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7" r:id="rId2"/>
    <p:sldId id="258" r:id="rId3"/>
    <p:sldId id="260" r:id="rId4"/>
    <p:sldId id="261" r:id="rId5"/>
    <p:sldId id="263" r:id="rId6"/>
    <p:sldId id="262" r:id="rId7"/>
    <p:sldId id="264" r:id="rId8"/>
    <p:sldId id="265" r:id="rId9"/>
    <p:sldId id="266" r:id="rId10"/>
    <p:sldId id="269"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طع افتراضي" id="{BD3614C5-B355-4BAC-9DDD-0CD28B107919}">
          <p14:sldIdLst>
            <p14:sldId id="257"/>
            <p14:sldId id="258"/>
            <p14:sldId id="260"/>
            <p14:sldId id="261"/>
            <p14:sldId id="263"/>
            <p14:sldId id="262"/>
            <p14:sldId id="264"/>
            <p14:sldId id="265"/>
            <p14:sldId id="266"/>
            <p14:sldId id="269"/>
            <p14:sldId id="26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30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4FE9BEC7-2CD2-49EE-B547-1BCCF41B92BA}" type="datetimeFigureOut">
              <a:rPr lang="en-US" smtClean="0"/>
              <a:t>22-Jul-16</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E446E0F5-1C83-4CE1-B399-CA90FD38C27C}" type="slidenum">
              <a:rPr lang="en-US" smtClean="0"/>
              <a:t>‹#›</a:t>
            </a:fld>
            <a:endParaRPr lang="en-US"/>
          </a:p>
        </p:txBody>
      </p:sp>
    </p:spTree>
    <p:extLst>
      <p:ext uri="{BB962C8B-B14F-4D97-AF65-F5344CB8AC3E}">
        <p14:creationId xmlns:p14="http://schemas.microsoft.com/office/powerpoint/2010/main" val="306097565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lvl1pPr algn="l">
              <a:defRPr/>
            </a:lvl1pPr>
          </a:lstStyle>
          <a:p>
            <a:fld id="{5826BC2E-2494-4856-AC98-A92C5253F581}" type="datetime8">
              <a:rPr lang="ar-AE" smtClean="0"/>
              <a:t>22 تموز، 16</a:t>
            </a:fld>
            <a:endParaRPr lang="en-US" dirty="0"/>
          </a:p>
        </p:txBody>
      </p:sp>
      <p:sp>
        <p:nvSpPr>
          <p:cNvPr id="5" name="Footer Placeholder 4"/>
          <p:cNvSpPr>
            <a:spLocks noGrp="1"/>
          </p:cNvSpPr>
          <p:nvPr>
            <p:ph type="ftr" sz="quarter" idx="11"/>
          </p:nvPr>
        </p:nvSpPr>
        <p:spPr/>
        <p:txBody>
          <a:bodyPr/>
          <a:lstStyle/>
          <a:p>
            <a:r>
              <a:rPr lang="en-US" dirty="0"/>
              <a:t>seejaalbookclub</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2CF96E1D-C8E3-4DC4-8ADA-781AACB0545C}" type="datetime8">
              <a:rPr lang="ar-AE" smtClean="0"/>
              <a:t>22 تموز، 16</a:t>
            </a:fld>
            <a:endParaRPr lang="en-US" dirty="0"/>
          </a:p>
        </p:txBody>
      </p:sp>
      <p:sp>
        <p:nvSpPr>
          <p:cNvPr id="5" name="Footer Placeholder 4"/>
          <p:cNvSpPr>
            <a:spLocks noGrp="1"/>
          </p:cNvSpPr>
          <p:nvPr>
            <p:ph type="ftr" sz="quarter" idx="11"/>
          </p:nvPr>
        </p:nvSpPr>
        <p:spPr/>
        <p:txBody>
          <a:bodyPr/>
          <a:lstStyle/>
          <a:p>
            <a:r>
              <a:rPr lang="en-US" dirty="0"/>
              <a:t>seejaalbookclub</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0FCAE76C-D507-4B8D-A98E-97E7450D6066}" type="datetime8">
              <a:rPr lang="ar-AE" smtClean="0"/>
              <a:t>22 تموز، 16</a:t>
            </a:fld>
            <a:endParaRPr lang="en-US" dirty="0"/>
          </a:p>
        </p:txBody>
      </p:sp>
      <p:sp>
        <p:nvSpPr>
          <p:cNvPr id="5" name="Footer Placeholder 4"/>
          <p:cNvSpPr>
            <a:spLocks noGrp="1"/>
          </p:cNvSpPr>
          <p:nvPr>
            <p:ph type="ftr" sz="quarter" idx="11"/>
          </p:nvPr>
        </p:nvSpPr>
        <p:spPr/>
        <p:txBody>
          <a:bodyPr/>
          <a:lstStyle/>
          <a:p>
            <a:r>
              <a:rPr lang="en-US" dirty="0"/>
              <a:t>seejaalbookclub</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75F2FCDC-670F-42FD-921B-919998FA70BC}" type="datetime8">
              <a:rPr lang="ar-AE" smtClean="0"/>
              <a:t>22 تموز، 16</a:t>
            </a:fld>
            <a:endParaRPr lang="en-US" dirty="0"/>
          </a:p>
        </p:txBody>
      </p:sp>
      <p:sp>
        <p:nvSpPr>
          <p:cNvPr id="6" name="Footer Placeholder 5"/>
          <p:cNvSpPr>
            <a:spLocks noGrp="1"/>
          </p:cNvSpPr>
          <p:nvPr>
            <p:ph type="ftr" sz="quarter" idx="11"/>
          </p:nvPr>
        </p:nvSpPr>
        <p:spPr/>
        <p:txBody>
          <a:bodyPr/>
          <a:lstStyle/>
          <a:p>
            <a:r>
              <a:rPr lang="en-US" dirty="0"/>
              <a:t>seejaalbookclub</a:t>
            </a:r>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024128" y="2967788"/>
            <a:ext cx="4754880" cy="334157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ar-SA"/>
              <a:t>تحرير أنماط النص الرئيسي</a:t>
            </a:r>
          </a:p>
        </p:txBody>
      </p:sp>
      <p:sp>
        <p:nvSpPr>
          <p:cNvPr id="6" name="Content Placeholder 5"/>
          <p:cNvSpPr>
            <a:spLocks noGrp="1"/>
          </p:cNvSpPr>
          <p:nvPr>
            <p:ph sz="quarter" idx="4"/>
          </p:nvPr>
        </p:nvSpPr>
        <p:spPr>
          <a:xfrm>
            <a:off x="5989320" y="2967788"/>
            <a:ext cx="4754880" cy="334157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C2FC8C9-AEAA-42C1-81E7-98F7221139C7}" type="datetime8">
              <a:rPr lang="ar-AE" smtClean="0"/>
              <a:t>22 تموز، 16</a:t>
            </a:fld>
            <a:endParaRPr lang="en-US" dirty="0"/>
          </a:p>
        </p:txBody>
      </p:sp>
      <p:sp>
        <p:nvSpPr>
          <p:cNvPr id="8" name="Footer Placeholder 7"/>
          <p:cNvSpPr>
            <a:spLocks noGrp="1"/>
          </p:cNvSpPr>
          <p:nvPr>
            <p:ph type="ftr" sz="quarter" idx="11"/>
          </p:nvPr>
        </p:nvSpPr>
        <p:spPr/>
        <p:txBody>
          <a:bodyPr/>
          <a:lstStyle/>
          <a:p>
            <a:r>
              <a:rPr lang="en-US" dirty="0"/>
              <a:t>seejaalbookclub</a:t>
            </a:r>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2D9F9A34-B9D0-4A7F-9B61-12171DA8ED91}" type="datetime8">
              <a:rPr lang="ar-AE" smtClean="0"/>
              <a:t>22 تموز، 16</a:t>
            </a:fld>
            <a:endParaRPr lang="en-US" dirty="0"/>
          </a:p>
        </p:txBody>
      </p:sp>
      <p:sp>
        <p:nvSpPr>
          <p:cNvPr id="4" name="Footer Placeholder 3"/>
          <p:cNvSpPr>
            <a:spLocks noGrp="1"/>
          </p:cNvSpPr>
          <p:nvPr>
            <p:ph type="ftr" sz="quarter" idx="11"/>
          </p:nvPr>
        </p:nvSpPr>
        <p:spPr/>
        <p:txBody>
          <a:bodyPr/>
          <a:lstStyle/>
          <a:p>
            <a:r>
              <a:rPr lang="en-US" dirty="0"/>
              <a:t>seejaalbookclub</a:t>
            </a:r>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695BE-7C8C-4DFF-9FF6-571D5E18AE95}" type="datetime8">
              <a:rPr lang="ar-AE" smtClean="0"/>
              <a:t>22 تموز، 16</a:t>
            </a:fld>
            <a:endParaRPr lang="en-US" dirty="0"/>
          </a:p>
        </p:txBody>
      </p:sp>
      <p:sp>
        <p:nvSpPr>
          <p:cNvPr id="3" name="Footer Placeholder 2"/>
          <p:cNvSpPr>
            <a:spLocks noGrp="1"/>
          </p:cNvSpPr>
          <p:nvPr>
            <p:ph type="ftr" sz="quarter" idx="11"/>
          </p:nvPr>
        </p:nvSpPr>
        <p:spPr/>
        <p:txBody>
          <a:bodyPr/>
          <a:lstStyle/>
          <a:p>
            <a:r>
              <a:rPr lang="en-US" dirty="0"/>
              <a:t>seejaalbookclub</a:t>
            </a:r>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81CC7AEE-F640-4734-8FA2-DE59ADC99104}" type="datetime8">
              <a:rPr lang="ar-AE" smtClean="0"/>
              <a:t>22 تموز، 16</a:t>
            </a:fld>
            <a:endParaRPr lang="en-US" dirty="0"/>
          </a:p>
        </p:txBody>
      </p:sp>
      <p:sp>
        <p:nvSpPr>
          <p:cNvPr id="6" name="Footer Placeholder 5"/>
          <p:cNvSpPr>
            <a:spLocks noGrp="1"/>
          </p:cNvSpPr>
          <p:nvPr>
            <p:ph type="ftr" sz="quarter" idx="11"/>
          </p:nvPr>
        </p:nvSpPr>
        <p:spPr/>
        <p:txBody>
          <a:bodyPr/>
          <a:lstStyle/>
          <a:p>
            <a:r>
              <a:rPr lang="en-US" dirty="0"/>
              <a:t>seejaalbookclub</a:t>
            </a:r>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84E5C8D-65B7-435A-A03C-EC496AD3A15A}" type="datetime8">
              <a:rPr lang="ar-AE" smtClean="0"/>
              <a:t>22 تموز، 16</a:t>
            </a:fld>
            <a:endParaRPr lang="en-US" dirty="0"/>
          </a:p>
        </p:txBody>
      </p:sp>
      <p:sp>
        <p:nvSpPr>
          <p:cNvPr id="6" name="Footer Placeholder 5"/>
          <p:cNvSpPr>
            <a:spLocks noGrp="1"/>
          </p:cNvSpPr>
          <p:nvPr>
            <p:ph type="ftr" sz="quarter" idx="11"/>
          </p:nvPr>
        </p:nvSpPr>
        <p:spPr/>
        <p:txBody>
          <a:bodyPr/>
          <a:lstStyle/>
          <a:p>
            <a:r>
              <a:rPr lang="en-US" dirty="0"/>
              <a:t>seejaalbookclub</a:t>
            </a:r>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12F1338-21CD-4CC1-87D6-84BAB320651B}" type="datetime8">
              <a:rPr lang="ar-AE" smtClean="0"/>
              <a:t>22 تموز، 16</a:t>
            </a:fld>
            <a:endParaRPr lang="en-US" dirty="0"/>
          </a:p>
        </p:txBody>
      </p:sp>
      <p:sp>
        <p:nvSpPr>
          <p:cNvPr id="5" name="Footer Placeholder 4"/>
          <p:cNvSpPr>
            <a:spLocks noGrp="1"/>
          </p:cNvSpPr>
          <p:nvPr>
            <p:ph type="ftr" sz="quarter" idx="11"/>
          </p:nvPr>
        </p:nvSpPr>
        <p:spPr/>
        <p:txBody>
          <a:bodyPr/>
          <a:lstStyle/>
          <a:p>
            <a:r>
              <a:rPr lang="en-US" dirty="0"/>
              <a:t>seejaalbookclub</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4740561-97D7-49F7-978E-EA5BC2F01662}" type="datetime8">
              <a:rPr lang="ar-AE" smtClean="0"/>
              <a:t>22 تموز، 16</a:t>
            </a:fld>
            <a:endParaRPr lang="en-US" dirty="0"/>
          </a:p>
        </p:txBody>
      </p:sp>
      <p:sp>
        <p:nvSpPr>
          <p:cNvPr id="5" name="Footer Placeholder 4"/>
          <p:cNvSpPr>
            <a:spLocks noGrp="1"/>
          </p:cNvSpPr>
          <p:nvPr>
            <p:ph type="ftr" sz="quarter" idx="11"/>
          </p:nvPr>
        </p:nvSpPr>
        <p:spPr/>
        <p:txBody>
          <a:bodyPr/>
          <a:lstStyle/>
          <a:p>
            <a:r>
              <a:rPr lang="en-US" dirty="0"/>
              <a:t>seejaalbookclub</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ECAA515-2BA5-4D6A-BAAE-E5FEF11A8658}" type="datetime8">
              <a:rPr lang="ar-AE" smtClean="0"/>
              <a:t>22 تموز، 16</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r>
              <a:rPr lang="en-US" dirty="0"/>
              <a:t>seejaalbookclub</a:t>
            </a: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hf sldNum="0"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dralasko@gmail.com"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5" name="مربع نص 4"/>
          <p:cNvSpPr txBox="1"/>
          <p:nvPr/>
        </p:nvSpPr>
        <p:spPr>
          <a:xfrm>
            <a:off x="6400800" y="1351508"/>
            <a:ext cx="4467069" cy="4154984"/>
          </a:xfrm>
          <a:prstGeom prst="rect">
            <a:avLst/>
          </a:prstGeom>
          <a:noFill/>
          <a:effectLst>
            <a:innerShdw blurRad="1104900">
              <a:prstClr val="black"/>
            </a:innerShdw>
          </a:effectLst>
        </p:spPr>
        <p:txBody>
          <a:bodyPr wrap="square" rtlCol="0">
            <a:spAutoFit/>
          </a:bodyPr>
          <a:lstStyle/>
          <a:p>
            <a:pPr algn="ctr"/>
            <a:r>
              <a:rPr lang="ar-AE" sz="8800" spc="-150" dirty="0">
                <a:solidFill>
                  <a:schemeClr val="bg1"/>
                </a:solidFill>
                <a:effectLst>
                  <a:outerShdw blurRad="38100" dist="38100" dir="2700000" algn="tl">
                    <a:srgbClr val="000000">
                      <a:alpha val="43137"/>
                    </a:srgbClr>
                  </a:outerShdw>
                </a:effectLst>
                <a:cs typeface="DecoType Naskh Extensions" panose="02010400000000000000" pitchFamily="2" charset="-78"/>
              </a:rPr>
              <a:t>جلساؤنا المحتملون لشهر أغسطس</a:t>
            </a:r>
            <a:endParaRPr lang="en-US" sz="8800" spc="-150" dirty="0">
              <a:solidFill>
                <a:schemeClr val="bg1"/>
              </a:solidFill>
              <a:effectLst>
                <a:outerShdw blurRad="38100" dist="38100" dir="2700000" algn="tl">
                  <a:srgbClr val="000000">
                    <a:alpha val="43137"/>
                  </a:srgbClr>
                </a:outerShdw>
              </a:effectLst>
              <a:cs typeface="DecoType Naskh Extensions" panose="02010400000000000000" pitchFamily="2" charset="-78"/>
            </a:endParaRPr>
          </a:p>
        </p:txBody>
      </p:sp>
      <p:sp>
        <p:nvSpPr>
          <p:cNvPr id="7" name="عنصر نائب للتذييل 6"/>
          <p:cNvSpPr>
            <a:spLocks noGrp="1"/>
          </p:cNvSpPr>
          <p:nvPr>
            <p:ph type="ftr" sz="quarter" idx="11"/>
          </p:nvPr>
        </p:nvSpPr>
        <p:spPr>
          <a:xfrm>
            <a:off x="187805" y="5679687"/>
            <a:ext cx="4217940" cy="884551"/>
          </a:xfrm>
        </p:spPr>
        <p:txBody>
          <a:bodyPr/>
          <a:lstStyle/>
          <a:p>
            <a:pPr algn="ctr"/>
            <a:r>
              <a:rPr lang="en-US" sz="2800" dirty="0">
                <a:solidFill>
                  <a:schemeClr val="bg1"/>
                </a:solidFill>
                <a:latin typeface="Bradley Hand ITC" panose="03070402050302030203" pitchFamily="66" charset="0"/>
              </a:rPr>
              <a:t>seejaalbookclub</a:t>
            </a:r>
          </a:p>
        </p:txBody>
      </p:sp>
      <p:pic>
        <p:nvPicPr>
          <p:cNvPr id="3" name="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6184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pic>
        <p:nvPicPr>
          <p:cNvPr id="5" name="عنصر نائب للمحتوى 4"/>
          <p:cNvPicPr>
            <a:picLocks noGrp="1" noChangeAspect="1"/>
          </p:cNvPicPr>
          <p:nvPr>
            <p:ph idx="1"/>
          </p:nvPr>
        </p:nvPicPr>
        <p:blipFill rotWithShape="1">
          <a:blip r:embed="rId3"/>
          <a:srcRect l="18175" r="17476"/>
          <a:stretch/>
        </p:blipFill>
        <p:spPr>
          <a:xfrm rot="253658">
            <a:off x="2523657" y="532423"/>
            <a:ext cx="2364458" cy="34338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p:cNvPicPr>
            <a:picLocks noChangeAspect="1"/>
          </p:cNvPicPr>
          <p:nvPr/>
        </p:nvPicPr>
        <p:blipFill>
          <a:blip r:embed="rId4"/>
          <a:stretch>
            <a:fillRect/>
          </a:stretch>
        </p:blipFill>
        <p:spPr>
          <a:xfrm rot="21094761">
            <a:off x="721795" y="1594492"/>
            <a:ext cx="2244703" cy="3385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عنصر نائب للتذييل 8"/>
          <p:cNvSpPr>
            <a:spLocks noGrp="1"/>
          </p:cNvSpPr>
          <p:nvPr>
            <p:ph type="ftr" sz="quarter" idx="11"/>
          </p:nvPr>
        </p:nvSpPr>
        <p:spPr>
          <a:xfrm>
            <a:off x="0" y="6301742"/>
            <a:ext cx="2963622" cy="556258"/>
          </a:xfrm>
        </p:spPr>
        <p:txBody>
          <a:bodyPr/>
          <a:lstStyle/>
          <a:p>
            <a:pPr algn="ctr"/>
            <a:r>
              <a:rPr lang="en-US" sz="1800" dirty="0">
                <a:solidFill>
                  <a:schemeClr val="bg1"/>
                </a:solidFill>
                <a:latin typeface="Bradley Hand ITC" panose="03070402050302030203" pitchFamily="66" charset="0"/>
              </a:rPr>
              <a:t>seejaalbookclub</a:t>
            </a:r>
          </a:p>
        </p:txBody>
      </p:sp>
      <p:pic>
        <p:nvPicPr>
          <p:cNvPr id="2" name="صورة 1"/>
          <p:cNvPicPr>
            <a:picLocks noChangeAspect="1"/>
          </p:cNvPicPr>
          <p:nvPr/>
        </p:nvPicPr>
        <p:blipFill rotWithShape="1">
          <a:blip r:embed="rId5"/>
          <a:srcRect l="1007" t="2082" r="3861" b="2019"/>
          <a:stretch/>
        </p:blipFill>
        <p:spPr>
          <a:xfrm rot="530469">
            <a:off x="3815255" y="2226035"/>
            <a:ext cx="2392429" cy="34030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صورة 5"/>
          <p:cNvPicPr>
            <a:picLocks noChangeAspect="1"/>
          </p:cNvPicPr>
          <p:nvPr/>
        </p:nvPicPr>
        <p:blipFill>
          <a:blip r:embed="rId6"/>
          <a:stretch>
            <a:fillRect/>
          </a:stretch>
        </p:blipFill>
        <p:spPr>
          <a:xfrm>
            <a:off x="2093122" y="2700105"/>
            <a:ext cx="2373938" cy="34554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5326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مربع نص 3"/>
          <p:cNvSpPr txBox="1"/>
          <p:nvPr/>
        </p:nvSpPr>
        <p:spPr>
          <a:xfrm>
            <a:off x="4182256" y="429558"/>
            <a:ext cx="7105338" cy="5909310"/>
          </a:xfrm>
          <a:prstGeom prst="rect">
            <a:avLst/>
          </a:prstGeom>
          <a:noFill/>
        </p:spPr>
        <p:txBody>
          <a:bodyPr wrap="square" rtlCol="0">
            <a:spAutoFit/>
          </a:bodyPr>
          <a:lstStyle/>
          <a:p>
            <a:pPr algn="r" rtl="1"/>
            <a:r>
              <a:rPr lang="ar-AE" b="1" dirty="0">
                <a:solidFill>
                  <a:schemeClr val="bg1"/>
                </a:solidFill>
                <a:effectLst>
                  <a:outerShdw blurRad="38100" dist="38100" dir="2700000" algn="tl">
                    <a:srgbClr val="000000">
                      <a:alpha val="43137"/>
                    </a:srgbClr>
                  </a:outerShdw>
                </a:effectLst>
              </a:rPr>
              <a:t>منذ فجر التاريخ, وعندما حاول أول رجل بدائي سحرته امرأة أن يعبر عن عاطفته لتلك المرأة بطرحها في الوحل, أثبت الرجال أنه عندما يتعلق الأمر بالمرأة, فإنهم يتسمون بالغباء الشديد. أما على الجانب الآخر, فإنه عندما يتعلق الأمر بالرجال, تصبح النساء -بغض النظر عن مستوى الذكاء أو النضج- مجنونات. </a:t>
            </a:r>
          </a:p>
          <a:p>
            <a:pPr algn="r" rtl="1"/>
            <a:endParaRPr lang="ar-AE" b="1" dirty="0">
              <a:solidFill>
                <a:schemeClr val="bg1"/>
              </a:solidFill>
              <a:effectLst>
                <a:outerShdw blurRad="38100" dist="38100" dir="2700000" algn="tl">
                  <a:srgbClr val="000000">
                    <a:alpha val="43137"/>
                  </a:srgbClr>
                </a:outerShdw>
              </a:effectLst>
            </a:endParaRPr>
          </a:p>
          <a:p>
            <a:pPr algn="r" rtl="1"/>
            <a:r>
              <a:rPr lang="ar-AE" b="1" dirty="0">
                <a:solidFill>
                  <a:schemeClr val="bg1"/>
                </a:solidFill>
                <a:effectLst>
                  <a:outerShdw blurRad="38100" dist="38100" dir="2700000" algn="tl">
                    <a:srgbClr val="000000">
                      <a:alpha val="43137"/>
                    </a:srgbClr>
                  </a:outerShdw>
                </a:effectLst>
              </a:rPr>
              <a:t>واستناداً إلى هذه الرؤية البسيطة والعميقة في آن واحد, وضع الزوجان كاتبا الكوميديا ومسلسلات الواقع "هاوارد جيه. موريس"و"جيني لي" دليلاً للعلاقة بين الرجل والمرأة يتسم بالأمانة الشديدة والمرح التام والعملية المذهلة. وباستخدام قصة حبهما الغبية/المجنونة كنموذج لهذه العوامل وقد وضعت موضع التطبيق, بدآ يشرحان السر وراء إلقاء النساء اسئلة لا يردن الإجابة عنها, والسر وراء إصرار الرجال على إجابة هذه الأسئلة. فيم يفكر الرجال حقاً, أو بشكل أدق, لمَ لا يفكرون؟ ولماذا ترى النساء حتى ابسط الأشياء من خلال منظور عاطفي؟ لماذا يمل الرجال من الأمور العاطفية؟ ولماذا يقود اي حوار بينهم وبين أية امرأة إلى ما إذا كانت بدينة أم لا؟</a:t>
            </a:r>
          </a:p>
          <a:p>
            <a:pPr algn="r" rtl="1"/>
            <a:endParaRPr lang="ar-AE" b="1" dirty="0">
              <a:solidFill>
                <a:schemeClr val="bg1"/>
              </a:solidFill>
              <a:effectLst>
                <a:outerShdw blurRad="38100" dist="38100" dir="2700000" algn="tl">
                  <a:srgbClr val="000000">
                    <a:alpha val="43137"/>
                  </a:srgbClr>
                </a:outerShdw>
              </a:effectLst>
            </a:endParaRPr>
          </a:p>
          <a:p>
            <a:pPr algn="r" rtl="1"/>
            <a:r>
              <a:rPr lang="ar-AE" b="1" dirty="0">
                <a:solidFill>
                  <a:schemeClr val="bg1"/>
                </a:solidFill>
                <a:effectLst>
                  <a:outerShdw blurRad="38100" dist="38100" dir="2700000" algn="tl">
                    <a:srgbClr val="000000">
                      <a:alpha val="43137"/>
                    </a:srgbClr>
                  </a:outerShdw>
                </a:effectLst>
              </a:rPr>
              <a:t>وباستخدام حكم ذكية تم التوصل إليها </a:t>
            </a:r>
            <a:r>
              <a:rPr lang="ar-AE" b="1" dirty="0">
                <a:solidFill>
                  <a:srgbClr val="92D050"/>
                </a:solidFill>
                <a:effectLst>
                  <a:outerShdw blurRad="38100" dist="38100" dir="2700000" algn="tl">
                    <a:srgbClr val="000000">
                      <a:alpha val="43137"/>
                    </a:srgbClr>
                  </a:outerShdw>
                </a:effectLst>
              </a:rPr>
              <a:t>بصعوبة وفي إطار مرح, اكتشف المؤلفان الطريق المدهش الذي قاد إلى غبائه, والأسباب الحقيقية وراء جنونها, مع تقديم حلول واقعية للمشكلات المزمنة في العلاقات الإنسانية, ومن خلال تعريف الرجال بكيفية وسبب غبائهم في تعاملهم مع النساء, وتعريف النساء بالكيفية التي "يسيطرن بها على جنونهن", وذلك لمصلحة الجميع. إن هذا الكتاب يساعد الأزواج على الوصول إلى وضع لا يُفهم فيه العطاء على أنه استسلام, ولا الحاجة على أنها احتياج؛ وإلى وضع يكسر فيه الجنسان الأنماط السلوكية المختلة ويجدان وسيلة للعيش في سعادة وحب إلى الأبد. </a:t>
            </a:r>
            <a:endParaRPr lang="en-US" b="1" dirty="0">
              <a:solidFill>
                <a:srgbClr val="92D050"/>
              </a:solidFill>
              <a:effectLst>
                <a:outerShdw blurRad="38100" dist="38100" dir="2700000" algn="tl">
                  <a:srgbClr val="000000">
                    <a:alpha val="43137"/>
                  </a:srgbClr>
                </a:outerShdw>
              </a:effectLst>
            </a:endParaRPr>
          </a:p>
        </p:txBody>
      </p:sp>
      <p:sp>
        <p:nvSpPr>
          <p:cNvPr id="16" name="عنصر نائب للتذييل 15"/>
          <p:cNvSpPr>
            <a:spLocks noGrp="1"/>
          </p:cNvSpPr>
          <p:nvPr>
            <p:ph type="ftr" sz="quarter" idx="11"/>
          </p:nvPr>
        </p:nvSpPr>
        <p:spPr>
          <a:xfrm>
            <a:off x="4" y="6380275"/>
            <a:ext cx="2649877" cy="494844"/>
          </a:xfrm>
        </p:spPr>
        <p:txBody>
          <a:bodyPr/>
          <a:lstStyle/>
          <a:p>
            <a:pPr algn="ctr"/>
            <a:r>
              <a:rPr lang="en-US" sz="1800" dirty="0">
                <a:solidFill>
                  <a:schemeClr val="bg1"/>
                </a:solidFill>
                <a:latin typeface="Bradley Hand ITC" panose="03070402050302030203" pitchFamily="66" charset="0"/>
              </a:rPr>
              <a:t>seejaalbookclub</a:t>
            </a:r>
          </a:p>
        </p:txBody>
      </p:sp>
      <p:pic>
        <p:nvPicPr>
          <p:cNvPr id="17" name="صورة 16"/>
          <p:cNvPicPr>
            <a:picLocks noChangeAspect="1"/>
          </p:cNvPicPr>
          <p:nvPr/>
        </p:nvPicPr>
        <p:blipFill>
          <a:blip r:embed="rId3"/>
          <a:stretch>
            <a:fillRect/>
          </a:stretch>
        </p:blipFill>
        <p:spPr>
          <a:xfrm>
            <a:off x="932455" y="1275373"/>
            <a:ext cx="2897424" cy="4022934"/>
          </a:xfrm>
          <a:prstGeom prst="rect">
            <a:avLst/>
          </a:prstGeom>
        </p:spPr>
      </p:pic>
      <p:sp>
        <p:nvSpPr>
          <p:cNvPr id="18" name="مستطيل 17"/>
          <p:cNvSpPr/>
          <p:nvPr/>
        </p:nvSpPr>
        <p:spPr>
          <a:xfrm>
            <a:off x="932455" y="5285293"/>
            <a:ext cx="2677336" cy="369332"/>
          </a:xfrm>
          <a:prstGeom prst="rect">
            <a:avLst/>
          </a:prstGeom>
          <a:effectLst>
            <a:outerShdw blurRad="50800" dist="38100" dir="5400000" algn="t" rotWithShape="0">
              <a:prstClr val="black">
                <a:alpha val="40000"/>
              </a:prstClr>
            </a:outerShdw>
          </a:effectLst>
        </p:spPr>
        <p:txBody>
          <a:bodyPr wrap="none">
            <a:spAutoFit/>
          </a:bodyPr>
          <a:lstStyle/>
          <a:p>
            <a:r>
              <a:rPr lang="ar-AE" b="1" dirty="0">
                <a:solidFill>
                  <a:schemeClr val="bg1"/>
                </a:solidFill>
              </a:rPr>
              <a:t>يقع الكتاب في </a:t>
            </a:r>
            <a:r>
              <a:rPr lang="ar-AE" b="1" dirty="0">
                <a:solidFill>
                  <a:srgbClr val="FF0000"/>
                </a:solidFill>
              </a:rPr>
              <a:t>249</a:t>
            </a:r>
            <a:r>
              <a:rPr lang="ar-AE" b="1" dirty="0">
                <a:solidFill>
                  <a:schemeClr val="bg1"/>
                </a:solidFill>
              </a:rPr>
              <a:t> من الصفحات</a:t>
            </a:r>
          </a:p>
        </p:txBody>
      </p:sp>
    </p:spTree>
    <p:extLst>
      <p:ext uri="{BB962C8B-B14F-4D97-AF65-F5344CB8AC3E}">
        <p14:creationId xmlns:p14="http://schemas.microsoft.com/office/powerpoint/2010/main" val="3832170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75653" y="1005756"/>
            <a:ext cx="7101590" cy="5149121"/>
          </a:xfrm>
          <a:effectLst>
            <a:outerShdw blurRad="50800" dist="38100" dir="5400000" algn="t" rotWithShape="0">
              <a:prstClr val="black">
                <a:alpha val="40000"/>
              </a:prstClr>
            </a:outerShdw>
          </a:effectLst>
        </p:spPr>
        <p:txBody>
          <a:bodyPr>
            <a:normAutofit fontScale="92500" lnSpcReduction="20000"/>
          </a:bodyPr>
          <a:lstStyle/>
          <a:p>
            <a:pPr algn="r" rtl="1">
              <a:lnSpc>
                <a:spcPct val="150000"/>
              </a:lnSpc>
            </a:pPr>
            <a:r>
              <a:rPr lang="ar-AE" b="1" dirty="0">
                <a:solidFill>
                  <a:schemeClr val="bg1"/>
                </a:solidFill>
              </a:rPr>
              <a:t>يقدم لنا الكاتبان الكوميديان لأشهر المسلسلات الكوميدية في هوليوود (هاوارد جيه. موريس ، و جيني لي) ، كتابهما “جنون النساء، وغباء الرجال” حيث يطرحان سؤالاً جوهرياً ” هل جنون النساء نتيجة غباء الرجال؟ ” أم أن الرجال أغبياء لأن النساء مجنونات؟” حيث تؤكد النساء وبشكل قاطع أنهن يصبن بالجنون ببطء وبشكل منهجي وثابت بسبب غباء الرجال، فيما يستمر الرجال في الاعتقاد أنه من المستحيل على أي رجل أن يتعامل بلطف مع أي امرأة شديدة العصبية على الدوام .</a:t>
            </a:r>
          </a:p>
          <a:p>
            <a:pPr algn="r" rtl="1">
              <a:lnSpc>
                <a:spcPct val="150000"/>
              </a:lnSpc>
            </a:pPr>
            <a:r>
              <a:rPr lang="ar-AE" b="1" dirty="0">
                <a:solidFill>
                  <a:schemeClr val="bg1"/>
                </a:solidFill>
              </a:rPr>
              <a:t>ويؤكد الكاتبان أنه لا فائدة من معرفة الأصل إن كان الجنون أم الغباء؛ فالغباء يسبب الجنون الذي يؤدي بدوره إلى المزيد من الغباء. وهكذا يطرح الكاتبان العديد من الأمثلة والمواقف من الطرفين التي تبين كيفية تفكير كل من المرأة والرجل في الآخر. كتاب ممتع  وبه كثير من المواقف التي تدفعنا إلى الضحك ..هل يعقل ذلك؟! ولكن نكتشف في كل موقف يطرحه الكاتبان مدى واقعية هذه الأفكار ووجودها في ذواتنا. كتاب لا بد وأنه سيلامس كل رجل وامرأة ويلقي الضوء على الطرف الآخر وتفكيره.</a:t>
            </a:r>
            <a:endParaRPr lang="en-US" b="1" dirty="0">
              <a:solidFill>
                <a:schemeClr val="bg1"/>
              </a:solidFill>
            </a:endParaRPr>
          </a:p>
        </p:txBody>
      </p:sp>
      <p:sp>
        <p:nvSpPr>
          <p:cNvPr id="3" name="مستطيل 2"/>
          <p:cNvSpPr/>
          <p:nvPr/>
        </p:nvSpPr>
        <p:spPr>
          <a:xfrm>
            <a:off x="674557" y="2481190"/>
            <a:ext cx="3301096" cy="646331"/>
          </a:xfrm>
          <a:prstGeom prst="rect">
            <a:avLst/>
          </a:prstGeom>
          <a:noFill/>
          <a:effectLst>
            <a:outerShdw blurRad="50800" dist="38100" dir="5400000" algn="t" rotWithShape="0">
              <a:prstClr val="black">
                <a:alpha val="40000"/>
              </a:prstClr>
            </a:outerShdw>
          </a:effectLst>
          <a:scene3d>
            <a:camera prst="orthographicFront"/>
            <a:lightRig rig="harsh" dir="t"/>
          </a:scene3d>
          <a:sp3d>
            <a:bevelT/>
          </a:sp3d>
        </p:spPr>
        <p:txBody>
          <a:bodyPr wrap="square" lIns="91440" tIns="45720" rIns="91440" bIns="45720">
            <a:spAutoFit/>
            <a:sp3d extrusionH="57150" prstMaterial="matte">
              <a:bevelT w="63500" h="12700" prst="angle"/>
              <a:contourClr>
                <a:schemeClr val="bg1">
                  <a:lumMod val="65000"/>
                </a:schemeClr>
              </a:contourClr>
            </a:sp3d>
          </a:bodyPr>
          <a:lstStyle/>
          <a:p>
            <a:pPr algn="ctr"/>
            <a:r>
              <a:rPr lang="ar-AE" sz="3600" b="1" dirty="0">
                <a:ln/>
                <a:solidFill>
                  <a:schemeClr val="accent3"/>
                </a:solidFill>
                <a:effectLst>
                  <a:outerShdw blurRad="38100" dist="38100" dir="2700000" algn="tl">
                    <a:srgbClr val="000000">
                      <a:alpha val="43137"/>
                    </a:srgbClr>
                  </a:outerShdw>
                </a:effectLst>
              </a:rPr>
              <a:t>هاوارد</a:t>
            </a:r>
            <a:r>
              <a:rPr lang="ar-AE" sz="3600" b="1" dirty="0">
                <a:ln/>
                <a:solidFill>
                  <a:schemeClr val="accent3"/>
                </a:solidFill>
              </a:rPr>
              <a:t> جيه موريس</a:t>
            </a:r>
            <a:endParaRPr lang="ar-SA" sz="3600" b="1" cap="none" spc="0" dirty="0">
              <a:ln/>
              <a:solidFill>
                <a:schemeClr val="accent3"/>
              </a:solidFill>
              <a:effectLst/>
            </a:endParaRPr>
          </a:p>
        </p:txBody>
      </p:sp>
      <p:sp>
        <p:nvSpPr>
          <p:cNvPr id="4" name="مستطيل 3"/>
          <p:cNvSpPr/>
          <p:nvPr/>
        </p:nvSpPr>
        <p:spPr>
          <a:xfrm>
            <a:off x="773102" y="3127521"/>
            <a:ext cx="3202551" cy="1200329"/>
          </a:xfrm>
          <a:prstGeom prst="rect">
            <a:avLst/>
          </a:prstGeom>
          <a:noFill/>
          <a:effectLst>
            <a:outerShdw blurRad="50800" dist="38100" dir="5400000" algn="t" rotWithShape="0">
              <a:prstClr val="black">
                <a:alpha val="40000"/>
              </a:prstClr>
            </a:outerShdw>
          </a:effectLst>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AE" sz="3600" b="1" dirty="0">
                <a:ln/>
                <a:solidFill>
                  <a:schemeClr val="accent3"/>
                </a:solidFill>
              </a:rPr>
              <a:t>و</a:t>
            </a:r>
          </a:p>
          <a:p>
            <a:pPr algn="ctr"/>
            <a:r>
              <a:rPr lang="ar-AE" sz="3600" b="1" dirty="0">
                <a:ln/>
                <a:solidFill>
                  <a:schemeClr val="accent3"/>
                </a:solidFill>
              </a:rPr>
              <a:t>جــــــينـــي لي</a:t>
            </a:r>
            <a:endParaRPr lang="en-US" sz="3600" b="1" cap="none" spc="0" dirty="0">
              <a:ln/>
              <a:solidFill>
                <a:schemeClr val="accent3"/>
              </a:solidFill>
              <a:effectLst/>
            </a:endParaRPr>
          </a:p>
        </p:txBody>
      </p:sp>
      <p:sp>
        <p:nvSpPr>
          <p:cNvPr id="7" name="عنصر نائب للتذييل 6"/>
          <p:cNvSpPr>
            <a:spLocks noGrp="1"/>
          </p:cNvSpPr>
          <p:nvPr>
            <p:ph type="ftr" sz="quarter" idx="11"/>
          </p:nvPr>
        </p:nvSpPr>
        <p:spPr>
          <a:xfrm>
            <a:off x="0" y="6469522"/>
            <a:ext cx="2743200" cy="388477"/>
          </a:xfrm>
        </p:spPr>
        <p:txBody>
          <a:bodyPr/>
          <a:lstStyle/>
          <a:p>
            <a:pPr algn="ctr"/>
            <a:r>
              <a:rPr lang="en-US" sz="1800" dirty="0">
                <a:solidFill>
                  <a:schemeClr val="bg1"/>
                </a:solidFill>
                <a:latin typeface="Bradley Hand ITC" panose="03070402050302030203" pitchFamily="66" charset="0"/>
              </a:rPr>
              <a:t>seejaalbookclub</a:t>
            </a:r>
          </a:p>
        </p:txBody>
      </p:sp>
    </p:spTree>
    <p:extLst>
      <p:ext uri="{BB962C8B-B14F-4D97-AF65-F5344CB8AC3E}">
        <p14:creationId xmlns:p14="http://schemas.microsoft.com/office/powerpoint/2010/main" val="458344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811841" y="704537"/>
            <a:ext cx="5947347" cy="5005216"/>
          </a:xfrm>
        </p:spPr>
        <p:txBody>
          <a:bodyPr/>
          <a:lstStyle/>
          <a:p>
            <a:pPr algn="r" rtl="1">
              <a:lnSpc>
                <a:spcPct val="150000"/>
              </a:lnSpc>
            </a:pPr>
            <a:endParaRPr lang="ar-AE" b="1" dirty="0">
              <a:solidFill>
                <a:schemeClr val="bg1"/>
              </a:solidFill>
              <a:effectLst>
                <a:outerShdw blurRad="38100" dist="38100" dir="2700000" algn="tl">
                  <a:srgbClr val="000000">
                    <a:alpha val="43137"/>
                  </a:srgbClr>
                </a:outerShdw>
              </a:effectLst>
            </a:endParaRPr>
          </a:p>
          <a:p>
            <a:pPr algn="r" rtl="1">
              <a:lnSpc>
                <a:spcPct val="150000"/>
              </a:lnSpc>
            </a:pPr>
            <a:r>
              <a:rPr lang="ar-AE" b="1" dirty="0">
                <a:solidFill>
                  <a:schemeClr val="bg1"/>
                </a:solidFill>
                <a:effectLst>
                  <a:outerShdw blurRad="38100" dist="38100" dir="2700000" algn="tl">
                    <a:srgbClr val="000000">
                      <a:alpha val="43137"/>
                    </a:srgbClr>
                  </a:outerShdw>
                </a:effectLst>
              </a:rPr>
              <a:t>عبارة عن الجزء الثاني من مشروع (المرأة واللغة) ولئن تركز الجزء الأول على علاقة المرأة باللغة كمنجز تعبيري بواسطة الحكي أو الكتابة, فإننا هنا نقف على الحكايات المأثورة التي تتعامل مع المؤنث وتجعل التأنيث مركز الحبكة, وفيها نبحث عما هو (ثقافة الوهم) وذلك حينما تجر الثقافة إلى تصورات تنغرس في الذهن وتتحول إلى معتقد أو صورة نمطية ثابتة وهو ما سميناه بالجبروت الرمزي. وعبر جبروت الرمز تتأسس ثقافة الوهم وتصنع أنساقها الخاصة لدى مستهلكي هذه الثقافة.</a:t>
            </a:r>
          </a:p>
          <a:p>
            <a:pPr algn="r" rtl="1">
              <a:lnSpc>
                <a:spcPct val="150000"/>
              </a:lnSpc>
            </a:pPr>
            <a:endParaRPr lang="en-US" b="1" dirty="0">
              <a:solidFill>
                <a:schemeClr val="bg1"/>
              </a:solidFill>
              <a:effectLst>
                <a:outerShdw blurRad="38100" dist="38100" dir="2700000" algn="tl">
                  <a:srgbClr val="000000">
                    <a:alpha val="43137"/>
                  </a:srgbClr>
                </a:outerShdw>
              </a:effectLst>
            </a:endParaRPr>
          </a:p>
        </p:txBody>
      </p:sp>
      <p:pic>
        <p:nvPicPr>
          <p:cNvPr id="3" name="صورة 2"/>
          <p:cNvPicPr>
            <a:picLocks noChangeAspect="1"/>
          </p:cNvPicPr>
          <p:nvPr/>
        </p:nvPicPr>
        <p:blipFill>
          <a:blip r:embed="rId3"/>
          <a:stretch>
            <a:fillRect/>
          </a:stretch>
        </p:blipFill>
        <p:spPr>
          <a:xfrm>
            <a:off x="975074" y="650952"/>
            <a:ext cx="3218202" cy="4290937"/>
          </a:xfrm>
          <a:prstGeom prst="rect">
            <a:avLst/>
          </a:prstGeom>
          <a:ln>
            <a:noFill/>
          </a:ln>
          <a:effectLst>
            <a:outerShdw blurRad="292100" dist="139700" dir="2700000" algn="tl" rotWithShape="0">
              <a:srgbClr val="333333">
                <a:alpha val="65000"/>
              </a:srgbClr>
            </a:outerShdw>
          </a:effectLst>
        </p:spPr>
      </p:pic>
      <p:sp>
        <p:nvSpPr>
          <p:cNvPr id="4" name="عنصر نائب للتذييل 3"/>
          <p:cNvSpPr>
            <a:spLocks noGrp="1"/>
          </p:cNvSpPr>
          <p:nvPr>
            <p:ph type="ftr" sz="quarter" idx="11"/>
          </p:nvPr>
        </p:nvSpPr>
        <p:spPr>
          <a:xfrm>
            <a:off x="1" y="6506817"/>
            <a:ext cx="2584174" cy="351183"/>
          </a:xfrm>
        </p:spPr>
        <p:txBody>
          <a:bodyPr/>
          <a:lstStyle/>
          <a:p>
            <a:pPr algn="ctr"/>
            <a:r>
              <a:rPr lang="en-US" sz="1800" dirty="0">
                <a:solidFill>
                  <a:schemeClr val="bg1"/>
                </a:solidFill>
                <a:latin typeface="Bradley Hand ITC" panose="03070402050302030203" pitchFamily="66" charset="0"/>
              </a:rPr>
              <a:t>seejaalbookclub</a:t>
            </a:r>
          </a:p>
        </p:txBody>
      </p:sp>
      <p:sp>
        <p:nvSpPr>
          <p:cNvPr id="7" name="مربع نص 6"/>
          <p:cNvSpPr txBox="1"/>
          <p:nvPr/>
        </p:nvSpPr>
        <p:spPr>
          <a:xfrm>
            <a:off x="990735" y="5340421"/>
            <a:ext cx="2988393" cy="369332"/>
          </a:xfrm>
          <a:prstGeom prst="rect">
            <a:avLst/>
          </a:prstGeom>
          <a:noFill/>
        </p:spPr>
        <p:txBody>
          <a:bodyPr wrap="square" rtlCol="0">
            <a:spAutoFit/>
          </a:bodyPr>
          <a:lstStyle/>
          <a:p>
            <a:pPr algn="ctr"/>
            <a:r>
              <a:rPr lang="ar-AE" dirty="0">
                <a:solidFill>
                  <a:schemeClr val="bg1"/>
                </a:solidFill>
                <a:effectLst>
                  <a:outerShdw blurRad="38100" dist="38100" dir="2700000" algn="tl">
                    <a:srgbClr val="000000">
                      <a:alpha val="43137"/>
                    </a:srgbClr>
                  </a:outerShdw>
                </a:effectLst>
              </a:rPr>
              <a:t>يقع الكتاب في </a:t>
            </a:r>
            <a:r>
              <a:rPr lang="ar-AE" dirty="0">
                <a:solidFill>
                  <a:srgbClr val="FF0000"/>
                </a:solidFill>
                <a:effectLst>
                  <a:outerShdw blurRad="38100" dist="38100" dir="2700000" algn="tl">
                    <a:srgbClr val="000000">
                      <a:alpha val="43137"/>
                    </a:srgbClr>
                  </a:outerShdw>
                </a:effectLst>
              </a:rPr>
              <a:t>182</a:t>
            </a:r>
            <a:r>
              <a:rPr lang="ar-AE" dirty="0">
                <a:solidFill>
                  <a:schemeClr val="bg1"/>
                </a:solidFill>
                <a:effectLst>
                  <a:outerShdw blurRad="38100" dist="38100" dir="2700000" algn="tl">
                    <a:srgbClr val="000000">
                      <a:alpha val="43137"/>
                    </a:srgbClr>
                  </a:outerShdw>
                </a:effectLst>
              </a:rPr>
              <a:t> من الصفحات</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5467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عنصر نائب للمحتوى 2"/>
          <p:cNvPicPr>
            <a:picLocks noGrp="1" noChangeAspect="1"/>
          </p:cNvPicPr>
          <p:nvPr>
            <p:ph idx="1"/>
          </p:nvPr>
        </p:nvPicPr>
        <p:blipFill>
          <a:blip r:embed="rId3"/>
          <a:stretch>
            <a:fillRect/>
          </a:stretch>
        </p:blipFill>
        <p:spPr>
          <a:xfrm>
            <a:off x="1076768" y="976229"/>
            <a:ext cx="2533650" cy="4102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مربع نص 3"/>
          <p:cNvSpPr txBox="1"/>
          <p:nvPr/>
        </p:nvSpPr>
        <p:spPr>
          <a:xfrm>
            <a:off x="4502783" y="338320"/>
            <a:ext cx="7284635" cy="6324808"/>
          </a:xfrm>
          <a:prstGeom prst="rect">
            <a:avLst/>
          </a:prstGeom>
          <a:noFill/>
          <a:effectLst>
            <a:outerShdw blurRad="50800" dist="38100" dir="5400000" algn="t" rotWithShape="0">
              <a:prstClr val="black">
                <a:alpha val="40000"/>
              </a:prstClr>
            </a:outerShdw>
          </a:effectLst>
        </p:spPr>
        <p:txBody>
          <a:bodyPr wrap="square" rtlCol="0">
            <a:spAutoFit/>
          </a:bodyPr>
          <a:lstStyle/>
          <a:p>
            <a:pPr algn="ctr">
              <a:lnSpc>
                <a:spcPct val="150000"/>
              </a:lnSpc>
            </a:pPr>
            <a:r>
              <a:rPr lang="ar-AE" b="1" i="1" dirty="0">
                <a:solidFill>
                  <a:schemeClr val="bg1"/>
                </a:solidFill>
                <a:effectLst>
                  <a:outerShdw blurRad="38100" dist="38100" dir="2700000" algn="tl">
                    <a:srgbClr val="000000">
                      <a:alpha val="43137"/>
                    </a:srgbClr>
                  </a:outerShdw>
                </a:effectLst>
              </a:rPr>
              <a:t>عبدالله بن محمد بن عبدالله الغذامي </a:t>
            </a:r>
            <a:r>
              <a:rPr lang="ar-AE" b="1" dirty="0">
                <a:solidFill>
                  <a:schemeClr val="bg1"/>
                </a:solidFill>
                <a:effectLst>
                  <a:outerShdw blurRad="38100" dist="38100" dir="2700000" algn="tl">
                    <a:srgbClr val="000000">
                      <a:alpha val="43137"/>
                    </a:srgbClr>
                  </a:outerShdw>
                </a:effectLst>
              </a:rPr>
              <a:t>من مواليد عام 1946 في عنيزة. أكاديمي وناقد أدبي وثقافي سعودي، وأستاذ النقد والنظرية في كلية الآداب، قسم اللغة العربية، بجامعة الملك سعود بالرياض. وحاصل على درجة الدكتوراه من جامعة إكستر البريطانية، وهو صاحب مشروع في النقد الثقافي وآخر حول المرأة واللغة .</a:t>
            </a:r>
          </a:p>
          <a:p>
            <a:pPr algn="ctr">
              <a:lnSpc>
                <a:spcPct val="150000"/>
              </a:lnSpc>
            </a:pPr>
            <a:r>
              <a:rPr lang="ar-AE" b="1" dirty="0">
                <a:solidFill>
                  <a:schemeClr val="bg1"/>
                </a:solidFill>
                <a:effectLst>
                  <a:outerShdw blurRad="38100" dist="38100" dir="2700000" algn="tl">
                    <a:srgbClr val="000000">
                      <a:alpha val="43137"/>
                    </a:srgbClr>
                  </a:outerShdw>
                </a:effectLst>
              </a:rPr>
              <a:t>أولى كتبه كان دراسة عن خصائص شعر حمزة شحاتة الألسنية، تحت اسم (الخطيئة والتكفير: من البنيوية إلى التشريحية). كان عضوا ثابتا في المماحكات الأدبية التي شهدتها الساحة السعودية، ونادي جدة الأدبي تحديدا في فترة الثمانينات بين الحداثيين والتقليديين. لديه كتاب أثار جدلاً يؤرخ للحداثة الثقافية في السعودية تحت اسم (حكاية الحداثة في المملكة العربية السعودية). </a:t>
            </a:r>
          </a:p>
          <a:p>
            <a:pPr algn="ctr">
              <a:lnSpc>
                <a:spcPct val="150000"/>
              </a:lnSpc>
            </a:pPr>
            <a:r>
              <a:rPr lang="ar-AE" b="1" dirty="0">
                <a:solidFill>
                  <a:schemeClr val="bg1"/>
                </a:solidFill>
                <a:effectLst>
                  <a:outerShdw blurRad="38100" dist="38100" dir="2700000" algn="tl">
                    <a:srgbClr val="000000">
                      <a:alpha val="43137"/>
                    </a:srgbClr>
                  </a:outerShdw>
                </a:effectLst>
              </a:rPr>
              <a:t>يعد من الأصوات الأخلاقية في المشهد السعودي الثقافي، ويتراوح </a:t>
            </a:r>
            <a:r>
              <a:rPr lang="ar-AE" b="1" dirty="0">
                <a:solidFill>
                  <a:srgbClr val="92D050"/>
                </a:solidFill>
                <a:effectLst>
                  <a:outerShdw blurRad="38100" dist="38100" dir="2700000" algn="tl">
                    <a:srgbClr val="000000">
                      <a:alpha val="43137"/>
                    </a:srgbClr>
                  </a:outerShdw>
                </a:effectLst>
              </a:rPr>
              <a:t>خصومه من تقليديين كعوض القرني إلى حداثيين كسعد البازعي وأدونيس. يكتب مقالا نقديا في صحيفة الرياض منذ الثمانيات، وعمل نائبا للرئيس في النادي الأدبي والثقافي بجدة، حيث أسهم في صياغة المشروع الثقافي للنادي في المحاضرات والندوات والمؤتمرات ونشر الكتب والدوريات المتخصصة والترجمة، وقد كتب محمد لافي اللويش عن جهود عبد الله الغذامي في النقد الثقافي بين التنظير والتطبيق في رسالة ماجستير عام 2008. في تاريخ 26-9-2011 بدأ عبدالله الغذامي في كتابة مقال أسبوعي في صحيفة سبق الإلكترونية. </a:t>
            </a:r>
            <a:endParaRPr lang="en-US" b="1" dirty="0">
              <a:solidFill>
                <a:srgbClr val="92D050"/>
              </a:solidFill>
              <a:effectLst>
                <a:outerShdw blurRad="38100" dist="38100" dir="2700000" algn="tl">
                  <a:srgbClr val="000000">
                    <a:alpha val="43137"/>
                  </a:srgbClr>
                </a:outerShdw>
              </a:effectLst>
            </a:endParaRPr>
          </a:p>
        </p:txBody>
      </p:sp>
      <p:sp>
        <p:nvSpPr>
          <p:cNvPr id="5" name="مستطيل 4"/>
          <p:cNvSpPr/>
          <p:nvPr/>
        </p:nvSpPr>
        <p:spPr>
          <a:xfrm>
            <a:off x="1303886" y="5367163"/>
            <a:ext cx="2079415" cy="523220"/>
          </a:xfrm>
          <a:prstGeom prst="rect">
            <a:avLst/>
          </a:prstGeom>
          <a:noFill/>
          <a:effectLst>
            <a:innerShdw blurRad="114300">
              <a:prstClr val="black"/>
            </a:inn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AE" sz="2800" b="1" dirty="0">
                <a:ln/>
                <a:solidFill>
                  <a:schemeClr val="accent3"/>
                </a:solidFill>
              </a:rPr>
              <a:t>د.عبدالله الغذامي</a:t>
            </a:r>
            <a:endParaRPr lang="ar-SA" sz="2800" b="1" cap="none" spc="0" dirty="0">
              <a:ln/>
              <a:solidFill>
                <a:schemeClr val="accent3"/>
              </a:solidFill>
              <a:effectLst/>
            </a:endParaRPr>
          </a:p>
        </p:txBody>
      </p:sp>
      <p:sp>
        <p:nvSpPr>
          <p:cNvPr id="6" name="عنصر نائب للتذييل 5"/>
          <p:cNvSpPr>
            <a:spLocks noGrp="1"/>
          </p:cNvSpPr>
          <p:nvPr>
            <p:ph type="ftr" sz="quarter" idx="11"/>
          </p:nvPr>
        </p:nvSpPr>
        <p:spPr>
          <a:xfrm>
            <a:off x="0" y="6467060"/>
            <a:ext cx="2568358" cy="390939"/>
          </a:xfrm>
        </p:spPr>
        <p:txBody>
          <a:bodyPr/>
          <a:lstStyle/>
          <a:p>
            <a:pPr algn="ctr"/>
            <a:r>
              <a:rPr lang="en-US" sz="1800" dirty="0">
                <a:solidFill>
                  <a:schemeClr val="bg1"/>
                </a:solidFill>
                <a:latin typeface="Bradley Hand ITC" panose="03070402050302030203" pitchFamily="66" charset="0"/>
              </a:rPr>
              <a:t>seejaalbookclub</a:t>
            </a:r>
          </a:p>
        </p:txBody>
      </p:sp>
    </p:spTree>
    <p:extLst>
      <p:ext uri="{BB962C8B-B14F-4D97-AF65-F5344CB8AC3E}">
        <p14:creationId xmlns:p14="http://schemas.microsoft.com/office/powerpoint/2010/main" val="2696736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823791" y="1277457"/>
            <a:ext cx="6753557" cy="4222014"/>
          </a:xfrm>
        </p:spPr>
        <p:txBody>
          <a:bodyPr>
            <a:normAutofit/>
          </a:bodyPr>
          <a:lstStyle/>
          <a:p>
            <a:pPr lvl="0" algn="r" rtl="1">
              <a:lnSpc>
                <a:spcPct val="150000"/>
              </a:lnSpc>
              <a:buClr>
                <a:srgbClr val="E3CC5A"/>
              </a:buClr>
            </a:pPr>
            <a:r>
              <a:rPr lang="ar-AE" b="1" dirty="0">
                <a:solidFill>
                  <a:prstClr val="white"/>
                </a:solidFill>
                <a:effectLst>
                  <a:outerShdw blurRad="38100" dist="38100" dir="2700000" algn="tl">
                    <a:srgbClr val="000000">
                      <a:alpha val="43137"/>
                    </a:srgbClr>
                  </a:outerShdw>
                </a:effectLst>
              </a:rPr>
              <a:t>غالبا ما نترك انفسنا تنغمس في القلق بشأن أمور لو فحصناها عن قرب لوجدنا أنها ليست في واقع المر على هذه الدرجة من الضخامة .. إننا نركز على المشكلات والاهتمامات الصغيرة ونضخمها ..على سبيل المثال قد يقطع شخص ما الطريق إمام سيارتنا وبدل من عدم الاهتمام بهذا المر نقنع انفسنا بأن هناك ما يبرر غضبنا وبعدها نتخيل وقوع مواجهة بيننا وبين هذا الشخص في مخيلتنا وربما يخبر الكثير منا شخصا آخر بهذه المحادثة في وقت لاحق بدل من نسيانها . </a:t>
            </a:r>
          </a:p>
          <a:p>
            <a:pPr lvl="0" algn="r" rtl="1">
              <a:buClr>
                <a:srgbClr val="E3CC5A"/>
              </a:buClr>
            </a:pPr>
            <a:endParaRPr lang="ar-AE" b="1" dirty="0">
              <a:solidFill>
                <a:prstClr val="white"/>
              </a:solidFill>
              <a:effectLst>
                <a:outerShdw blurRad="38100" dist="38100" dir="2700000" algn="tl">
                  <a:srgbClr val="000000">
                    <a:alpha val="43137"/>
                  </a:srgbClr>
                </a:outerShdw>
              </a:effectLst>
            </a:endParaRPr>
          </a:p>
          <a:p>
            <a:pPr algn="r" rtl="1"/>
            <a:endParaRPr lang="en-US" sz="1800" b="1" dirty="0">
              <a:solidFill>
                <a:schemeClr val="bg1"/>
              </a:solidFill>
              <a:effectLst>
                <a:outerShdw blurRad="38100" dist="38100" dir="2700000" algn="tl">
                  <a:srgbClr val="000000">
                    <a:alpha val="43137"/>
                  </a:srgbClr>
                </a:outerShdw>
              </a:effectLst>
            </a:endParaRPr>
          </a:p>
        </p:txBody>
      </p:sp>
      <p:sp>
        <p:nvSpPr>
          <p:cNvPr id="4" name="عنصر نائب للتذييل 3"/>
          <p:cNvSpPr>
            <a:spLocks noGrp="1"/>
          </p:cNvSpPr>
          <p:nvPr>
            <p:ph type="ftr" sz="quarter" idx="11"/>
          </p:nvPr>
        </p:nvSpPr>
        <p:spPr>
          <a:xfrm>
            <a:off x="0" y="6467060"/>
            <a:ext cx="2385391" cy="390939"/>
          </a:xfrm>
        </p:spPr>
        <p:txBody>
          <a:bodyPr/>
          <a:lstStyle/>
          <a:p>
            <a:pPr algn="ctr"/>
            <a:r>
              <a:rPr lang="en-US" sz="1800" dirty="0">
                <a:solidFill>
                  <a:schemeClr val="bg1"/>
                </a:solidFill>
                <a:latin typeface="Bradley Hand ITC" panose="03070402050302030203" pitchFamily="66" charset="0"/>
              </a:rPr>
              <a:t>seejaalbookclub</a:t>
            </a:r>
          </a:p>
        </p:txBody>
      </p:sp>
      <p:pic>
        <p:nvPicPr>
          <p:cNvPr id="6" name="صورة 5"/>
          <p:cNvPicPr>
            <a:picLocks noChangeAspect="1"/>
          </p:cNvPicPr>
          <p:nvPr/>
        </p:nvPicPr>
        <p:blipFill rotWithShape="1">
          <a:blip r:embed="rId3"/>
          <a:srcRect t="2188" r="4290" b="2513"/>
          <a:stretch/>
        </p:blipFill>
        <p:spPr>
          <a:xfrm>
            <a:off x="1192695" y="1532965"/>
            <a:ext cx="2666611" cy="3805517"/>
          </a:xfrm>
          <a:prstGeom prst="rect">
            <a:avLst/>
          </a:prstGeom>
          <a:ln>
            <a:noFill/>
          </a:ln>
          <a:effectLst>
            <a:outerShdw blurRad="292100" dist="139700" dir="2700000" algn="tl" rotWithShape="0">
              <a:srgbClr val="333333">
                <a:alpha val="65000"/>
              </a:srgbClr>
            </a:outerShdw>
          </a:effectLst>
        </p:spPr>
      </p:pic>
      <p:sp>
        <p:nvSpPr>
          <p:cNvPr id="7" name="مربع نص 6"/>
          <p:cNvSpPr txBox="1"/>
          <p:nvPr/>
        </p:nvSpPr>
        <p:spPr>
          <a:xfrm>
            <a:off x="1192695" y="5768296"/>
            <a:ext cx="3229103" cy="369332"/>
          </a:xfrm>
          <a:prstGeom prst="rect">
            <a:avLst/>
          </a:prstGeom>
          <a:noFill/>
        </p:spPr>
        <p:txBody>
          <a:bodyPr wrap="square" rtlCol="0">
            <a:spAutoFit/>
          </a:bodyPr>
          <a:lstStyle/>
          <a:p>
            <a:r>
              <a:rPr lang="ar-AE" b="1" dirty="0">
                <a:solidFill>
                  <a:schemeClr val="bg1"/>
                </a:solidFill>
                <a:effectLst>
                  <a:outerShdw blurRad="38100" dist="38100" dir="2700000" algn="tl">
                    <a:srgbClr val="000000">
                      <a:alpha val="43137"/>
                    </a:srgbClr>
                  </a:outerShdw>
                </a:effectLst>
              </a:rPr>
              <a:t>يقع  الكتاب في </a:t>
            </a:r>
            <a:r>
              <a:rPr lang="ar-AE" b="1" dirty="0">
                <a:solidFill>
                  <a:srgbClr val="FF0000"/>
                </a:solidFill>
                <a:effectLst>
                  <a:outerShdw blurRad="38100" dist="38100" dir="2700000" algn="tl">
                    <a:srgbClr val="000000">
                      <a:alpha val="43137"/>
                    </a:srgbClr>
                  </a:outerShdw>
                </a:effectLst>
              </a:rPr>
              <a:t>322 </a:t>
            </a:r>
            <a:r>
              <a:rPr lang="ar-AE" b="1" dirty="0">
                <a:solidFill>
                  <a:schemeClr val="bg1"/>
                </a:solidFill>
                <a:effectLst>
                  <a:outerShdw blurRad="38100" dist="38100" dir="2700000" algn="tl">
                    <a:srgbClr val="000000">
                      <a:alpha val="43137"/>
                    </a:srgbClr>
                  </a:outerShdw>
                </a:effectLst>
              </a:rPr>
              <a:t>من الصفحات</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71046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014821" y="575259"/>
            <a:ext cx="5839592" cy="4174054"/>
          </a:xfrm>
          <a:effectLst/>
        </p:spPr>
        <p:txBody>
          <a:bodyPr>
            <a:normAutofit/>
          </a:bodyPr>
          <a:lstStyle/>
          <a:p>
            <a:pPr algn="r" rtl="1">
              <a:lnSpc>
                <a:spcPct val="150000"/>
              </a:lnSpc>
            </a:pPr>
            <a:r>
              <a:rPr lang="ar-AE" b="1" dirty="0">
                <a:solidFill>
                  <a:schemeClr val="bg1"/>
                </a:solidFill>
                <a:effectLst>
                  <a:outerShdw blurRad="38100" dist="38100" dir="2700000" algn="tl">
                    <a:srgbClr val="000000">
                      <a:alpha val="43137"/>
                    </a:srgbClr>
                  </a:outerShdw>
                </a:effectLst>
              </a:rPr>
              <a:t>لد في كاليفورنيا عام 1961</a:t>
            </a:r>
          </a:p>
          <a:p>
            <a:pPr algn="r" rtl="1">
              <a:lnSpc>
                <a:spcPct val="150000"/>
              </a:lnSpc>
            </a:pPr>
            <a:r>
              <a:rPr lang="ar-AE" b="1" dirty="0">
                <a:solidFill>
                  <a:schemeClr val="bg1"/>
                </a:solidFill>
                <a:effectLst>
                  <a:outerShdw blurRad="38100" dist="38100" dir="2700000" algn="tl">
                    <a:srgbClr val="000000">
                      <a:alpha val="43137"/>
                    </a:srgbClr>
                  </a:outerShdw>
                </a:effectLst>
              </a:rPr>
              <a:t>ريتشارد كارلسون نشر أول مؤلفاته عام 1985 ولكنه لم ينال الشهرة الكبيرة إلا بعد أن اصدر كتابه الشهير "لا تهتم بصغائر الامور" هذا الكتاب الذى تحدث عنه الاعلام الأمريكي كثيرا وحقق مبيعات ضخمة </a:t>
            </a:r>
          </a:p>
          <a:p>
            <a:pPr algn="r" rtl="1">
              <a:lnSpc>
                <a:spcPct val="150000"/>
              </a:lnSpc>
            </a:pPr>
            <a:r>
              <a:rPr lang="ar-AE" b="1" dirty="0">
                <a:solidFill>
                  <a:schemeClr val="bg1"/>
                </a:solidFill>
                <a:effectLst>
                  <a:outerShdw blurRad="38100" dist="38100" dir="2700000" algn="tl">
                    <a:srgbClr val="000000">
                      <a:alpha val="43137"/>
                    </a:srgbClr>
                  </a:outerShdw>
                </a:effectLst>
              </a:rPr>
              <a:t>توفى ريتشارد كارلسون عام </a:t>
            </a:r>
            <a:r>
              <a:rPr lang="ar-AE" b="1" dirty="0" err="1">
                <a:solidFill>
                  <a:schemeClr val="bg1"/>
                </a:solidFill>
                <a:effectLst>
                  <a:outerShdw blurRad="38100" dist="38100" dir="2700000" algn="tl">
                    <a:srgbClr val="000000">
                      <a:alpha val="43137"/>
                    </a:srgbClr>
                  </a:outerShdw>
                </a:effectLst>
              </a:rPr>
              <a:t>فى</a:t>
            </a:r>
            <a:r>
              <a:rPr lang="ar-AE" b="1" dirty="0">
                <a:solidFill>
                  <a:schemeClr val="bg1"/>
                </a:solidFill>
                <a:effectLst>
                  <a:outerShdw blurRad="38100" dist="38100" dir="2700000" algn="tl">
                    <a:srgbClr val="000000">
                      <a:alpha val="43137"/>
                    </a:srgbClr>
                  </a:outerShdw>
                </a:effectLst>
              </a:rPr>
              <a:t> 13 ديسمبر عام 2006</a:t>
            </a:r>
          </a:p>
        </p:txBody>
      </p:sp>
      <p:sp>
        <p:nvSpPr>
          <p:cNvPr id="5" name="عنصر نائب للتذييل 4"/>
          <p:cNvSpPr>
            <a:spLocks noGrp="1"/>
          </p:cNvSpPr>
          <p:nvPr>
            <p:ph type="ftr" sz="quarter" idx="11"/>
          </p:nvPr>
        </p:nvSpPr>
        <p:spPr>
          <a:xfrm>
            <a:off x="0" y="6530022"/>
            <a:ext cx="2551781" cy="327978"/>
          </a:xfrm>
        </p:spPr>
        <p:txBody>
          <a:bodyPr/>
          <a:lstStyle/>
          <a:p>
            <a:pPr algn="ctr"/>
            <a:r>
              <a:rPr lang="en-US" sz="1800" dirty="0">
                <a:solidFill>
                  <a:schemeClr val="bg1"/>
                </a:solidFill>
                <a:latin typeface="Bradley Hand ITC" panose="03070402050302030203" pitchFamily="66" charset="0"/>
              </a:rPr>
              <a:t>seejaalbookclub</a:t>
            </a:r>
          </a:p>
        </p:txBody>
      </p:sp>
      <p:sp>
        <p:nvSpPr>
          <p:cNvPr id="8" name="مستطيل 7"/>
          <p:cNvSpPr/>
          <p:nvPr/>
        </p:nvSpPr>
        <p:spPr>
          <a:xfrm>
            <a:off x="1351925" y="5127439"/>
            <a:ext cx="2836033"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AE" sz="3600" b="1" cap="none" spc="0" dirty="0">
                <a:ln/>
                <a:solidFill>
                  <a:schemeClr val="accent3"/>
                </a:solidFill>
                <a:effectLst>
                  <a:outerShdw blurRad="38100" dist="38100" dir="2700000" algn="tl">
                    <a:srgbClr val="000000">
                      <a:alpha val="43137"/>
                    </a:srgbClr>
                  </a:outerShdw>
                </a:effectLst>
              </a:rPr>
              <a:t>ريتشارد كارلسون</a:t>
            </a:r>
            <a:endParaRPr lang="ar-SA" sz="3600" b="1" cap="none" spc="0" dirty="0">
              <a:ln/>
              <a:solidFill>
                <a:schemeClr val="accent3"/>
              </a:solidFill>
              <a:effectLst>
                <a:outerShdw blurRad="38100" dist="38100" dir="2700000" algn="tl">
                  <a:srgbClr val="000000">
                    <a:alpha val="43137"/>
                  </a:srgbClr>
                </a:outerShdw>
              </a:effectLst>
            </a:endParaRPr>
          </a:p>
        </p:txBody>
      </p:sp>
      <p:pic>
        <p:nvPicPr>
          <p:cNvPr id="9" name="صورة 8"/>
          <p:cNvPicPr>
            <a:picLocks noChangeAspect="1"/>
          </p:cNvPicPr>
          <p:nvPr/>
        </p:nvPicPr>
        <p:blipFill>
          <a:blip r:embed="rId3"/>
          <a:stretch>
            <a:fillRect/>
          </a:stretch>
        </p:blipFill>
        <p:spPr>
          <a:xfrm>
            <a:off x="1819380" y="852225"/>
            <a:ext cx="2368578" cy="36201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832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rotWithShape="1">
          <a:blip r:embed="rId3"/>
          <a:srcRect l="18507" r="16771"/>
          <a:stretch/>
        </p:blipFill>
        <p:spPr>
          <a:xfrm>
            <a:off x="626752" y="1115265"/>
            <a:ext cx="2829968" cy="3855457"/>
          </a:xfrm>
          <a:prstGeom prst="rect">
            <a:avLst/>
          </a:prstGeom>
          <a:ln>
            <a:noFill/>
          </a:ln>
          <a:effectLst>
            <a:outerShdw blurRad="292100" dist="139700" dir="2700000" algn="tl" rotWithShape="0">
              <a:srgbClr val="333333">
                <a:alpha val="65000"/>
              </a:srgbClr>
            </a:outerShdw>
          </a:effectLst>
        </p:spPr>
      </p:pic>
      <p:sp>
        <p:nvSpPr>
          <p:cNvPr id="3" name="عنصر نائب للتذييل 2"/>
          <p:cNvSpPr>
            <a:spLocks noGrp="1"/>
          </p:cNvSpPr>
          <p:nvPr>
            <p:ph type="ftr" sz="quarter" idx="11"/>
          </p:nvPr>
        </p:nvSpPr>
        <p:spPr>
          <a:xfrm>
            <a:off x="0" y="6580037"/>
            <a:ext cx="2419259" cy="277963"/>
          </a:xfrm>
        </p:spPr>
        <p:txBody>
          <a:bodyPr/>
          <a:lstStyle/>
          <a:p>
            <a:pPr algn="ctr"/>
            <a:r>
              <a:rPr lang="en-US" sz="1800" dirty="0">
                <a:solidFill>
                  <a:schemeClr val="bg1"/>
                </a:solidFill>
                <a:latin typeface="Bradley Hand ITC" panose="03070402050302030203" pitchFamily="66" charset="0"/>
              </a:rPr>
              <a:t>seejaalbookclub</a:t>
            </a:r>
          </a:p>
        </p:txBody>
      </p:sp>
      <p:sp>
        <p:nvSpPr>
          <p:cNvPr id="5" name="مربع نص 4"/>
          <p:cNvSpPr txBox="1"/>
          <p:nvPr/>
        </p:nvSpPr>
        <p:spPr>
          <a:xfrm>
            <a:off x="3822892" y="393728"/>
            <a:ext cx="7743031" cy="6186309"/>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ar-AE" sz="2400" b="1" dirty="0">
                <a:solidFill>
                  <a:schemeClr val="bg1"/>
                </a:solidFill>
                <a:effectLst>
                  <a:outerShdw blurRad="38100" dist="38100" dir="2700000" algn="tl">
                    <a:srgbClr val="000000">
                      <a:alpha val="43137"/>
                    </a:srgbClr>
                  </a:outerShdw>
                </a:effectLst>
              </a:rPr>
              <a:t>في هذا الكتاب الرائد يوضح طبيب الامراض النفسية كارل ألاسكو أن الهراء العاطفي موجود في كل مكان وأنه يزداد قوة وخطورة على سلامتنا وصحتنا النفسية اليومية فمن العلاقات التجارية والسياسية وحتى المحادثات اليومية المعتادة الجميع يتأثر بسمومها وعلى وجه الخصوص أكثر علاقاتنا ودية وحميمية الا أن أغلبنا يظل غير مدرك لآثارها الى حد كبير كما يشرح ألاسكو أن هذا الهراء العاطفي يتضمن ثلاث حلقات متداخلة من صميم بنيتنا النفسية وهي الانكار والخداع واللوم، بناءا على دراسات حالة واسعة استمدها من عيادته الخاصة على مدار عشرين عاما يؤكد</a:t>
            </a:r>
            <a:r>
              <a:rPr lang="ar-AE" sz="2400" b="1" i="1" dirty="0">
                <a:solidFill>
                  <a:schemeClr val="bg1"/>
                </a:solidFill>
                <a:effectLst>
                  <a:outerShdw blurRad="38100" dist="38100" dir="2700000" algn="tl">
                    <a:srgbClr val="000000">
                      <a:alpha val="43137"/>
                    </a:srgbClr>
                  </a:outerShdw>
                </a:effectLst>
              </a:rPr>
              <a:t> ألاسكو </a:t>
            </a:r>
            <a:r>
              <a:rPr lang="ar-AE" sz="2400" b="1" dirty="0">
                <a:solidFill>
                  <a:schemeClr val="bg1"/>
                </a:solidFill>
                <a:effectLst>
                  <a:outerShdw blurRad="38100" dist="38100" dir="2700000" algn="tl">
                    <a:srgbClr val="000000">
                      <a:alpha val="43137"/>
                    </a:srgbClr>
                  </a:outerShdw>
                </a:effectLst>
              </a:rPr>
              <a:t>أن الهراء العاطفي يؤدي دوما لفقد الثقة وابعاد الناس عنك سواء بعبارة "لقد نسيت" العابرة أو من خلال خداع متعمد وهذا الكتاب يوضح طريقا للتعرف على هذه الحلقات شديدة الوطأة وكيفية التخلص منها.</a:t>
            </a:r>
            <a:endParaRPr lang="en-US" sz="2400" b="1" dirty="0">
              <a:solidFill>
                <a:schemeClr val="bg1"/>
              </a:solidFill>
              <a:effectLst>
                <a:outerShdw blurRad="38100" dist="38100" dir="2700000" algn="tl">
                  <a:srgbClr val="000000">
                    <a:alpha val="43137"/>
                  </a:srgbClr>
                </a:outerShdw>
              </a:effectLst>
            </a:endParaRPr>
          </a:p>
        </p:txBody>
      </p:sp>
      <p:sp>
        <p:nvSpPr>
          <p:cNvPr id="6" name="مربع نص 5"/>
          <p:cNvSpPr txBox="1"/>
          <p:nvPr/>
        </p:nvSpPr>
        <p:spPr>
          <a:xfrm>
            <a:off x="592553" y="5406047"/>
            <a:ext cx="2902226"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ar-AE" b="1" dirty="0">
                <a:solidFill>
                  <a:schemeClr val="bg1"/>
                </a:solidFill>
                <a:effectLst>
                  <a:outerShdw blurRad="38100" dist="38100" dir="2700000" algn="tl">
                    <a:srgbClr val="000000">
                      <a:alpha val="43137"/>
                    </a:srgbClr>
                  </a:outerShdw>
                </a:effectLst>
              </a:rPr>
              <a:t>يقع الكتاب في </a:t>
            </a:r>
            <a:r>
              <a:rPr lang="ar-AE" b="1" dirty="0">
                <a:solidFill>
                  <a:srgbClr val="FF0000"/>
                </a:solidFill>
                <a:effectLst>
                  <a:outerShdw blurRad="38100" dist="38100" dir="2700000" algn="tl">
                    <a:srgbClr val="000000">
                      <a:alpha val="43137"/>
                    </a:srgbClr>
                  </a:outerShdw>
                </a:effectLst>
              </a:rPr>
              <a:t>258</a:t>
            </a:r>
            <a:r>
              <a:rPr lang="ar-AE" b="1" dirty="0">
                <a:solidFill>
                  <a:schemeClr val="bg1"/>
                </a:solidFill>
                <a:effectLst>
                  <a:outerShdw blurRad="38100" dist="38100" dir="2700000" algn="tl">
                    <a:srgbClr val="000000">
                      <a:alpha val="43137"/>
                    </a:srgbClr>
                  </a:outerShdw>
                </a:effectLst>
              </a:rPr>
              <a:t> من الصفحات</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96159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618922" y="1208662"/>
            <a:ext cx="5489802" cy="4954249"/>
          </a:xfrm>
          <a:effectLst>
            <a:outerShdw blurRad="50800" dist="38100" dir="5400000" algn="t" rotWithShape="0">
              <a:prstClr val="black">
                <a:alpha val="40000"/>
              </a:prstClr>
            </a:outerShdw>
          </a:effectLst>
        </p:spPr>
        <p:txBody>
          <a:bodyPr>
            <a:noAutofit/>
          </a:bodyPr>
          <a:lstStyle/>
          <a:p>
            <a:pPr algn="r" rtl="1">
              <a:lnSpc>
                <a:spcPct val="150000"/>
              </a:lnSpc>
            </a:pPr>
            <a:endParaRPr lang="ar-AE" b="1" dirty="0">
              <a:solidFill>
                <a:schemeClr val="bg1"/>
              </a:solidFill>
              <a:effectLst>
                <a:outerShdw blurRad="38100" dist="38100" dir="2700000" algn="tl">
                  <a:srgbClr val="000000">
                    <a:alpha val="43137"/>
                  </a:srgbClr>
                </a:outerShdw>
              </a:effectLst>
            </a:endParaRPr>
          </a:p>
          <a:p>
            <a:pPr algn="r" rtl="1">
              <a:lnSpc>
                <a:spcPct val="150000"/>
              </a:lnSpc>
            </a:pPr>
            <a:r>
              <a:rPr lang="ar-AE" b="1" dirty="0">
                <a:solidFill>
                  <a:schemeClr val="bg1"/>
                </a:solidFill>
                <a:effectLst>
                  <a:outerShdw blurRad="38100" dist="38100" dir="2700000" algn="tl">
                    <a:srgbClr val="000000">
                      <a:alpha val="43137"/>
                    </a:srgbClr>
                  </a:outerShdw>
                </a:effectLst>
              </a:rPr>
              <a:t>يمارس </a:t>
            </a:r>
            <a:r>
              <a:rPr lang="ar-AE" b="1" i="1" dirty="0">
                <a:solidFill>
                  <a:schemeClr val="bg1"/>
                </a:solidFill>
                <a:effectLst>
                  <a:outerShdw blurRad="38100" dist="38100" dir="2700000" algn="tl">
                    <a:srgbClr val="000000">
                      <a:alpha val="43137"/>
                    </a:srgbClr>
                  </a:outerShdw>
                </a:effectLst>
              </a:rPr>
              <a:t>د.كارل ألاسكو </a:t>
            </a:r>
            <a:r>
              <a:rPr lang="ar-AE" b="1" dirty="0">
                <a:solidFill>
                  <a:schemeClr val="bg1"/>
                </a:solidFill>
                <a:effectLst>
                  <a:outerShdw blurRad="38100" dist="38100" dir="2700000" algn="tl">
                    <a:srgbClr val="000000">
                      <a:alpha val="43137"/>
                    </a:srgbClr>
                  </a:outerShdw>
                </a:effectLst>
              </a:rPr>
              <a:t>الطب النفسي منذ أكثر من عقدين .وعلى مدار الخمسة عشر عاما الأخيرة يكتب عمود النصائح الأسبوعي الشهير (</a:t>
            </a:r>
            <a:r>
              <a:rPr lang="en-US" b="1" dirty="0" err="1">
                <a:solidFill>
                  <a:schemeClr val="bg1"/>
                </a:solidFill>
                <a:effectLst>
                  <a:outerShdw blurRad="38100" dist="38100" dir="2700000" algn="tl">
                    <a:srgbClr val="000000">
                      <a:alpha val="43137"/>
                    </a:srgbClr>
                  </a:outerShdw>
                </a:effectLst>
              </a:rPr>
              <a:t>onrelationships</a:t>
            </a:r>
            <a:r>
              <a:rPr lang="ar-AE" b="1" dirty="0">
                <a:solidFill>
                  <a:schemeClr val="bg1"/>
                </a:solidFill>
                <a:effectLst>
                  <a:outerShdw blurRad="38100" dist="38100" dir="2700000" algn="tl">
                    <a:srgbClr val="000000">
                      <a:alpha val="43137"/>
                    </a:srgbClr>
                  </a:outerShdw>
                </a:effectLst>
              </a:rPr>
              <a:t>)</a:t>
            </a:r>
            <a:r>
              <a:rPr lang="en-US" b="1" dirty="0">
                <a:solidFill>
                  <a:schemeClr val="bg1"/>
                </a:solidFill>
                <a:effectLst>
                  <a:outerShdw blurRad="38100" dist="38100" dir="2700000" algn="tl">
                    <a:srgbClr val="000000">
                      <a:alpha val="43137"/>
                    </a:srgbClr>
                  </a:outerShdw>
                </a:effectLst>
              </a:rPr>
              <a:t> </a:t>
            </a:r>
            <a:r>
              <a:rPr lang="ar-AE" b="1" dirty="0">
                <a:solidFill>
                  <a:schemeClr val="bg1"/>
                </a:solidFill>
                <a:effectLst>
                  <a:outerShdw blurRad="38100" dist="38100" dir="2700000" algn="tl">
                    <a:srgbClr val="000000">
                      <a:alpha val="43137"/>
                    </a:srgbClr>
                  </a:outerShdw>
                </a:effectLst>
              </a:rPr>
              <a:t>لصحيفة هيرالد التي تصدر بمقاطعة مونتيري وهو يعيش في مونتيري بكاليفورنيا.</a:t>
            </a:r>
          </a:p>
          <a:p>
            <a:pPr algn="r" rtl="1">
              <a:lnSpc>
                <a:spcPct val="150000"/>
              </a:lnSpc>
            </a:pPr>
            <a:r>
              <a:rPr lang="ar-AE" b="1" dirty="0">
                <a:solidFill>
                  <a:schemeClr val="bg1"/>
                </a:solidFill>
                <a:effectLst>
                  <a:outerShdw blurRad="38100" dist="38100" dir="2700000" algn="tl">
                    <a:srgbClr val="000000">
                      <a:alpha val="43137"/>
                    </a:srgbClr>
                  </a:outerShdw>
                </a:effectLst>
              </a:rPr>
              <a:t>يدعو د.كارل قراءه للتواصل معه من خلال بريده الإلكتروني التالي </a:t>
            </a:r>
            <a:r>
              <a:rPr lang="en-US" b="1" dirty="0">
                <a:solidFill>
                  <a:schemeClr val="bg1"/>
                </a:solidFill>
                <a:effectLst>
                  <a:outerShdw blurRad="38100" dist="38100" dir="2700000" algn="tl">
                    <a:srgbClr val="000000">
                      <a:alpha val="43137"/>
                    </a:srgbClr>
                  </a:outerShdw>
                </a:effectLst>
                <a:hlinkClick r:id="rId3"/>
              </a:rPr>
              <a:t>dralasko@gmail.com</a:t>
            </a:r>
            <a:r>
              <a:rPr lang="en-US" b="1" dirty="0">
                <a:solidFill>
                  <a:schemeClr val="bg1"/>
                </a:solidFill>
                <a:effectLst>
                  <a:outerShdw blurRad="38100" dist="38100" dir="2700000" algn="tl">
                    <a:srgbClr val="000000">
                      <a:alpha val="43137"/>
                    </a:srgbClr>
                  </a:outerShdw>
                </a:effectLst>
              </a:rPr>
              <a:t> </a:t>
            </a:r>
            <a:endParaRPr lang="ar-AE" b="1" dirty="0">
              <a:solidFill>
                <a:schemeClr val="bg1"/>
              </a:solidFill>
              <a:effectLst>
                <a:outerShdw blurRad="38100" dist="38100" dir="2700000" algn="tl">
                  <a:srgbClr val="000000">
                    <a:alpha val="43137"/>
                  </a:srgbClr>
                </a:outerShdw>
              </a:effectLst>
            </a:endParaRPr>
          </a:p>
        </p:txBody>
      </p:sp>
      <p:sp>
        <p:nvSpPr>
          <p:cNvPr id="3" name="عنصر نائب للتذييل 2"/>
          <p:cNvSpPr>
            <a:spLocks noGrp="1"/>
          </p:cNvSpPr>
          <p:nvPr>
            <p:ph type="ftr" sz="quarter" idx="11"/>
          </p:nvPr>
        </p:nvSpPr>
        <p:spPr>
          <a:xfrm>
            <a:off x="0" y="6580037"/>
            <a:ext cx="2419259" cy="277963"/>
          </a:xfrm>
        </p:spPr>
        <p:txBody>
          <a:bodyPr/>
          <a:lstStyle/>
          <a:p>
            <a:pPr algn="ctr"/>
            <a:r>
              <a:rPr lang="en-US" sz="1800" dirty="0">
                <a:solidFill>
                  <a:schemeClr val="bg1"/>
                </a:solidFill>
                <a:latin typeface="Bradley Hand ITC" panose="03070402050302030203" pitchFamily="66" charset="0"/>
              </a:rPr>
              <a:t>seejaalbookclub</a:t>
            </a:r>
          </a:p>
        </p:txBody>
      </p:sp>
      <p:pic>
        <p:nvPicPr>
          <p:cNvPr id="4" name="صورة 3"/>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1300011" y="1208662"/>
            <a:ext cx="2762323" cy="40852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مستطيل 4"/>
          <p:cNvSpPr/>
          <p:nvPr/>
        </p:nvSpPr>
        <p:spPr>
          <a:xfrm>
            <a:off x="1461045" y="5376083"/>
            <a:ext cx="2263761"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AE" sz="3600" b="1" dirty="0">
                <a:ln/>
                <a:solidFill>
                  <a:schemeClr val="accent3"/>
                </a:solidFill>
              </a:rPr>
              <a:t>د.كارل ألاسكو</a:t>
            </a:r>
            <a:endParaRPr lang="ar-SA" sz="3600" b="1" cap="none" spc="0" dirty="0">
              <a:ln/>
              <a:solidFill>
                <a:schemeClr val="accent3"/>
              </a:solidFill>
              <a:effectLst/>
            </a:endParaRPr>
          </a:p>
        </p:txBody>
      </p:sp>
    </p:spTree>
    <p:extLst>
      <p:ext uri="{BB962C8B-B14F-4D97-AF65-F5344CB8AC3E}">
        <p14:creationId xmlns:p14="http://schemas.microsoft.com/office/powerpoint/2010/main" val="280915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aturation sat="87000"/>
                    </a14:imgEffect>
                    <a14:imgEffect>
                      <a14:brightnessContrast bright="-20000" contrast="-40000"/>
                    </a14:imgEffect>
                  </a14:imgLayer>
                </a14:imgProps>
              </a:ext>
            </a:extLst>
          </a:blip>
          <a:srcRect/>
          <a:stretch>
            <a:fillRect t="-1000" b="-24000"/>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209629" y="1080704"/>
            <a:ext cx="9720071" cy="4954249"/>
          </a:xfrm>
          <a:effectLst>
            <a:outerShdw blurRad="50800" dist="38100" dir="5400000" algn="t" rotWithShape="0">
              <a:prstClr val="black">
                <a:alpha val="40000"/>
              </a:prstClr>
            </a:outerShdw>
          </a:effectLst>
        </p:spPr>
        <p:txBody>
          <a:bodyPr>
            <a:normAutofit/>
          </a:bodyPr>
          <a:lstStyle/>
          <a:p>
            <a:pPr algn="ctr" rtl="1">
              <a:lnSpc>
                <a:spcPct val="100000"/>
              </a:lnSpc>
            </a:pPr>
            <a:r>
              <a:rPr lang="ar-AE" sz="9600" dirty="0">
                <a:solidFill>
                  <a:srgbClr val="FF0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م</a:t>
            </a:r>
            <a:r>
              <a:rPr lang="ar-AE" sz="9600" dirty="0">
                <a:solidFill>
                  <a:schemeClr val="bg1"/>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ع </a:t>
            </a:r>
            <a:r>
              <a:rPr lang="ar-AE" sz="9600" dirty="0">
                <a:solidFill>
                  <a:srgbClr val="FFC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ت</a:t>
            </a:r>
            <a:r>
              <a:rPr lang="ar-AE" sz="9600" dirty="0">
                <a:solidFill>
                  <a:schemeClr val="bg1"/>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رقبي </a:t>
            </a:r>
            <a:r>
              <a:rPr lang="ar-AE" sz="9600" dirty="0">
                <a:solidFill>
                  <a:srgbClr val="FFFF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و </a:t>
            </a:r>
            <a:r>
              <a:rPr lang="ar-AE" sz="9600" dirty="0">
                <a:solidFill>
                  <a:schemeClr val="bg1"/>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انتظار</a:t>
            </a:r>
            <a:r>
              <a:rPr lang="ar-AE" sz="9600" dirty="0">
                <a:solidFill>
                  <a:srgbClr val="FF0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ي</a:t>
            </a:r>
          </a:p>
          <a:p>
            <a:pPr algn="ctr" rtl="1">
              <a:lnSpc>
                <a:spcPct val="100000"/>
              </a:lnSpc>
            </a:pPr>
            <a:endParaRPr lang="ar-AE" sz="9600" dirty="0">
              <a:solidFill>
                <a:srgbClr val="FFC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endParaRPr>
          </a:p>
          <a:p>
            <a:pPr algn="ctr" rtl="1">
              <a:lnSpc>
                <a:spcPct val="100000"/>
              </a:lnSpc>
            </a:pPr>
            <a:r>
              <a:rPr lang="ar-AE" sz="9600" dirty="0">
                <a:solidFill>
                  <a:srgbClr val="FFC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 و</a:t>
            </a:r>
            <a:r>
              <a:rPr lang="ar-AE" sz="9600" dirty="0">
                <a:solidFill>
                  <a:schemeClr val="bg1"/>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دمتن</a:t>
            </a:r>
            <a:r>
              <a:rPr lang="ar-AE" sz="9600" dirty="0">
                <a:solidFill>
                  <a:srgbClr val="FF0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a:t>
            </a:r>
            <a:r>
              <a:rPr lang="ar-AE" sz="9600" dirty="0">
                <a:solidFill>
                  <a:srgbClr val="FFC0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a:t>
            </a:r>
            <a:r>
              <a:rPr lang="ar-AE" sz="9600" dirty="0">
                <a:solidFill>
                  <a:srgbClr val="FFFF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rPr>
              <a:t>،</a:t>
            </a:r>
            <a:endParaRPr lang="en-US" sz="9600" dirty="0">
              <a:solidFill>
                <a:srgbClr val="FFFF00"/>
              </a:solidFill>
              <a:effectLst>
                <a:outerShdw blurRad="38100" dist="38100" dir="2700000" algn="tl">
                  <a:srgbClr val="000000">
                    <a:alpha val="43137"/>
                  </a:srgbClr>
                </a:outerShdw>
              </a:effectLst>
              <a:latin typeface="AGA Arabesque Desktop" panose="05010101010101010101" pitchFamily="2" charset="2"/>
              <a:cs typeface="DecoType Naskh Extensions" panose="02010400000000000000" pitchFamily="2" charset="-78"/>
            </a:endParaRPr>
          </a:p>
        </p:txBody>
      </p:sp>
      <p:sp>
        <p:nvSpPr>
          <p:cNvPr id="3" name="عنصر نائب للتذييل 2"/>
          <p:cNvSpPr>
            <a:spLocks noGrp="1"/>
          </p:cNvSpPr>
          <p:nvPr>
            <p:ph type="ftr" sz="quarter" idx="11"/>
          </p:nvPr>
        </p:nvSpPr>
        <p:spPr>
          <a:xfrm>
            <a:off x="0" y="6580037"/>
            <a:ext cx="2419259" cy="277963"/>
          </a:xfrm>
        </p:spPr>
        <p:txBody>
          <a:bodyPr/>
          <a:lstStyle/>
          <a:p>
            <a:pPr algn="ctr"/>
            <a:r>
              <a:rPr lang="en-US" sz="1800" dirty="0">
                <a:solidFill>
                  <a:schemeClr val="bg1"/>
                </a:solidFill>
                <a:latin typeface="Bradley Hand ITC" panose="03070402050302030203" pitchFamily="66" charset="0"/>
              </a:rPr>
              <a:t>seejaalbookclub</a:t>
            </a:r>
          </a:p>
        </p:txBody>
      </p:sp>
    </p:spTree>
    <p:extLst>
      <p:ext uri="{BB962C8B-B14F-4D97-AF65-F5344CB8AC3E}">
        <p14:creationId xmlns:p14="http://schemas.microsoft.com/office/powerpoint/2010/main" val="12946834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تكامل">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347</TotalTime>
  <Words>1106</Words>
  <Application>Microsoft Office PowerPoint</Application>
  <PresentationFormat>شاشة عريضة</PresentationFormat>
  <Paragraphs>45</Paragraphs>
  <Slides>11</Slides>
  <Notes>0</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11</vt:i4>
      </vt:variant>
    </vt:vector>
  </HeadingPairs>
  <TitlesOfParts>
    <vt:vector size="20" baseType="lpstr">
      <vt:lpstr>AGA Arabesque Desktop</vt:lpstr>
      <vt:lpstr>Arial</vt:lpstr>
      <vt:lpstr>Bradley Hand ITC</vt:lpstr>
      <vt:lpstr>Calibri</vt:lpstr>
      <vt:lpstr>DecoType Naskh Extensions</vt:lpstr>
      <vt:lpstr>Tw Cen MT</vt:lpstr>
      <vt:lpstr>Tw Cen MT Condensed</vt:lpstr>
      <vt:lpstr>Wingdings 3</vt:lpstr>
      <vt:lpstr>تكامل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55</cp:revision>
  <dcterms:created xsi:type="dcterms:W3CDTF">2016-07-19T15:52:55Z</dcterms:created>
  <dcterms:modified xsi:type="dcterms:W3CDTF">2016-07-22T16:38:13Z</dcterms:modified>
</cp:coreProperties>
</file>