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164" r:id="rId1"/>
  </p:sldMasterIdLst>
  <p:notesMasterIdLst>
    <p:notesMasterId r:id="rId13"/>
  </p:notesMasterIdLst>
  <p:sldIdLst>
    <p:sldId id="256" r:id="rId2"/>
    <p:sldId id="258" r:id="rId3"/>
    <p:sldId id="259" r:id="rId4"/>
    <p:sldId id="261" r:id="rId5"/>
    <p:sldId id="262" r:id="rId6"/>
    <p:sldId id="263" r:id="rId7"/>
    <p:sldId id="260" r:id="rId8"/>
    <p:sldId id="264" r:id="rId9"/>
    <p:sldId id="26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960" autoAdjust="0"/>
    <p:restoredTop sz="94660"/>
  </p:normalViewPr>
  <p:slideViewPr>
    <p:cSldViewPr snapToGrid="0">
      <p:cViewPr varScale="1">
        <p:scale>
          <a:sx n="72" d="100"/>
          <a:sy n="72"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05635233-3ACD-4444-95CB-B0F2FD5027C2}" type="datetimeFigureOut">
              <a:rPr lang="en-US" smtClean="0"/>
              <a:t>26-Aug-16</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E07DBF40-68D9-4E8D-B2FE-155E1BED7E72}" type="slidenum">
              <a:rPr lang="en-US" smtClean="0"/>
              <a:t>‹#›</a:t>
            </a:fld>
            <a:endParaRPr lang="en-US"/>
          </a:p>
        </p:txBody>
      </p:sp>
    </p:spTree>
    <p:extLst>
      <p:ext uri="{BB962C8B-B14F-4D97-AF65-F5344CB8AC3E}">
        <p14:creationId xmlns:p14="http://schemas.microsoft.com/office/powerpoint/2010/main" val="36967372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95F4ADB2-1B79-4C4A-8FBF-9C81881C9C50}" type="datetime1">
              <a:rPr lang="en-US" smtClean="0"/>
              <a:t>26-Aug-16</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556A1DE7-AF13-48D0-8B29-81F0B8E8A08E}" type="slidenum">
              <a:rPr lang="en-US" smtClean="0"/>
              <a:t>‹#›</a:t>
            </a:fld>
            <a:endParaRPr lang="en-US"/>
          </a:p>
        </p:txBody>
      </p:sp>
    </p:spTree>
    <p:extLst>
      <p:ext uri="{BB962C8B-B14F-4D97-AF65-F5344CB8AC3E}">
        <p14:creationId xmlns:p14="http://schemas.microsoft.com/office/powerpoint/2010/main" val="3939751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C1B8164-87C3-4A89-970F-D71FECBC72BF}" type="datetime1">
              <a:rPr lang="en-US" smtClean="0"/>
              <a:t>26-Aug-16</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556A1DE7-AF13-48D0-8B29-81F0B8E8A08E}" type="slidenum">
              <a:rPr lang="en-US" smtClean="0"/>
              <a:t>‹#›</a:t>
            </a:fld>
            <a:endParaRPr lang="en-US"/>
          </a:p>
        </p:txBody>
      </p:sp>
    </p:spTree>
    <p:extLst>
      <p:ext uri="{BB962C8B-B14F-4D97-AF65-F5344CB8AC3E}">
        <p14:creationId xmlns:p14="http://schemas.microsoft.com/office/powerpoint/2010/main" val="3567558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01955CC3-75B1-4F79-92AD-090531EB141A}" type="datetime1">
              <a:rPr lang="en-US" smtClean="0"/>
              <a:t>26-Aug-16</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556A1DE7-AF13-48D0-8B29-81F0B8E8A08E}" type="slidenum">
              <a:rPr lang="en-US" smtClean="0"/>
              <a:t>‹#›</a:t>
            </a:fld>
            <a:endParaRPr lang="en-US"/>
          </a:p>
        </p:txBody>
      </p:sp>
    </p:spTree>
    <p:extLst>
      <p:ext uri="{BB962C8B-B14F-4D97-AF65-F5344CB8AC3E}">
        <p14:creationId xmlns:p14="http://schemas.microsoft.com/office/powerpoint/2010/main" val="3175906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C03465A5-44F2-404E-B586-08E452131328}" type="datetime1">
              <a:rPr lang="en-US" smtClean="0"/>
              <a:t>26-Aug-16</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556A1DE7-AF13-48D0-8B29-81F0B8E8A08E}" type="slidenum">
              <a:rPr lang="en-US" smtClean="0"/>
              <a:t>‹#›</a:t>
            </a:fld>
            <a:endParaRPr lang="en-US"/>
          </a:p>
        </p:txBody>
      </p:sp>
    </p:spTree>
    <p:extLst>
      <p:ext uri="{BB962C8B-B14F-4D97-AF65-F5344CB8AC3E}">
        <p14:creationId xmlns:p14="http://schemas.microsoft.com/office/powerpoint/2010/main" val="55592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مقارنة">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845127" y="2507550"/>
            <a:ext cx="5156200" cy="3680525"/>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6172200" y="2507550"/>
            <a:ext cx="5181601" cy="3680525"/>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fld id="{EA2B5835-DD82-4CCF-AF8D-55B1083CC9DE}" type="datetime1">
              <a:rPr lang="en-US" smtClean="0"/>
              <a:t>26-Aug-16</a:t>
            </a:fld>
            <a:endParaRPr lang="en-US"/>
          </a:p>
        </p:txBody>
      </p:sp>
      <p:sp>
        <p:nvSpPr>
          <p:cNvPr id="8" name="Footer Placeholder 7"/>
          <p:cNvSpPr>
            <a:spLocks noGrp="1"/>
          </p:cNvSpPr>
          <p:nvPr>
            <p:ph type="ftr" sz="quarter" idx="11"/>
          </p:nvPr>
        </p:nvSpPr>
        <p:spPr/>
        <p:txBody>
          <a:bodyPr/>
          <a:lstStyle/>
          <a:p>
            <a:r>
              <a:rPr lang="en-US"/>
              <a:t>seejaalbookclub</a:t>
            </a:r>
          </a:p>
        </p:txBody>
      </p:sp>
      <p:sp>
        <p:nvSpPr>
          <p:cNvPr id="9" name="Slide Number Placeholder 8"/>
          <p:cNvSpPr>
            <a:spLocks noGrp="1"/>
          </p:cNvSpPr>
          <p:nvPr>
            <p:ph type="sldNum" sz="quarter" idx="12"/>
          </p:nvPr>
        </p:nvSpPr>
        <p:spPr/>
        <p:txBody>
          <a:bodyPr/>
          <a:lstStyle/>
          <a:p>
            <a:fld id="{556A1DE7-AF13-48D0-8B29-81F0B8E8A08E}" type="slidenum">
              <a:rPr lang="en-US" smtClean="0"/>
              <a:t>‹#›</a:t>
            </a:fld>
            <a:endParaRPr lang="en-US"/>
          </a:p>
        </p:txBody>
      </p:sp>
      <p:sp>
        <p:nvSpPr>
          <p:cNvPr id="10" name="Title 9"/>
          <p:cNvSpPr>
            <a:spLocks noGrp="1"/>
          </p:cNvSpPr>
          <p:nvPr>
            <p:ph type="title"/>
          </p:nvPr>
        </p:nvSpPr>
        <p:spPr/>
        <p:txBody>
          <a:bodyPr/>
          <a:lstStyle/>
          <a:p>
            <a:r>
              <a:rPr lang="ar-SA"/>
              <a:t>انقر لتحرير نمط العنوان الرئيسي</a:t>
            </a:r>
            <a:endParaRPr lang="en-US" dirty="0"/>
          </a:p>
        </p:txBody>
      </p:sp>
    </p:spTree>
    <p:extLst>
      <p:ext uri="{BB962C8B-B14F-4D97-AF65-F5344CB8AC3E}">
        <p14:creationId xmlns:p14="http://schemas.microsoft.com/office/powerpoint/2010/main" val="643058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عنوان فقط">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1481FA-4C6E-4D48-9207-EA283BB481E3}" type="datetime1">
              <a:rPr lang="en-US" smtClean="0"/>
              <a:t>26-Aug-16</a:t>
            </a:fld>
            <a:endParaRPr lang="en-US"/>
          </a:p>
        </p:txBody>
      </p:sp>
      <p:sp>
        <p:nvSpPr>
          <p:cNvPr id="4" name="Footer Placeholder 3"/>
          <p:cNvSpPr>
            <a:spLocks noGrp="1"/>
          </p:cNvSpPr>
          <p:nvPr>
            <p:ph type="ftr" sz="quarter" idx="11"/>
          </p:nvPr>
        </p:nvSpPr>
        <p:spPr/>
        <p:txBody>
          <a:bodyPr/>
          <a:lstStyle/>
          <a:p>
            <a:r>
              <a:rPr lang="en-US"/>
              <a:t>seejaalbookclub</a:t>
            </a:r>
          </a:p>
        </p:txBody>
      </p:sp>
      <p:sp>
        <p:nvSpPr>
          <p:cNvPr id="5" name="Slide Number Placeholder 4"/>
          <p:cNvSpPr>
            <a:spLocks noGrp="1"/>
          </p:cNvSpPr>
          <p:nvPr>
            <p:ph type="sldNum" sz="quarter" idx="12"/>
          </p:nvPr>
        </p:nvSpPr>
        <p:spPr/>
        <p:txBody>
          <a:bodyPr/>
          <a:lstStyle/>
          <a:p>
            <a:fld id="{556A1DE7-AF13-48D0-8B29-81F0B8E8A08E}" type="slidenum">
              <a:rPr lang="en-US" smtClean="0"/>
              <a:t>‹#›</a:t>
            </a:fld>
            <a:endParaRPr lang="en-US"/>
          </a:p>
        </p:txBody>
      </p:sp>
      <p:sp>
        <p:nvSpPr>
          <p:cNvPr id="6" name="Title 5"/>
          <p:cNvSpPr>
            <a:spLocks noGrp="1"/>
          </p:cNvSpPr>
          <p:nvPr>
            <p:ph type="title"/>
          </p:nvPr>
        </p:nvSpPr>
        <p:spPr/>
        <p:txBody>
          <a:bodyPr/>
          <a:lstStyle/>
          <a:p>
            <a:r>
              <a:rPr lang="ar-SA"/>
              <a:t>انقر لتحرير نمط العنوان الرئيسي</a:t>
            </a:r>
            <a:endParaRPr lang="en-US"/>
          </a:p>
        </p:txBody>
      </p:sp>
    </p:spTree>
    <p:extLst>
      <p:ext uri="{BB962C8B-B14F-4D97-AF65-F5344CB8AC3E}">
        <p14:creationId xmlns:p14="http://schemas.microsoft.com/office/powerpoint/2010/main" val="341790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BB0807-C4B6-493F-8798-3A7659E12C1E}" type="datetime1">
              <a:rPr lang="en-US" smtClean="0"/>
              <a:t>26-Aug-16</a:t>
            </a:fld>
            <a:endParaRPr lang="en-US"/>
          </a:p>
        </p:txBody>
      </p:sp>
      <p:sp>
        <p:nvSpPr>
          <p:cNvPr id="3" name="Footer Placeholder 2"/>
          <p:cNvSpPr>
            <a:spLocks noGrp="1"/>
          </p:cNvSpPr>
          <p:nvPr>
            <p:ph type="ftr" sz="quarter" idx="11"/>
          </p:nvPr>
        </p:nvSpPr>
        <p:spPr/>
        <p:txBody>
          <a:bodyPr/>
          <a:lstStyle/>
          <a:p>
            <a:r>
              <a:rPr lang="en-US"/>
              <a:t>seejaalbookclub</a:t>
            </a:r>
          </a:p>
        </p:txBody>
      </p:sp>
      <p:sp>
        <p:nvSpPr>
          <p:cNvPr id="4" name="Slide Number Placeholder 3"/>
          <p:cNvSpPr>
            <a:spLocks noGrp="1"/>
          </p:cNvSpPr>
          <p:nvPr>
            <p:ph type="sldNum" sz="quarter" idx="12"/>
          </p:nvPr>
        </p:nvSpPr>
        <p:spPr/>
        <p:txBody>
          <a:bodyPr/>
          <a:lstStyle/>
          <a:p>
            <a:fld id="{556A1DE7-AF13-48D0-8B29-81F0B8E8A08E}" type="slidenum">
              <a:rPr lang="en-US" smtClean="0"/>
              <a:t>‹#›</a:t>
            </a:fld>
            <a:endParaRPr lang="en-US"/>
          </a:p>
        </p:txBody>
      </p:sp>
    </p:spTree>
    <p:extLst>
      <p:ext uri="{BB962C8B-B14F-4D97-AF65-F5344CB8AC3E}">
        <p14:creationId xmlns:p14="http://schemas.microsoft.com/office/powerpoint/2010/main" val="295215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8C041269-AA66-4A12-99C9-28FE322E2224}" type="datetime1">
              <a:rPr lang="en-US" smtClean="0"/>
              <a:t>26-Aug-16</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556A1DE7-AF13-48D0-8B29-81F0B8E8A08E}" type="slidenum">
              <a:rPr lang="en-US" smtClean="0"/>
              <a:t>‹#›</a:t>
            </a:fld>
            <a:endParaRPr lang="en-US"/>
          </a:p>
        </p:txBody>
      </p:sp>
    </p:spTree>
    <p:extLst>
      <p:ext uri="{BB962C8B-B14F-4D97-AF65-F5344CB8AC3E}">
        <p14:creationId xmlns:p14="http://schemas.microsoft.com/office/powerpoint/2010/main" val="3484805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ar-SA"/>
              <a:t>انقر لتحرير نمط العنوان الرئيسي</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9F4DF98A-C918-41D5-8F7D-16AA380D4658}" type="datetime1">
              <a:rPr lang="en-US" smtClean="0"/>
              <a:t>26-Aug-16</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556A1DE7-AF13-48D0-8B29-81F0B8E8A08E}" type="slidenum">
              <a:rPr lang="en-US" smtClean="0"/>
              <a:t>‹#›</a:t>
            </a:fld>
            <a:endParaRPr lang="en-US"/>
          </a:p>
        </p:txBody>
      </p:sp>
    </p:spTree>
    <p:extLst>
      <p:ext uri="{BB962C8B-B14F-4D97-AF65-F5344CB8AC3E}">
        <p14:creationId xmlns:p14="http://schemas.microsoft.com/office/powerpoint/2010/main" val="1231629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054C5259-FC9F-4407-AF31-5632D6C022E2}" type="datetime1">
              <a:rPr lang="en-US" smtClean="0"/>
              <a:t>26-Aug-16</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556A1DE7-AF13-48D0-8B29-81F0B8E8A08E}" type="slidenum">
              <a:rPr lang="en-US" smtClean="0"/>
              <a:t>‹#›</a:t>
            </a:fld>
            <a:endParaRPr lang="en-US"/>
          </a:p>
        </p:txBody>
      </p:sp>
    </p:spTree>
    <p:extLst>
      <p:ext uri="{BB962C8B-B14F-4D97-AF65-F5344CB8AC3E}">
        <p14:creationId xmlns:p14="http://schemas.microsoft.com/office/powerpoint/2010/main" val="747490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ar-SA"/>
              <a:t>انقر لتحرير نمط العنوان الرئيسي</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DC50FBD0-BE68-4569-AE19-3263D905F0EC}" type="datetime1">
              <a:rPr lang="en-US" smtClean="0"/>
              <a:t>26-Aug-16</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556A1DE7-AF13-48D0-8B29-81F0B8E8A08E}" type="slidenum">
              <a:rPr lang="en-US" smtClean="0"/>
              <a:t>‹#›</a:t>
            </a:fld>
            <a:endParaRPr lang="en-US"/>
          </a:p>
        </p:txBody>
      </p:sp>
    </p:spTree>
    <p:extLst>
      <p:ext uri="{BB962C8B-B14F-4D97-AF65-F5344CB8AC3E}">
        <p14:creationId xmlns:p14="http://schemas.microsoft.com/office/powerpoint/2010/main" val="1641466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4D9DE530-1C94-4A3E-8DA1-BB787538771F}" type="datetime1">
              <a:rPr lang="en-US" smtClean="0"/>
              <a:t>26-Aug-16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r>
              <a:rPr lang="en-US"/>
              <a:t>seejaalbookclub</a:t>
            </a:r>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56A1DE7-AF13-48D0-8B29-81F0B8E8A08E}" type="slidenum">
              <a:rPr lang="en-US" smtClean="0"/>
              <a:t>‹#›</a:t>
            </a:fld>
            <a:endParaRPr lang="en-US"/>
          </a:p>
        </p:txBody>
      </p:sp>
    </p:spTree>
    <p:extLst>
      <p:ext uri="{BB962C8B-B14F-4D97-AF65-F5344CB8AC3E}">
        <p14:creationId xmlns:p14="http://schemas.microsoft.com/office/powerpoint/2010/main" val="2856115230"/>
      </p:ext>
    </p:extLst>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2" name="مربع نص 1"/>
          <p:cNvSpPr txBox="1"/>
          <p:nvPr/>
        </p:nvSpPr>
        <p:spPr>
          <a:xfrm>
            <a:off x="1072612" y="2965414"/>
            <a:ext cx="9409044" cy="1569660"/>
          </a:xfrm>
          <a:prstGeom prst="rect">
            <a:avLst/>
          </a:prstGeom>
          <a:noFill/>
        </p:spPr>
        <p:txBody>
          <a:bodyPr wrap="square" rtlCol="0">
            <a:spAutoFit/>
          </a:bodyPr>
          <a:lstStyle/>
          <a:p>
            <a:pPr algn="ctr" rtl="1"/>
            <a:r>
              <a:rPr lang="ar-AE" sz="9600" dirty="0">
                <a:solidFill>
                  <a:schemeClr val="tx1">
                    <a:lumMod val="50000"/>
                    <a:lumOff val="50000"/>
                  </a:schemeClr>
                </a:solidFill>
                <a:latin typeface="Arabic Typesetting" panose="03020402040406030203" pitchFamily="66" charset="-78"/>
                <a:cs typeface="Farsi Simple Bold" panose="02010400000000000000" pitchFamily="2" charset="-78"/>
              </a:rPr>
              <a:t>جلساء</a:t>
            </a:r>
            <a:r>
              <a:rPr lang="ar-AE" sz="9600" dirty="0">
                <a:latin typeface="Arabic Typesetting" panose="03020402040406030203" pitchFamily="66" charset="-78"/>
                <a:cs typeface="Farsi Simple Bold" panose="02010400000000000000" pitchFamily="2" charset="-78"/>
              </a:rPr>
              <a:t> </a:t>
            </a:r>
            <a:r>
              <a:rPr lang="ar-AE" sz="9600" dirty="0">
                <a:solidFill>
                  <a:srgbClr val="C00000"/>
                </a:solidFill>
                <a:latin typeface="Arabic Typesetting" panose="03020402040406030203" pitchFamily="66" charset="-78"/>
                <a:cs typeface="Farsi Simple Bold" panose="02010400000000000000" pitchFamily="2" charset="-78"/>
              </a:rPr>
              <a:t>سبتمبر</a:t>
            </a:r>
            <a:r>
              <a:rPr lang="ar-AE" sz="9600" dirty="0">
                <a:latin typeface="Arabic Typesetting" panose="03020402040406030203" pitchFamily="66" charset="-78"/>
                <a:cs typeface="Farsi Simple Bold" panose="02010400000000000000" pitchFamily="2" charset="-78"/>
              </a:rPr>
              <a:t> </a:t>
            </a:r>
            <a:r>
              <a:rPr lang="ar-AE" sz="9600" dirty="0">
                <a:solidFill>
                  <a:schemeClr val="tx1">
                    <a:lumMod val="50000"/>
                    <a:lumOff val="50000"/>
                  </a:schemeClr>
                </a:solidFill>
                <a:latin typeface="Arabic Typesetting" panose="03020402040406030203" pitchFamily="66" charset="-78"/>
                <a:cs typeface="Farsi Simple Bold" panose="02010400000000000000" pitchFamily="2" charset="-78"/>
              </a:rPr>
              <a:t>المحتملون</a:t>
            </a:r>
            <a:endParaRPr lang="en-US" sz="9600" dirty="0">
              <a:solidFill>
                <a:schemeClr val="tx1">
                  <a:lumMod val="50000"/>
                  <a:lumOff val="50000"/>
                </a:schemeClr>
              </a:solidFill>
              <a:latin typeface="Arabic Typesetting" panose="03020402040406030203" pitchFamily="66" charset="-78"/>
              <a:cs typeface="Farsi Simple Bold" panose="02010400000000000000" pitchFamily="2" charset="-78"/>
            </a:endParaRPr>
          </a:p>
        </p:txBody>
      </p:sp>
      <p:sp>
        <p:nvSpPr>
          <p:cNvPr id="7" name="عنصر نائب للتذييل 6"/>
          <p:cNvSpPr>
            <a:spLocks noGrp="1"/>
          </p:cNvSpPr>
          <p:nvPr>
            <p:ph type="ftr" sz="quarter" idx="11"/>
          </p:nvPr>
        </p:nvSpPr>
        <p:spPr>
          <a:xfrm>
            <a:off x="0" y="6475332"/>
            <a:ext cx="2145224" cy="382668"/>
          </a:xfrm>
        </p:spPr>
        <p:txBody>
          <a:bodyPr/>
          <a:lstStyle/>
          <a:p>
            <a:r>
              <a:rPr lang="en-US" dirty="0"/>
              <a:t>seejaalbookclub</a:t>
            </a:r>
          </a:p>
        </p:txBody>
      </p:sp>
      <p:pic>
        <p:nvPicPr>
          <p:cNvPr id="11" name="3 - Cop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2168756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2" name="صورة 1"/>
          <p:cNvPicPr>
            <a:picLocks noChangeAspect="1"/>
          </p:cNvPicPr>
          <p:nvPr/>
        </p:nvPicPr>
        <p:blipFill>
          <a:blip r:embed="rId3"/>
          <a:stretch>
            <a:fillRect/>
          </a:stretch>
        </p:blipFill>
        <p:spPr>
          <a:xfrm>
            <a:off x="4781092" y="3368250"/>
            <a:ext cx="2078795" cy="259219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 name="صورة 2"/>
          <p:cNvPicPr>
            <a:picLocks noChangeAspect="1"/>
          </p:cNvPicPr>
          <p:nvPr/>
        </p:nvPicPr>
        <p:blipFill>
          <a:blip r:embed="rId4"/>
          <a:stretch>
            <a:fillRect/>
          </a:stretch>
        </p:blipFill>
        <p:spPr>
          <a:xfrm>
            <a:off x="9564470" y="3368250"/>
            <a:ext cx="1990605" cy="259219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صورة 3"/>
          <p:cNvPicPr>
            <a:picLocks noChangeAspect="1"/>
          </p:cNvPicPr>
          <p:nvPr/>
        </p:nvPicPr>
        <p:blipFill>
          <a:blip r:embed="rId5"/>
          <a:stretch>
            <a:fillRect/>
          </a:stretch>
        </p:blipFill>
        <p:spPr>
          <a:xfrm>
            <a:off x="2557750" y="926229"/>
            <a:ext cx="1829296" cy="275739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صورة 4"/>
          <p:cNvPicPr>
            <a:picLocks noChangeAspect="1"/>
          </p:cNvPicPr>
          <p:nvPr/>
        </p:nvPicPr>
        <p:blipFill>
          <a:blip r:embed="rId6"/>
          <a:stretch>
            <a:fillRect/>
          </a:stretch>
        </p:blipFill>
        <p:spPr>
          <a:xfrm>
            <a:off x="7253933" y="926229"/>
            <a:ext cx="1916491" cy="26093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عنصر نائب للتذييل 5"/>
          <p:cNvSpPr>
            <a:spLocks noGrp="1"/>
          </p:cNvSpPr>
          <p:nvPr>
            <p:ph type="ftr" sz="quarter" idx="11"/>
          </p:nvPr>
        </p:nvSpPr>
        <p:spPr>
          <a:xfrm>
            <a:off x="0" y="6444335"/>
            <a:ext cx="1990240" cy="413665"/>
          </a:xfrm>
        </p:spPr>
        <p:txBody>
          <a:bodyPr/>
          <a:lstStyle/>
          <a:p>
            <a:r>
              <a:rPr lang="en-US" dirty="0"/>
              <a:t>seejaalbookclub</a:t>
            </a:r>
          </a:p>
        </p:txBody>
      </p:sp>
    </p:spTree>
    <p:extLst>
      <p:ext uri="{BB962C8B-B14F-4D97-AF65-F5344CB8AC3E}">
        <p14:creationId xmlns:p14="http://schemas.microsoft.com/office/powerpoint/2010/main" val="15782476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80">
                                          <p:stCondLst>
                                            <p:cond delay="0"/>
                                          </p:stCondLst>
                                        </p:cTn>
                                        <p:tgtEl>
                                          <p:spTgt spid="3"/>
                                        </p:tgtEl>
                                      </p:cBhvr>
                                    </p:animEffect>
                                    <p:anim calcmode="lin" valueType="num">
                                      <p:cBhvr>
                                        <p:cTn id="4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gtEl>
                                      </p:cBhvr>
                                      <p:to x="100000" y="60000"/>
                                    </p:animScale>
                                    <p:animScale>
                                      <p:cBhvr>
                                        <p:cTn id="50" dur="166" decel="50000">
                                          <p:stCondLst>
                                            <p:cond delay="676"/>
                                          </p:stCondLst>
                                        </p:cTn>
                                        <p:tgtEl>
                                          <p:spTgt spid="3"/>
                                        </p:tgtEl>
                                      </p:cBhvr>
                                      <p:to x="100000" y="100000"/>
                                    </p:animScale>
                                    <p:animScale>
                                      <p:cBhvr>
                                        <p:cTn id="51" dur="26">
                                          <p:stCondLst>
                                            <p:cond delay="1312"/>
                                          </p:stCondLst>
                                        </p:cTn>
                                        <p:tgtEl>
                                          <p:spTgt spid="3"/>
                                        </p:tgtEl>
                                      </p:cBhvr>
                                      <p:to x="100000" y="80000"/>
                                    </p:animScale>
                                    <p:animScale>
                                      <p:cBhvr>
                                        <p:cTn id="52" dur="166" decel="50000">
                                          <p:stCondLst>
                                            <p:cond delay="1338"/>
                                          </p:stCondLst>
                                        </p:cTn>
                                        <p:tgtEl>
                                          <p:spTgt spid="3"/>
                                        </p:tgtEl>
                                      </p:cBhvr>
                                      <p:to x="100000" y="100000"/>
                                    </p:animScale>
                                    <p:animScale>
                                      <p:cBhvr>
                                        <p:cTn id="53" dur="26">
                                          <p:stCondLst>
                                            <p:cond delay="1642"/>
                                          </p:stCondLst>
                                        </p:cTn>
                                        <p:tgtEl>
                                          <p:spTgt spid="3"/>
                                        </p:tgtEl>
                                      </p:cBhvr>
                                      <p:to x="100000" y="90000"/>
                                    </p:animScale>
                                    <p:animScale>
                                      <p:cBhvr>
                                        <p:cTn id="54" dur="166" decel="50000">
                                          <p:stCondLst>
                                            <p:cond delay="1668"/>
                                          </p:stCondLst>
                                        </p:cTn>
                                        <p:tgtEl>
                                          <p:spTgt spid="3"/>
                                        </p:tgtEl>
                                      </p:cBhvr>
                                      <p:to x="100000" y="100000"/>
                                    </p:animScale>
                                    <p:animScale>
                                      <p:cBhvr>
                                        <p:cTn id="55" dur="26">
                                          <p:stCondLst>
                                            <p:cond delay="1808"/>
                                          </p:stCondLst>
                                        </p:cTn>
                                        <p:tgtEl>
                                          <p:spTgt spid="3"/>
                                        </p:tgtEl>
                                      </p:cBhvr>
                                      <p:to x="100000" y="95000"/>
                                    </p:animScale>
                                    <p:animScale>
                                      <p:cBhvr>
                                        <p:cTn id="56" dur="166" decel="50000">
                                          <p:stCondLst>
                                            <p:cond delay="1834"/>
                                          </p:stCondLst>
                                        </p:cTn>
                                        <p:tgtEl>
                                          <p:spTgt spid="3"/>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down)">
                                      <p:cBhvr>
                                        <p:cTn id="61" dur="580">
                                          <p:stCondLst>
                                            <p:cond delay="0"/>
                                          </p:stCondLst>
                                        </p:cTn>
                                        <p:tgtEl>
                                          <p:spTgt spid="4"/>
                                        </p:tgtEl>
                                      </p:cBhvr>
                                    </p:animEffect>
                                    <p:anim calcmode="lin" valueType="num">
                                      <p:cBhvr>
                                        <p:cTn id="6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67" dur="26">
                                          <p:stCondLst>
                                            <p:cond delay="650"/>
                                          </p:stCondLst>
                                        </p:cTn>
                                        <p:tgtEl>
                                          <p:spTgt spid="4"/>
                                        </p:tgtEl>
                                      </p:cBhvr>
                                      <p:to x="100000" y="60000"/>
                                    </p:animScale>
                                    <p:animScale>
                                      <p:cBhvr>
                                        <p:cTn id="68" dur="166" decel="50000">
                                          <p:stCondLst>
                                            <p:cond delay="676"/>
                                          </p:stCondLst>
                                        </p:cTn>
                                        <p:tgtEl>
                                          <p:spTgt spid="4"/>
                                        </p:tgtEl>
                                      </p:cBhvr>
                                      <p:to x="100000" y="100000"/>
                                    </p:animScale>
                                    <p:animScale>
                                      <p:cBhvr>
                                        <p:cTn id="69" dur="26">
                                          <p:stCondLst>
                                            <p:cond delay="1312"/>
                                          </p:stCondLst>
                                        </p:cTn>
                                        <p:tgtEl>
                                          <p:spTgt spid="4"/>
                                        </p:tgtEl>
                                      </p:cBhvr>
                                      <p:to x="100000" y="80000"/>
                                    </p:animScale>
                                    <p:animScale>
                                      <p:cBhvr>
                                        <p:cTn id="70" dur="166" decel="50000">
                                          <p:stCondLst>
                                            <p:cond delay="1338"/>
                                          </p:stCondLst>
                                        </p:cTn>
                                        <p:tgtEl>
                                          <p:spTgt spid="4"/>
                                        </p:tgtEl>
                                      </p:cBhvr>
                                      <p:to x="100000" y="100000"/>
                                    </p:animScale>
                                    <p:animScale>
                                      <p:cBhvr>
                                        <p:cTn id="71" dur="26">
                                          <p:stCondLst>
                                            <p:cond delay="1642"/>
                                          </p:stCondLst>
                                        </p:cTn>
                                        <p:tgtEl>
                                          <p:spTgt spid="4"/>
                                        </p:tgtEl>
                                      </p:cBhvr>
                                      <p:to x="100000" y="90000"/>
                                    </p:animScale>
                                    <p:animScale>
                                      <p:cBhvr>
                                        <p:cTn id="72" dur="166" decel="50000">
                                          <p:stCondLst>
                                            <p:cond delay="1668"/>
                                          </p:stCondLst>
                                        </p:cTn>
                                        <p:tgtEl>
                                          <p:spTgt spid="4"/>
                                        </p:tgtEl>
                                      </p:cBhvr>
                                      <p:to x="100000" y="100000"/>
                                    </p:animScale>
                                    <p:animScale>
                                      <p:cBhvr>
                                        <p:cTn id="73" dur="26">
                                          <p:stCondLst>
                                            <p:cond delay="1808"/>
                                          </p:stCondLst>
                                        </p:cTn>
                                        <p:tgtEl>
                                          <p:spTgt spid="4"/>
                                        </p:tgtEl>
                                      </p:cBhvr>
                                      <p:to x="100000" y="95000"/>
                                    </p:animScale>
                                    <p:animScale>
                                      <p:cBhvr>
                                        <p:cTn id="7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2976614" y="480364"/>
            <a:ext cx="5369693" cy="1325562"/>
          </a:xfrm>
        </p:spPr>
        <p:txBody>
          <a:bodyPr>
            <a:normAutofit/>
          </a:bodyPr>
          <a:lstStyle/>
          <a:p>
            <a:pPr algn="r"/>
            <a:r>
              <a:rPr lang="ar-AE" sz="5400" dirty="0">
                <a:solidFill>
                  <a:srgbClr val="C00000"/>
                </a:solidFill>
                <a:cs typeface="Farsi Simple Bold" panose="02010400000000000000" pitchFamily="2" charset="-78"/>
              </a:rPr>
              <a:t>إسمي أحمر</a:t>
            </a:r>
            <a:endParaRPr lang="en-US" sz="5400" dirty="0">
              <a:solidFill>
                <a:srgbClr val="C00000"/>
              </a:solidFill>
              <a:cs typeface="Farsi Simple Bold" panose="02010400000000000000" pitchFamily="2" charset="-78"/>
            </a:endParaRPr>
          </a:p>
        </p:txBody>
      </p:sp>
      <p:pic>
        <p:nvPicPr>
          <p:cNvPr id="4" name="عنصر نائب للمحتوى 3"/>
          <p:cNvPicPr>
            <a:picLocks noGrp="1" noChangeAspect="1"/>
          </p:cNvPicPr>
          <p:nvPr>
            <p:ph idx="1"/>
          </p:nvPr>
        </p:nvPicPr>
        <p:blipFill>
          <a:blip r:embed="rId3"/>
          <a:stretch>
            <a:fillRect/>
          </a:stretch>
        </p:blipFill>
        <p:spPr>
          <a:xfrm>
            <a:off x="8798030" y="1911944"/>
            <a:ext cx="2453740" cy="7510140"/>
          </a:xfrm>
          <a:prstGeom prst="rect">
            <a:avLst/>
          </a:prstGeom>
        </p:spPr>
      </p:pic>
      <p:sp>
        <p:nvSpPr>
          <p:cNvPr id="5" name="مربع نص 4"/>
          <p:cNvSpPr txBox="1"/>
          <p:nvPr/>
        </p:nvSpPr>
        <p:spPr>
          <a:xfrm>
            <a:off x="2224477" y="1911944"/>
            <a:ext cx="6121830" cy="3785652"/>
          </a:xfrm>
          <a:prstGeom prst="rect">
            <a:avLst/>
          </a:prstGeom>
          <a:noFill/>
        </p:spPr>
        <p:txBody>
          <a:bodyPr wrap="square" rtlCol="0">
            <a:spAutoFit/>
          </a:bodyPr>
          <a:lstStyle/>
          <a:p>
            <a:pPr algn="r" rtl="1"/>
            <a:r>
              <a:rPr lang="ar-AE" sz="2000" dirty="0"/>
              <a:t>في هذه الرواية يأخذنا باموق إلى عالم سحري؛ مليء بحكاياتٍ صغيرةٍ منبثقة من حكاياتٍ أكبر، تتصل ببعضها بتفاصيلَ مسرودةٍ بدقة شديدة عن النقش الإسلامي وتاريخه وحياة النـقَّاشين والخلافات التي دارت بينهم وبين </a:t>
            </a:r>
            <a:r>
              <a:rPr lang="ar-AE" sz="2000" dirty="0" err="1"/>
              <a:t>الأرضروميين</a:t>
            </a:r>
            <a:r>
              <a:rPr lang="ar-AE" sz="2000" dirty="0"/>
              <a:t> وقتئذ؛ وحِرفة تذهيب الكتب قديمًا؛ التي ظهرت في كتب السلاطين وحكايات تركية قديمة. تدور أحداث الرواية حول لغز مقتل النقَّاش «ظريف»، ويتعدد الرواة في سرد تفاصيل مختلفة عن جريمة القتل؛ وأولهم «ظريف أفندي» وهو جثةٌ ميتةٌ تحكي لنا كيف انتقلت روحها من عالم الأحياء إلى عالم أكثر رحابة، وفي فصولٍ أخرى يسرد الكلب بعض القصص، والشيطان أيضًا يتحدث؛ ذلك أن في عُرْف باموق الخيالي؛ الجماد والأرواح يتناوبون سرد الأقاصيص.</a:t>
            </a:r>
          </a:p>
          <a:p>
            <a:pPr algn="r" rtl="1"/>
            <a:endParaRPr lang="ar-AE" sz="2000" dirty="0"/>
          </a:p>
          <a:p>
            <a:pPr algn="r" rtl="1"/>
            <a:r>
              <a:rPr lang="ar-AE" sz="2000" dirty="0"/>
              <a:t>تقع الرواية في </a:t>
            </a:r>
            <a:r>
              <a:rPr lang="ar-AE" sz="2000" dirty="0">
                <a:solidFill>
                  <a:srgbClr val="FF0000"/>
                </a:solidFill>
              </a:rPr>
              <a:t>621</a:t>
            </a:r>
            <a:r>
              <a:rPr lang="ar-AE" sz="2000" dirty="0">
                <a:solidFill>
                  <a:schemeClr val="accent6">
                    <a:lumMod val="50000"/>
                  </a:schemeClr>
                </a:solidFill>
              </a:rPr>
              <a:t> </a:t>
            </a:r>
            <a:r>
              <a:rPr lang="ar-AE" sz="2000" dirty="0"/>
              <a:t>صفحة</a:t>
            </a:r>
          </a:p>
        </p:txBody>
      </p:sp>
      <p:sp>
        <p:nvSpPr>
          <p:cNvPr id="6" name="عنصر نائب للتذييل 5"/>
          <p:cNvSpPr>
            <a:spLocks noGrp="1"/>
          </p:cNvSpPr>
          <p:nvPr>
            <p:ph type="ftr" sz="quarter" idx="11"/>
          </p:nvPr>
        </p:nvSpPr>
        <p:spPr>
          <a:xfrm>
            <a:off x="0" y="6090834"/>
            <a:ext cx="1835258" cy="537651"/>
          </a:xfrm>
        </p:spPr>
        <p:txBody>
          <a:bodyPr/>
          <a:lstStyle/>
          <a:p>
            <a:r>
              <a:rPr lang="en-US"/>
              <a:t>seejaalbookclub</a:t>
            </a:r>
          </a:p>
        </p:txBody>
      </p:sp>
    </p:spTree>
    <p:extLst>
      <p:ext uri="{BB962C8B-B14F-4D97-AF65-F5344CB8AC3E}">
        <p14:creationId xmlns:p14="http://schemas.microsoft.com/office/powerpoint/2010/main" val="3602991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2756664" y="586382"/>
            <a:ext cx="5369693" cy="932791"/>
          </a:xfrm>
        </p:spPr>
        <p:txBody>
          <a:bodyPr>
            <a:normAutofit fontScale="90000"/>
          </a:bodyPr>
          <a:lstStyle/>
          <a:p>
            <a:pPr algn="r"/>
            <a:r>
              <a:rPr lang="ar-AE" dirty="0">
                <a:solidFill>
                  <a:schemeClr val="bg1"/>
                </a:solidFill>
                <a:effectLst>
                  <a:outerShdw blurRad="38100" dist="38100" dir="2700000" algn="tl">
                    <a:srgbClr val="000000">
                      <a:alpha val="43137"/>
                    </a:srgbClr>
                  </a:outerShdw>
                </a:effectLst>
                <a:cs typeface="Farsi Simple Bold" panose="02010400000000000000" pitchFamily="2" charset="-78"/>
              </a:rPr>
              <a:t>أورهان </a:t>
            </a:r>
            <a:r>
              <a:rPr lang="ar-AE" sz="6000" dirty="0">
                <a:solidFill>
                  <a:schemeClr val="bg1"/>
                </a:solidFill>
                <a:effectLst>
                  <a:outerShdw blurRad="38100" dist="38100" dir="2700000" algn="tl">
                    <a:srgbClr val="000000">
                      <a:alpha val="43137"/>
                    </a:srgbClr>
                  </a:outerShdw>
                </a:effectLst>
                <a:cs typeface="Farsi Simple Bold" panose="02010400000000000000" pitchFamily="2" charset="-78"/>
              </a:rPr>
              <a:t>باموق</a:t>
            </a:r>
            <a:endParaRPr lang="en-US" sz="6000" dirty="0">
              <a:solidFill>
                <a:schemeClr val="bg1"/>
              </a:solidFill>
              <a:effectLst>
                <a:outerShdw blurRad="38100" dist="38100" dir="2700000" algn="tl">
                  <a:srgbClr val="000000">
                    <a:alpha val="43137"/>
                  </a:srgbClr>
                </a:outerShdw>
              </a:effectLst>
              <a:cs typeface="Farsi Simple Bold" panose="02010400000000000000" pitchFamily="2" charset="-78"/>
            </a:endParaRPr>
          </a:p>
        </p:txBody>
      </p:sp>
      <p:sp>
        <p:nvSpPr>
          <p:cNvPr id="3" name="مربع نص 2"/>
          <p:cNvSpPr txBox="1"/>
          <p:nvPr/>
        </p:nvSpPr>
        <p:spPr>
          <a:xfrm>
            <a:off x="2054087" y="1590331"/>
            <a:ext cx="6464704" cy="4524315"/>
          </a:xfrm>
          <a:prstGeom prst="rect">
            <a:avLst/>
          </a:prstGeom>
          <a:noFill/>
        </p:spPr>
        <p:txBody>
          <a:bodyPr wrap="square" rtlCol="0">
            <a:spAutoFit/>
          </a:bodyPr>
          <a:lstStyle/>
          <a:p>
            <a:pPr algn="r" rtl="1"/>
            <a:r>
              <a:rPr lang="ar-AE" dirty="0"/>
              <a:t> كاتب وروائي تركي فاز بجائزة نوبل للآداب، سنة 2006 ولد في إسطنبول في 7 يونيو سنة 1952 وهو ينتمي لأسرة تركية مثقفة. درس العمارة والصحافة قبل أن يتجه إلى الأدب والكتابة كما يعد أحد أهم الكتاب المعاصرين في تركيا وترجمت أعماله إلى 34 لغة حتى الآن، ويقرأه الناس في أكثر من 100 دولة. في فبراير 2003 صرح باموق لمجلة سويسرية بأن "مليون أرمني و30 ألف كردي قتلوا على هذه الأرض، لكن لا أحد غيري يجرؤ على قول ذلك".</a:t>
            </a:r>
          </a:p>
          <a:p>
            <a:pPr algn="r" rtl="1"/>
            <a:r>
              <a:rPr lang="ar-AE" dirty="0"/>
              <a:t>تمت ملاحقته قضائيا أمام القضاء التركي بسبب "إهانة الهوية التركية “، ولشخصية شبه مقدسة عند الأتراك وهي شخصية (مصطفى كمال أتاتورك) وهما جريمتين يعاقب عليهما القانون بحسب الفقرة 301, وقد عفي من الملاحقة القضائية أخيرا في نهاية سنة 2006. بجانب تصريحاته حول "مذابح" الأرمن والأكراد، كان باموق أول كاتب في العالم الإسلامي يدين الفتوى الإيرانية التي تبيح دم الكاتب سلمان رشدي بسبب كتاباته المسيئة للإسلام. حصل على جائزة نوبل للآداب سنة 2006م.</a:t>
            </a:r>
          </a:p>
          <a:p>
            <a:pPr algn="r" rtl="1"/>
            <a:r>
              <a:rPr lang="ar-AE" dirty="0"/>
              <a:t>في فبراير 2007 وبعد مقتل أحد الصحفيين الأتراك من أصل أرمني لكتاباته التي تندد بمذابح الأرمن تلقى أورخان باموق تهديدات بالقتل وأخبرته السلطات الأمنية أن هذه التهديدات جدية فقام بسحب ما يقارب المليون دولار وسافر هاربًا إلى الولايات المتحدة الأمريكية. اختير كعضو في لجنة تحكيم مهرجان كان السينمائي لسنة 2007. </a:t>
            </a:r>
          </a:p>
        </p:txBody>
      </p:sp>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6203" y="1590331"/>
            <a:ext cx="2847975" cy="49359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عنصر نائب للتذييل 7"/>
          <p:cNvSpPr>
            <a:spLocks noGrp="1"/>
          </p:cNvSpPr>
          <p:nvPr>
            <p:ph type="ftr" sz="quarter" idx="11"/>
          </p:nvPr>
        </p:nvSpPr>
        <p:spPr>
          <a:xfrm>
            <a:off x="0" y="5942180"/>
            <a:ext cx="1525292" cy="584146"/>
          </a:xfrm>
        </p:spPr>
        <p:txBody>
          <a:bodyPr/>
          <a:lstStyle/>
          <a:p>
            <a:r>
              <a:rPr lang="en-US" dirty="0"/>
              <a:t>seejaalbookclub</a:t>
            </a:r>
          </a:p>
        </p:txBody>
      </p:sp>
    </p:spTree>
    <p:extLst>
      <p:ext uri="{BB962C8B-B14F-4D97-AF65-F5344CB8AC3E}">
        <p14:creationId xmlns:p14="http://schemas.microsoft.com/office/powerpoint/2010/main" val="26967961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invX="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7826644" y="365760"/>
            <a:ext cx="3100130" cy="858606"/>
          </a:xfrm>
        </p:spPr>
        <p:txBody>
          <a:bodyPr>
            <a:normAutofit fontScale="90000"/>
          </a:bodyPr>
          <a:lstStyle/>
          <a:p>
            <a:pPr algn="r" rtl="1"/>
            <a:br>
              <a:rPr lang="ar-AE" dirty="0">
                <a:effectLst>
                  <a:outerShdw blurRad="38100" dist="38100" dir="2700000" algn="tl">
                    <a:srgbClr val="000000">
                      <a:alpha val="43137"/>
                    </a:srgbClr>
                  </a:outerShdw>
                </a:effectLst>
              </a:rPr>
            </a:br>
            <a:r>
              <a:rPr lang="ar-AE" dirty="0">
                <a:effectLst>
                  <a:outerShdw blurRad="38100" dist="38100" dir="2700000" algn="tl">
                    <a:srgbClr val="000000">
                      <a:alpha val="43137"/>
                    </a:srgbClr>
                  </a:outerShdw>
                </a:effectLst>
              </a:rPr>
              <a:t>عالم صدام حسين</a:t>
            </a:r>
            <a:br>
              <a:rPr lang="ar-AE"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2577841" y="1437973"/>
            <a:ext cx="9223580" cy="5633633"/>
          </a:xfrm>
        </p:spPr>
        <p:txBody>
          <a:bodyPr>
            <a:normAutofit/>
          </a:bodyPr>
          <a:lstStyle/>
          <a:p>
            <a:pPr algn="r" rtl="1"/>
            <a:r>
              <a:rPr lang="ar-AE" sz="2000" dirty="0"/>
              <a:t>هذه الرواية ليست نصاً تاريخياً، بل هي عمل من نسج الخيال، يستغل الواقع لبناء عالم خيالي موازٍ للعالم الواقعي، يتطابق معه أحياناً ويختلف في أحيان أخرى، فتعطى شخصيات معروفة مصائر مختلفة عن الواقع التاريخي بحسب ما تقتضيه الحاجة الفنية</a:t>
            </a:r>
          </a:p>
          <a:p>
            <a:pPr algn="r" rtl="1"/>
            <a:r>
              <a:rPr lang="ar-AE" sz="2000" dirty="0"/>
              <a:t>يقول لنا السطر الوحيد، ما بعد نهاية الرواية أنها كتبت ما بين كتمندو عاصمة نيبال، وليما عاصمة البيرو، وعلى امتداد عشر سنوات – 1992 م وحتى 2002 م -، هذه المعلومة الصغيرة ستبدو لنا مخيبة للآمال إن عرفناها قبل أن نشرع في قراءة الرواية، فالسنوات التي أعادت صدام إلى مركز الضوء كانت سنوات ما بعد 2003 م، احتلال العراق، اختفاءه، مقتل أبناءه، اعتقاله، ومحاكمته، ومن ثم إعدامه في يوم عيد، كل هذه الأحداث تستحق رواية بحالها، ولكننا سنستعيد حماسنا عندما نكتشف أن هذه الرواية مجهولة الكاتب وأن مهدي حيدر اسم مستعار، يختفي وراءه كاتب عظيم، أبدع هذه الرواية ..</a:t>
            </a:r>
          </a:p>
          <a:p>
            <a:pPr algn="r" rtl="1"/>
            <a:r>
              <a:rPr lang="ar-AE" sz="2000" dirty="0"/>
              <a:t>تبدو هذه الرواية الممتدة على 414 صفحة، رواية متملصة، بحيث لا يمكن وصفها برواية سيرة ذاتية، رغم أنها تدور حول صدام حسين وعالمه، ومسيرته من تكريت إلى رأس السلطة في بغداد، لأنها كانت تخرج ولصفحات عنه، وتتناول شخصيات أخرى، كما أنها تخلت عن الواقع أحيانا ً، وغيرت مصائر حياة بعض الشخصيات، وعجلت بموتها في الرواية، بينما هم لا يزالون على قيد الحياة.</a:t>
            </a:r>
          </a:p>
          <a:p>
            <a:pPr algn="r" rtl="1"/>
            <a:r>
              <a:rPr lang="ar-AE" sz="2000" dirty="0"/>
              <a:t>كما أن أسلوب السرد بدا متملصا ً، فهو يبدو خطيا ً في مجمله، يتناول حياة صدام من بداياته وحتى بداية القصف الأمريكي على بغداد سنة 1991 م، ولكنه يتخلى عن هذا أحيانا ً، ويمارس القفز إلى الماضي، أو المستقبل، مستخدما ً ضمير الغائب، مما منح الرواية طابعا ً ملحميا..</a:t>
            </a:r>
            <a:r>
              <a:rPr lang="en-US" sz="2000" dirty="0"/>
              <a:t>  </a:t>
            </a:r>
            <a:endParaRPr lang="ar-AE" sz="2000" dirty="0"/>
          </a:p>
          <a:p>
            <a:pPr algn="r" rtl="1"/>
            <a:r>
              <a:rPr lang="ar-AE" sz="2000" dirty="0"/>
              <a:t>يقه في </a:t>
            </a:r>
            <a:r>
              <a:rPr lang="ar-AE" sz="2000" dirty="0">
                <a:solidFill>
                  <a:srgbClr val="FF0000"/>
                </a:solidFill>
              </a:rPr>
              <a:t>414 </a:t>
            </a:r>
            <a:r>
              <a:rPr lang="ar-AE" sz="2000" dirty="0"/>
              <a:t>صفحة</a:t>
            </a:r>
            <a:endParaRPr lang="en-US" sz="2000" dirty="0"/>
          </a:p>
        </p:txBody>
      </p:sp>
      <p:pic>
        <p:nvPicPr>
          <p:cNvPr id="4" name="صورة 3"/>
          <p:cNvPicPr>
            <a:picLocks noChangeAspect="1"/>
          </p:cNvPicPr>
          <p:nvPr/>
        </p:nvPicPr>
        <p:blipFill>
          <a:blip r:embed="rId3"/>
          <a:stretch>
            <a:fillRect/>
          </a:stretch>
        </p:blipFill>
        <p:spPr>
          <a:xfrm>
            <a:off x="272455" y="1712948"/>
            <a:ext cx="2515624" cy="35077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عنصر نائب للتذييل 4"/>
          <p:cNvSpPr>
            <a:spLocks noGrp="1"/>
          </p:cNvSpPr>
          <p:nvPr>
            <p:ph type="ftr" sz="quarter" idx="11"/>
          </p:nvPr>
        </p:nvSpPr>
        <p:spPr>
          <a:xfrm>
            <a:off x="0" y="6025881"/>
            <a:ext cx="1602783" cy="832119"/>
          </a:xfrm>
        </p:spPr>
        <p:txBody>
          <a:bodyPr/>
          <a:lstStyle/>
          <a:p>
            <a:r>
              <a:rPr lang="en-US" dirty="0"/>
              <a:t>seejaalbookclub</a:t>
            </a:r>
          </a:p>
        </p:txBody>
      </p:sp>
    </p:spTree>
    <p:extLst>
      <p:ext uri="{BB962C8B-B14F-4D97-AF65-F5344CB8AC3E}">
        <p14:creationId xmlns:p14="http://schemas.microsoft.com/office/powerpoint/2010/main" val="40576075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1969182" y="1850004"/>
            <a:ext cx="6485703" cy="858606"/>
          </a:xfrm>
        </p:spPr>
        <p:txBody>
          <a:bodyPr>
            <a:normAutofit fontScale="90000"/>
          </a:bodyPr>
          <a:lstStyle/>
          <a:p>
            <a:pPr algn="r" rtl="1"/>
            <a:br>
              <a:rPr lang="ar-AE" dirty="0">
                <a:effectLst>
                  <a:outerShdw blurRad="38100" dist="38100" dir="2700000" algn="tl">
                    <a:srgbClr val="000000">
                      <a:alpha val="43137"/>
                    </a:srgbClr>
                  </a:outerShdw>
                </a:effectLst>
              </a:rPr>
            </a:br>
            <a:r>
              <a:rPr lang="ar-AE" sz="10700" dirty="0">
                <a:latin typeface="Andalus" panose="02020603050405020304" pitchFamily="18" charset="-78"/>
                <a:cs typeface="Andalus" panose="02020603050405020304" pitchFamily="18" charset="-78"/>
              </a:rPr>
              <a:t>مهدي حيدر</a:t>
            </a:r>
            <a:r>
              <a:rPr lang="ar-AE" sz="10700" dirty="0">
                <a:solidFill>
                  <a:srgbClr val="FF0000"/>
                </a:solidFill>
                <a:latin typeface="Andalus" panose="02020603050405020304" pitchFamily="18" charset="-78"/>
                <a:cs typeface="Andalus" panose="02020603050405020304" pitchFamily="18" charset="-78"/>
              </a:rPr>
              <a:t> </a:t>
            </a:r>
            <a:r>
              <a:rPr lang="ar-AE" sz="10700" dirty="0">
                <a:solidFill>
                  <a:srgbClr val="FF0000"/>
                </a:solidFill>
              </a:rPr>
              <a:t>؟</a:t>
            </a:r>
            <a:br>
              <a:rPr lang="ar-AE"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
        <p:nvSpPr>
          <p:cNvPr id="6" name="عنصر نائب للمحتوى 5"/>
          <p:cNvSpPr>
            <a:spLocks noGrp="1"/>
          </p:cNvSpPr>
          <p:nvPr>
            <p:ph idx="1"/>
          </p:nvPr>
        </p:nvSpPr>
        <p:spPr>
          <a:xfrm>
            <a:off x="818623" y="3180522"/>
            <a:ext cx="10515600" cy="2880346"/>
          </a:xfrm>
        </p:spPr>
        <p:txBody>
          <a:bodyPr>
            <a:normAutofit/>
          </a:bodyPr>
          <a:lstStyle/>
          <a:p>
            <a:pPr marL="0" indent="0" algn="ctr">
              <a:buNone/>
            </a:pPr>
            <a:r>
              <a:rPr lang="ar-AE" sz="8800" dirty="0">
                <a:solidFill>
                  <a:schemeClr val="accent4">
                    <a:lumMod val="50000"/>
                  </a:schemeClr>
                </a:solidFill>
                <a:latin typeface="Arabic Typesetting" panose="03020402040406030203" pitchFamily="66" charset="-78"/>
                <a:cs typeface="Arabic Typesetting" panose="03020402040406030203" pitchFamily="66" charset="-78"/>
              </a:rPr>
              <a:t>الكاتب مجهول الهوية..متخفي تحت إسم مستعار </a:t>
            </a:r>
            <a:r>
              <a:rPr lang="ar-AE" sz="6600" dirty="0">
                <a:solidFill>
                  <a:srgbClr val="FF0000"/>
                </a:solidFill>
              </a:rPr>
              <a:t>!!</a:t>
            </a:r>
            <a:endParaRPr lang="en-US" sz="6600" dirty="0">
              <a:solidFill>
                <a:srgbClr val="FF0000"/>
              </a:solidFill>
            </a:endParaRPr>
          </a:p>
        </p:txBody>
      </p:sp>
      <p:sp>
        <p:nvSpPr>
          <p:cNvPr id="7" name="عنصر نائب للتذييل 6"/>
          <p:cNvSpPr>
            <a:spLocks noGrp="1"/>
          </p:cNvSpPr>
          <p:nvPr>
            <p:ph type="ftr" sz="quarter" idx="11"/>
          </p:nvPr>
        </p:nvSpPr>
        <p:spPr>
          <a:xfrm>
            <a:off x="0" y="6060868"/>
            <a:ext cx="2207217" cy="785624"/>
          </a:xfrm>
        </p:spPr>
        <p:txBody>
          <a:bodyPr/>
          <a:lstStyle/>
          <a:p>
            <a:r>
              <a:rPr lang="en-US" dirty="0"/>
              <a:t>seejaalbookclub</a:t>
            </a:r>
          </a:p>
        </p:txBody>
      </p:sp>
    </p:spTree>
    <p:extLst>
      <p:ext uri="{BB962C8B-B14F-4D97-AF65-F5344CB8AC3E}">
        <p14:creationId xmlns:p14="http://schemas.microsoft.com/office/powerpoint/2010/main" val="42569084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invX="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8507894" y="0"/>
            <a:ext cx="2640797" cy="1214244"/>
          </a:xfrm>
        </p:spPr>
        <p:txBody>
          <a:bodyPr>
            <a:normAutofit fontScale="90000"/>
          </a:bodyPr>
          <a:lstStyle/>
          <a:p>
            <a:pPr algn="r" rtl="1"/>
            <a:br>
              <a:rPr lang="ar-AE" sz="8000" dirty="0">
                <a:latin typeface="Arabic Typesetting" panose="03020402040406030203" pitchFamily="66" charset="-78"/>
                <a:cs typeface="Arabic Typesetting" panose="03020402040406030203" pitchFamily="66" charset="-78"/>
              </a:rPr>
            </a:br>
            <a:r>
              <a:rPr lang="ar-AE" sz="8000" dirty="0">
                <a:solidFill>
                  <a:schemeClr val="accent4">
                    <a:lumMod val="75000"/>
                  </a:schemeClr>
                </a:solidFill>
                <a:latin typeface="Arabic Typesetting" panose="03020402040406030203" pitchFamily="66" charset="-78"/>
                <a:cs typeface="Arabic Typesetting" panose="03020402040406030203" pitchFamily="66" charset="-78"/>
              </a:rPr>
              <a:t>فتاة القطار</a:t>
            </a:r>
            <a:br>
              <a:rPr lang="ar-AE" dirty="0"/>
            </a:br>
            <a:endParaRPr lang="en-US" dirty="0"/>
          </a:p>
        </p:txBody>
      </p:sp>
      <p:sp>
        <p:nvSpPr>
          <p:cNvPr id="3" name="عنصر نائب للمحتوى 2"/>
          <p:cNvSpPr>
            <a:spLocks noGrp="1"/>
          </p:cNvSpPr>
          <p:nvPr>
            <p:ph idx="1"/>
          </p:nvPr>
        </p:nvSpPr>
        <p:spPr>
          <a:xfrm>
            <a:off x="3637742" y="1526322"/>
            <a:ext cx="7802927" cy="4692300"/>
          </a:xfrm>
        </p:spPr>
        <p:txBody>
          <a:bodyPr>
            <a:normAutofit lnSpcReduction="10000"/>
          </a:bodyPr>
          <a:lstStyle/>
          <a:p>
            <a:pPr algn="r" rtl="1">
              <a:lnSpc>
                <a:spcPct val="150000"/>
              </a:lnSpc>
            </a:pPr>
            <a:r>
              <a:rPr lang="ar-AE" sz="2000" dirty="0">
                <a:solidFill>
                  <a:schemeClr val="tx1">
                    <a:lumMod val="50000"/>
                    <a:lumOff val="50000"/>
                  </a:schemeClr>
                </a:solidFill>
              </a:rPr>
              <a:t>رواية نفسية مشوّقة. رواية ستغير إلى الأبد نظرتك إلى حياة الآخرين. رواية تجبرك على قراءتها…تغمر انفعالات القارئ ومشاعره… مثل روائع هيتشكوك… عمل شديد الإثارة. تأخذ ريتشل قطارها نفسه كل صباح. وهي تسير على تلك السكة كل يوم. تمر سريعاً بسلسلة من بيوت الضواحي اللطيفة. يتوقف القطار عند تلك الإشارة الضوئية فتنظر، كل يوم، إلى رجل وامرأة يتناولان إفطارهما على الشرفة. صارت تحسّ أنها تعرفهما، وأسمتهما “جس” و” جيسون”. صارت ترى حياتهما كاملة، حياة غير بعيدة عن حياة خسرتها منذ وقت قريب. ثم ترى ما يصدمها. مرَّت دقيقة واحدة قبل أن يتحرك القطار لكنها كانت كافية. تغيّر كل شيء الآن. لم تستطع ريتشل كتم ما رأته فأخبرت الشرطة وصارت مرتبطة بما سيحدث بعد ذلك ارتباطاً لا فكاك منه مثلما صارت مرتبطة بحيوات كل من لهم علاقة بالأمر.</a:t>
            </a:r>
          </a:p>
          <a:p>
            <a:pPr algn="r" rtl="1">
              <a:lnSpc>
                <a:spcPct val="150000"/>
              </a:lnSpc>
            </a:pPr>
            <a:r>
              <a:rPr lang="ar-AE" sz="2000" dirty="0">
                <a:solidFill>
                  <a:schemeClr val="tx1">
                    <a:lumMod val="50000"/>
                    <a:lumOff val="50000"/>
                  </a:schemeClr>
                </a:solidFill>
              </a:rPr>
              <a:t>يقع في </a:t>
            </a:r>
            <a:r>
              <a:rPr lang="ar-AE" sz="2000" dirty="0">
                <a:solidFill>
                  <a:srgbClr val="FF0000"/>
                </a:solidFill>
              </a:rPr>
              <a:t>390</a:t>
            </a:r>
            <a:r>
              <a:rPr lang="ar-AE" sz="2000" dirty="0">
                <a:solidFill>
                  <a:schemeClr val="tx1">
                    <a:lumMod val="50000"/>
                    <a:lumOff val="50000"/>
                  </a:schemeClr>
                </a:solidFill>
              </a:rPr>
              <a:t> من الصفحات</a:t>
            </a:r>
          </a:p>
          <a:p>
            <a:pPr algn="r" rtl="1">
              <a:lnSpc>
                <a:spcPct val="150000"/>
              </a:lnSpc>
            </a:pPr>
            <a:endParaRPr lang="en-US" sz="2000" dirty="0">
              <a:solidFill>
                <a:schemeClr val="accent4">
                  <a:lumMod val="75000"/>
                </a:schemeClr>
              </a:solidFill>
            </a:endParaRPr>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887" y="1881809"/>
            <a:ext cx="2802855" cy="386963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عنصر نائب للتذييل 5"/>
          <p:cNvSpPr>
            <a:spLocks noGrp="1"/>
          </p:cNvSpPr>
          <p:nvPr>
            <p:ph type="ftr" sz="quarter" idx="11"/>
          </p:nvPr>
        </p:nvSpPr>
        <p:spPr>
          <a:xfrm>
            <a:off x="46299" y="6149867"/>
            <a:ext cx="1974742" cy="708133"/>
          </a:xfrm>
        </p:spPr>
        <p:txBody>
          <a:bodyPr/>
          <a:lstStyle/>
          <a:p>
            <a:r>
              <a:rPr lang="en-US" dirty="0"/>
              <a:t>seejaalbookclub</a:t>
            </a:r>
          </a:p>
        </p:txBody>
      </p:sp>
    </p:spTree>
    <p:extLst>
      <p:ext uri="{BB962C8B-B14F-4D97-AF65-F5344CB8AC3E}">
        <p14:creationId xmlns:p14="http://schemas.microsoft.com/office/powerpoint/2010/main" val="1169669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8507894" y="0"/>
            <a:ext cx="2640797" cy="1214244"/>
          </a:xfrm>
        </p:spPr>
        <p:txBody>
          <a:bodyPr>
            <a:normAutofit fontScale="90000"/>
          </a:bodyPr>
          <a:lstStyle/>
          <a:p>
            <a:pPr algn="r" rtl="1"/>
            <a:br>
              <a:rPr lang="ar-AE" sz="8000" dirty="0">
                <a:latin typeface="Arabic Typesetting" panose="03020402040406030203" pitchFamily="66" charset="-78"/>
                <a:cs typeface="Arabic Typesetting" panose="03020402040406030203" pitchFamily="66" charset="-78"/>
              </a:rPr>
            </a:br>
            <a:r>
              <a:rPr lang="ar-AE" sz="8000" dirty="0">
                <a:solidFill>
                  <a:schemeClr val="accent4">
                    <a:lumMod val="75000"/>
                  </a:schemeClr>
                </a:solidFill>
                <a:latin typeface="Arabic Typesetting" panose="03020402040406030203" pitchFamily="66" charset="-78"/>
                <a:cs typeface="Arabic Typesetting" panose="03020402040406030203" pitchFamily="66" charset="-78"/>
              </a:rPr>
              <a:t>بولا هوكينز</a:t>
            </a:r>
            <a:br>
              <a:rPr lang="ar-AE" dirty="0"/>
            </a:br>
            <a:endParaRPr lang="en-US" dirty="0"/>
          </a:p>
        </p:txBody>
      </p:sp>
      <p:sp>
        <p:nvSpPr>
          <p:cNvPr id="3" name="عنصر نائب للمحتوى 2"/>
          <p:cNvSpPr>
            <a:spLocks noGrp="1"/>
          </p:cNvSpPr>
          <p:nvPr>
            <p:ph idx="1"/>
          </p:nvPr>
        </p:nvSpPr>
        <p:spPr>
          <a:xfrm>
            <a:off x="3575748" y="1214244"/>
            <a:ext cx="7802927" cy="5239565"/>
          </a:xfrm>
        </p:spPr>
        <p:txBody>
          <a:bodyPr>
            <a:normAutofit fontScale="92500"/>
          </a:bodyPr>
          <a:lstStyle/>
          <a:p>
            <a:pPr algn="r" rtl="1">
              <a:lnSpc>
                <a:spcPct val="150000"/>
              </a:lnSpc>
            </a:pPr>
            <a:r>
              <a:rPr lang="ar-AE" sz="2000" dirty="0">
                <a:solidFill>
                  <a:schemeClr val="tx1">
                    <a:lumMod val="50000"/>
                    <a:lumOff val="50000"/>
                  </a:schemeClr>
                </a:solidFill>
              </a:rPr>
              <a:t>كاتبة بريطانية مواليد 26 أغسطس 1972، اشتهرت بسبب روايتها فتاة القطار التي صدرت في مطلع عام 2015، تصدرت الرواية قائمة نيويورك تايمز للروايات الأكثر مبيعا لـ 16 أسبوعا حتى الآن في عام 2015، كما تصدرت قوائم الكتب الأكثر مبيعا في بريطانيا لـ 20 أسبوعا.</a:t>
            </a:r>
          </a:p>
          <a:p>
            <a:pPr algn="r" rtl="1">
              <a:lnSpc>
                <a:spcPct val="150000"/>
              </a:lnSpc>
            </a:pPr>
            <a:r>
              <a:rPr lang="ar-AE" sz="2000" dirty="0">
                <a:solidFill>
                  <a:schemeClr val="tx1">
                    <a:lumMod val="50000"/>
                    <a:lumOff val="50000"/>
                  </a:schemeClr>
                </a:solidFill>
              </a:rPr>
              <a:t> باولا ولدت وترعرعت في مدينة هراري في زيمبابوي، عادت إلى لندن في عام 1989 بعمر 17 سنة ثم درست الفلسفة والسياسة والاقتصاد في جامعة أوكسفورد، عملت بعد ذلك كصحفية في التايمز تكتب تقارير عن الأعمال التجارية، ثم عملت مع عدد من دور النشر وكتبت بعد ذلك كتابا فيه نصائح مالية للمرأة.</a:t>
            </a:r>
          </a:p>
          <a:p>
            <a:pPr algn="r" rtl="1">
              <a:lnSpc>
                <a:spcPct val="150000"/>
              </a:lnSpc>
            </a:pPr>
            <a:r>
              <a:rPr lang="ar-AE" sz="2000" dirty="0">
                <a:solidFill>
                  <a:schemeClr val="tx1">
                    <a:lumMod val="50000"/>
                    <a:lumOff val="50000"/>
                  </a:schemeClr>
                </a:solidFill>
              </a:rPr>
              <a:t> بحلول عام 2009 بدأت بكتابة عدد من القصص الخيالية الرومانسية ذات الطابع الكوميدي تحت اسم مستعار باسم ايمي الفضية، كتبت 4 روايات من ضمنها "اعترافات ريسيشنيستا المترددة" ولم تحقق اي انجاز يذكر بعد ذلك تحدت باولا نفسها وبدأت بكتابة رواية أكثر سوداوية التي تصدرت قوائم مبيعات الكتب لعدة أسابيع وهي رواية "فتاة القطار “أخذت منها الرواية 6 أشهر في الكتابة.</a:t>
            </a:r>
          </a:p>
          <a:p>
            <a:pPr algn="r" rtl="1">
              <a:lnSpc>
                <a:spcPct val="150000"/>
              </a:lnSpc>
            </a:pPr>
            <a:endParaRPr lang="en-US" sz="2000" dirty="0">
              <a:solidFill>
                <a:schemeClr val="tx1">
                  <a:lumMod val="50000"/>
                  <a:lumOff val="50000"/>
                </a:schemeClr>
              </a:solidFill>
            </a:endParaRPr>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513" y="1991792"/>
            <a:ext cx="2544417" cy="3684468"/>
          </a:xfrm>
          <a:prstGeom prst="rect">
            <a:avLst/>
          </a:prstGeom>
          <a:ln>
            <a:noFill/>
          </a:ln>
          <a:effectLst>
            <a:softEdge rad="112500"/>
          </a:effectLst>
        </p:spPr>
      </p:pic>
      <p:sp>
        <p:nvSpPr>
          <p:cNvPr id="6" name="عنصر نائب للتذييل 5"/>
          <p:cNvSpPr>
            <a:spLocks noGrp="1"/>
          </p:cNvSpPr>
          <p:nvPr>
            <p:ph type="ftr" sz="quarter" idx="11"/>
          </p:nvPr>
        </p:nvSpPr>
        <p:spPr>
          <a:xfrm>
            <a:off x="0" y="5915472"/>
            <a:ext cx="2169763" cy="942528"/>
          </a:xfrm>
        </p:spPr>
        <p:txBody>
          <a:bodyPr/>
          <a:lstStyle/>
          <a:p>
            <a:r>
              <a:rPr lang="en-US" dirty="0"/>
              <a:t>seejaalbookclub</a:t>
            </a:r>
          </a:p>
        </p:txBody>
      </p:sp>
    </p:spTree>
    <p:extLst>
      <p:ext uri="{BB962C8B-B14F-4D97-AF65-F5344CB8AC3E}">
        <p14:creationId xmlns:p14="http://schemas.microsoft.com/office/powerpoint/2010/main" val="1482668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invX="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2210" y="0"/>
            <a:ext cx="4370991" cy="1325562"/>
          </a:xfrm>
          <a:noFill/>
        </p:spPr>
        <p:txBody>
          <a:bodyPr>
            <a:normAutofit/>
          </a:bodyPr>
          <a:lstStyle/>
          <a:p>
            <a:pPr algn="ctr"/>
            <a:r>
              <a:rPr lang="ar-AE" sz="6000" dirty="0">
                <a:latin typeface="Arabic Typesetting" panose="03020402040406030203" pitchFamily="66" charset="-78"/>
                <a:cs typeface="Arabic Typesetting" panose="03020402040406030203" pitchFamily="66" charset="-78"/>
              </a:rPr>
              <a:t>أصابع لوليتا</a:t>
            </a:r>
            <a:endParaRPr lang="en-US" sz="6000" dirty="0">
              <a:latin typeface="Arabic Typesetting" panose="03020402040406030203" pitchFamily="66" charset="-78"/>
              <a:cs typeface="Arabic Typesetting" panose="03020402040406030203" pitchFamily="66" charset="-78"/>
            </a:endParaRPr>
          </a:p>
        </p:txBody>
      </p:sp>
      <p:sp>
        <p:nvSpPr>
          <p:cNvPr id="3" name="عنصر نائب للمحتوى 2"/>
          <p:cNvSpPr>
            <a:spLocks noGrp="1"/>
          </p:cNvSpPr>
          <p:nvPr>
            <p:ph idx="1"/>
          </p:nvPr>
        </p:nvSpPr>
        <p:spPr>
          <a:xfrm>
            <a:off x="4262033" y="1024180"/>
            <a:ext cx="7563641" cy="5234740"/>
          </a:xfrm>
        </p:spPr>
        <p:txBody>
          <a:bodyPr>
            <a:normAutofit lnSpcReduction="10000"/>
          </a:bodyPr>
          <a:lstStyle/>
          <a:p>
            <a:pPr algn="r" rtl="1">
              <a:lnSpc>
                <a:spcPct val="160000"/>
              </a:lnSpc>
            </a:pPr>
            <a:r>
              <a:rPr lang="ar-AE" sz="2000" dirty="0"/>
              <a:t>اختار الكاتب للوليتا شخصيّة من عالم الموضة، عارضة أزياء تتلوّن أسماؤها يتلوّن ألبستها وعطورها، وأمكنتها التي تزورها، من نوّة إلى ملاك، إلى لالو، إلى لوليتا... من فرانكفورت، إلى باريس، إلى جاكرتا، وطوكيو...</a:t>
            </a:r>
          </a:p>
          <a:p>
            <a:pPr algn="r" rtl="1">
              <a:lnSpc>
                <a:spcPct val="160000"/>
              </a:lnSpc>
            </a:pPr>
            <a:r>
              <a:rPr lang="ar-AE" sz="2000" dirty="0"/>
              <a:t>مليئة بالحياة، لكنْ لا شيء يمنعها من الانتحار الذي اختارته لمواجهة جرحها العميق، إلاّ رواية أوقعتها الصدفة بين يديها، للكاتب يونس مارينا، الذي وقعت في غرامه حتى الجنون... كاتب قادته لعبةُ سياسيةٌ غير محسوبة إلى المنافي، هرباً من اغتيال ظلّ يطارده حتى الصفحة الأخيرة.</a:t>
            </a:r>
          </a:p>
          <a:p>
            <a:pPr algn="r" rtl="1">
              <a:lnSpc>
                <a:spcPct val="160000"/>
              </a:lnSpc>
            </a:pPr>
            <a:r>
              <a:rPr lang="ar-AE" sz="2000" dirty="0"/>
              <a:t>"أصابع لوليتا" رواية إنسانية بامتياز، تتطوّر على إيقاع حوافّ الحياة الكبرى: الحبّ والكراهية، الحقّ والظلم، العقل والجنون، البراءة والإجرام..</a:t>
            </a:r>
          </a:p>
          <a:p>
            <a:pPr algn="r" rtl="1">
              <a:lnSpc>
                <a:spcPct val="160000"/>
              </a:lnSpc>
            </a:pPr>
            <a:r>
              <a:rPr lang="ar-AE" sz="2000" dirty="0"/>
              <a:t>يقع في </a:t>
            </a:r>
            <a:r>
              <a:rPr lang="ar-AE" sz="2000" dirty="0">
                <a:solidFill>
                  <a:srgbClr val="FF0000"/>
                </a:solidFill>
              </a:rPr>
              <a:t>501 </a:t>
            </a:r>
            <a:r>
              <a:rPr lang="ar-AE" sz="2000" dirty="0"/>
              <a:t>من الصفحات</a:t>
            </a:r>
            <a:endParaRPr lang="en-US" sz="2000" dirty="0"/>
          </a:p>
        </p:txBody>
      </p:sp>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646" y="1563757"/>
            <a:ext cx="1962979" cy="30111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عنصر نائب للتذييل 4"/>
          <p:cNvSpPr>
            <a:spLocks noGrp="1"/>
          </p:cNvSpPr>
          <p:nvPr>
            <p:ph type="ftr" sz="quarter" idx="11"/>
          </p:nvPr>
        </p:nvSpPr>
        <p:spPr>
          <a:xfrm>
            <a:off x="0" y="5932891"/>
            <a:ext cx="1401305" cy="925109"/>
          </a:xfrm>
        </p:spPr>
        <p:txBody>
          <a:bodyPr/>
          <a:lstStyle/>
          <a:p>
            <a:r>
              <a:rPr lang="en-US" dirty="0"/>
              <a:t>seejaalbookclub</a:t>
            </a:r>
          </a:p>
        </p:txBody>
      </p:sp>
    </p:spTree>
    <p:extLst>
      <p:ext uri="{BB962C8B-B14F-4D97-AF65-F5344CB8AC3E}">
        <p14:creationId xmlns:p14="http://schemas.microsoft.com/office/powerpoint/2010/main" val="23925913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6975135" y="1046922"/>
            <a:ext cx="4370991" cy="1325562"/>
          </a:xfrm>
          <a:noFill/>
        </p:spPr>
        <p:txBody>
          <a:bodyPr/>
          <a:lstStyle/>
          <a:p>
            <a:pPr algn="ctr"/>
            <a:r>
              <a:rPr lang="ar-AE" dirty="0">
                <a:solidFill>
                  <a:schemeClr val="accent1">
                    <a:lumMod val="50000"/>
                  </a:schemeClr>
                </a:solidFill>
              </a:rPr>
              <a:t>واسيني الأعرج</a:t>
            </a:r>
            <a:endParaRPr lang="en-US" dirty="0">
              <a:solidFill>
                <a:schemeClr val="accent1">
                  <a:lumMod val="50000"/>
                </a:schemeClr>
              </a:solidFill>
            </a:endParaRPr>
          </a:p>
        </p:txBody>
      </p:sp>
      <p:pic>
        <p:nvPicPr>
          <p:cNvPr id="4" name="عنصر نائب للمحتوى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17982" y="1405076"/>
            <a:ext cx="2544418" cy="4280107"/>
          </a:xfrm>
          <a:prstGeom prst="rect">
            <a:avLst/>
          </a:prstGeom>
          <a:ln>
            <a:noFill/>
          </a:ln>
          <a:effectLst>
            <a:outerShdw blurRad="292100" dist="139700" dir="2700000" algn="tl" rotWithShape="0">
              <a:srgbClr val="333333">
                <a:alpha val="65000"/>
              </a:srgbClr>
            </a:outerShdw>
          </a:effectLst>
        </p:spPr>
      </p:pic>
      <p:sp>
        <p:nvSpPr>
          <p:cNvPr id="5" name="مستطيل 4"/>
          <p:cNvSpPr/>
          <p:nvPr/>
        </p:nvSpPr>
        <p:spPr>
          <a:xfrm>
            <a:off x="4439477" y="2623930"/>
            <a:ext cx="6906649" cy="2554545"/>
          </a:xfrm>
          <a:prstGeom prst="rect">
            <a:avLst/>
          </a:prstGeom>
        </p:spPr>
        <p:txBody>
          <a:bodyPr wrap="square">
            <a:spAutoFit/>
          </a:bodyPr>
          <a:lstStyle/>
          <a:p>
            <a:pPr algn="r" rtl="1"/>
            <a:r>
              <a:rPr lang="ar-AE" sz="2000" dirty="0"/>
              <a:t>ولد في 8 أغسطس 1954 بقرية سيدي بوجنان الحدودية- تلمسان ، جامعي وروائي جزائري. يشغل اليوم منصب أستاذ كرسي في جامعة الجزائر المركزية وجامعة السوربون في باريس. يعتبر أحد أهمّ الأصوات الروائية في الوطن العربي.</a:t>
            </a:r>
          </a:p>
          <a:p>
            <a:pPr algn="r" rtl="1"/>
            <a:endParaRPr lang="ar-AE" sz="2000" dirty="0"/>
          </a:p>
          <a:p>
            <a:pPr algn="r" rtl="1"/>
            <a:r>
              <a:rPr lang="ar-AE" sz="2000" dirty="0"/>
              <a:t>على خلاف الجيل التأسيسي الذي سبقه، تنتمي أعمال واسيني، الذي يكتب باللغتين العربية والفرنسية، إلى المدرسة الجديدة التي لا تستقر على شكل واحد وثابت، بل تبحث دائمًا عن سبلها التعبيرية الجديدة والحية بالعمل الجاد على اللغة وهز يقينياتها. إن اللغة بهذا المعنى، ليست معطى جاهزًا ومستقرًا ولكنها بحث دائم ومستمر.</a:t>
            </a:r>
          </a:p>
        </p:txBody>
      </p:sp>
      <p:sp>
        <p:nvSpPr>
          <p:cNvPr id="6" name="عنصر نائب للتذييل 5"/>
          <p:cNvSpPr>
            <a:spLocks noGrp="1"/>
          </p:cNvSpPr>
          <p:nvPr>
            <p:ph type="ftr" sz="quarter" idx="11"/>
          </p:nvPr>
        </p:nvSpPr>
        <p:spPr>
          <a:xfrm>
            <a:off x="0" y="5821708"/>
            <a:ext cx="1509793" cy="1036292"/>
          </a:xfrm>
        </p:spPr>
        <p:txBody>
          <a:bodyPr/>
          <a:lstStyle/>
          <a:p>
            <a:r>
              <a:rPr lang="en-US" dirty="0"/>
              <a:t>seejaalbookclub</a:t>
            </a:r>
          </a:p>
        </p:txBody>
      </p:sp>
    </p:spTree>
    <p:extLst>
      <p:ext uri="{BB962C8B-B14F-4D97-AF65-F5344CB8AC3E}">
        <p14:creationId xmlns:p14="http://schemas.microsoft.com/office/powerpoint/2010/main" val="30242815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invX="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عنصر نائب للتذييل 3"/>
          <p:cNvSpPr>
            <a:spLocks noGrp="1"/>
          </p:cNvSpPr>
          <p:nvPr>
            <p:ph type="ftr" sz="quarter" idx="11"/>
          </p:nvPr>
        </p:nvSpPr>
        <p:spPr>
          <a:xfrm>
            <a:off x="4331775" y="4446309"/>
            <a:ext cx="4114800" cy="365125"/>
          </a:xfrm>
        </p:spPr>
        <p:txBody>
          <a:bodyPr/>
          <a:lstStyle/>
          <a:p>
            <a:r>
              <a:rPr lang="en-US" dirty="0"/>
              <a:t>seejaalbookclub</a:t>
            </a:r>
          </a:p>
        </p:txBody>
      </p:sp>
      <p:sp>
        <p:nvSpPr>
          <p:cNvPr id="6" name="مربع نص 5"/>
          <p:cNvSpPr txBox="1"/>
          <p:nvPr/>
        </p:nvSpPr>
        <p:spPr>
          <a:xfrm>
            <a:off x="5222928" y="3611105"/>
            <a:ext cx="6447295" cy="1200329"/>
          </a:xfrm>
          <a:prstGeom prst="rect">
            <a:avLst/>
          </a:prstGeom>
          <a:noFill/>
        </p:spPr>
        <p:txBody>
          <a:bodyPr wrap="square" rtlCol="0">
            <a:spAutoFit/>
          </a:bodyPr>
          <a:lstStyle/>
          <a:p>
            <a:r>
              <a:rPr lang="ar-AE" sz="7200" dirty="0">
                <a:solidFill>
                  <a:schemeClr val="tx1">
                    <a:lumMod val="85000"/>
                    <a:lumOff val="15000"/>
                  </a:schemeClr>
                </a:solidFill>
                <a:effectLst>
                  <a:outerShdw blurRad="38100" dist="38100" dir="2700000" algn="tl">
                    <a:srgbClr val="000000">
                      <a:alpha val="43137"/>
                    </a:srgbClr>
                  </a:outerShdw>
                </a:effectLst>
                <a:cs typeface="Farsi Simple Bold" panose="02010400000000000000" pitchFamily="2" charset="-78"/>
              </a:rPr>
              <a:t>إلى التصويت انطلقن</a:t>
            </a:r>
            <a:endParaRPr lang="en-US" sz="7200" dirty="0">
              <a:solidFill>
                <a:schemeClr val="tx1">
                  <a:lumMod val="85000"/>
                  <a:lumOff val="15000"/>
                </a:schemeClr>
              </a:solidFill>
              <a:effectLst>
                <a:outerShdw blurRad="38100" dist="38100" dir="2700000" algn="tl">
                  <a:srgbClr val="000000">
                    <a:alpha val="43137"/>
                  </a:srgbClr>
                </a:outerShdw>
              </a:effectLst>
              <a:cs typeface="Farsi Simple Bold" panose="02010400000000000000" pitchFamily="2" charset="-78"/>
            </a:endParaRPr>
          </a:p>
        </p:txBody>
      </p:sp>
    </p:spTree>
    <p:extLst>
      <p:ext uri="{BB962C8B-B14F-4D97-AF65-F5344CB8AC3E}">
        <p14:creationId xmlns:p14="http://schemas.microsoft.com/office/powerpoint/2010/main" val="262497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TM02900720[[fn=تكامل]]</Template>
  <TotalTime>267</TotalTime>
  <Words>1210</Words>
  <Application>Microsoft Office PowerPoint</Application>
  <PresentationFormat>شاشة عريضة</PresentationFormat>
  <Paragraphs>45</Paragraphs>
  <Slides>11</Slides>
  <Notes>0</Notes>
  <HiddenSlides>0</HiddenSlides>
  <MMClips>1</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11</vt:i4>
      </vt:variant>
    </vt:vector>
  </HeadingPairs>
  <TitlesOfParts>
    <vt:vector size="20" baseType="lpstr">
      <vt:lpstr>Andalus</vt:lpstr>
      <vt:lpstr>Arabic Typesetting</vt:lpstr>
      <vt:lpstr>Arial</vt:lpstr>
      <vt:lpstr>Calibri</vt:lpstr>
      <vt:lpstr>Calibri Light</vt:lpstr>
      <vt:lpstr>Farsi Simple Bold</vt:lpstr>
      <vt:lpstr>Times New Roman</vt:lpstr>
      <vt:lpstr>Wingdings 2</vt:lpstr>
      <vt:lpstr>HDOfficeLightV0</vt:lpstr>
      <vt:lpstr>عرض تقديمي في PowerPoint</vt:lpstr>
      <vt:lpstr>عرض تقديمي في PowerPoint</vt:lpstr>
      <vt:lpstr>إسمي أحمر</vt:lpstr>
      <vt:lpstr>أورهان باموق</vt:lpstr>
      <vt:lpstr> عالم صدام حسين </vt:lpstr>
      <vt:lpstr> مهدي حيدر ؟ </vt:lpstr>
      <vt:lpstr> فتاة القطار </vt:lpstr>
      <vt:lpstr> بولا هوكينز </vt:lpstr>
      <vt:lpstr>أصابع لوليتا</vt:lpstr>
      <vt:lpstr>واسيني الأعرج</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amaljumai26@gmail.com</dc:creator>
  <cp:lastModifiedBy>amaljumai26@gmail.com</cp:lastModifiedBy>
  <cp:revision>35</cp:revision>
  <dcterms:created xsi:type="dcterms:W3CDTF">2016-08-24T17:08:55Z</dcterms:created>
  <dcterms:modified xsi:type="dcterms:W3CDTF">2016-08-26T08:54:50Z</dcterms:modified>
  <cp:contentStatus/>
</cp:coreProperties>
</file>