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26-Dec-16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26-Dec-16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48A87A34-81AB-432B-8DAE-1953F412C126}" type="datetimeFigureOut">
              <a:rPr lang="en-US" dirty="0"/>
              <a:t>26-Dec-16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ar-SA"/>
              <a:t>انقر لتحرير نمط العنوان الرئيسي</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26-Dec-16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12" name="Content Placeholder 3"/>
          <p:cNvSpPr>
            <a:spLocks noGrp="1"/>
          </p:cNvSpPr>
          <p:nvPr>
            <p:ph sz="quarter" idx="13"/>
          </p:nvPr>
        </p:nvSpPr>
        <p:spPr>
          <a:xfrm>
            <a:off x="913774" y="3051012"/>
            <a:ext cx="5106027" cy="274018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13" name="Content Placeholder 5"/>
          <p:cNvSpPr>
            <a:spLocks noGrp="1"/>
          </p:cNvSpPr>
          <p:nvPr>
            <p:ph sz="quarter" idx="14"/>
          </p:nvPr>
        </p:nvSpPr>
        <p:spPr>
          <a:xfrm>
            <a:off x="6172200" y="3051012"/>
            <a:ext cx="5105401" cy="2740187"/>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26-Dec-16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26-Dec-16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26-Dec-16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ar-SA"/>
              <a:t>انقر لتحرير نمط العنوان الرئيسي</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48A87A34-81AB-432B-8DAE-1953F412C126}" type="datetimeFigureOut">
              <a:rPr lang="en-US" dirty="0"/>
              <a:t>26-Dec-16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48A87A34-81AB-432B-8DAE-1953F412C126}" type="datetimeFigureOut">
              <a:rPr lang="en-US" dirty="0"/>
              <a:t>26-Dec-16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48A87A34-81AB-432B-8DAE-1953F412C126}" type="datetimeFigureOut">
              <a:rPr lang="en-US" dirty="0"/>
              <a:t>26-Dec-16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48A87A34-81AB-432B-8DAE-1953F412C126}" type="datetimeFigureOut">
              <a:rPr lang="en-US" dirty="0"/>
              <a:t>26-Dec-16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ar-SA"/>
              <a:t>انقر لتحرير نمط العنوان الرئيسي</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48A87A34-81AB-432B-8DAE-1953F412C126}" type="datetimeFigureOut">
              <a:rPr lang="en-US" dirty="0"/>
              <a:t>26-Dec-16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48A87A34-81AB-432B-8DAE-1953F412C126}" type="datetimeFigureOut">
              <a:rPr lang="en-US" dirty="0"/>
              <a:t>26-Dec-16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ar-SA"/>
              <a:t>انقر لتحرير نمط العنوان الرئيسي</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3" name="Date Placeholder 2"/>
          <p:cNvSpPr>
            <a:spLocks noGrp="1"/>
          </p:cNvSpPr>
          <p:nvPr>
            <p:ph type="dt" sz="half" idx="10"/>
          </p:nvPr>
        </p:nvSpPr>
        <p:spPr/>
        <p:txBody>
          <a:bodyPr/>
          <a:lstStyle/>
          <a:p>
            <a:fld id="{48A87A34-81AB-432B-8DAE-1953F412C126}" type="datetimeFigureOut">
              <a:rPr lang="en-US" dirty="0"/>
              <a:t>26-Dec-16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ar-SA"/>
              <a:t>انقر لتحرير نمط العنوان الرئيسي</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3" name="Date Placeholder 2"/>
          <p:cNvSpPr>
            <a:spLocks noGrp="1"/>
          </p:cNvSpPr>
          <p:nvPr>
            <p:ph type="dt" sz="half" idx="10"/>
          </p:nvPr>
        </p:nvSpPr>
        <p:spPr/>
        <p:txBody>
          <a:bodyPr/>
          <a:lstStyle/>
          <a:p>
            <a:fld id="{48A87A34-81AB-432B-8DAE-1953F412C126}" type="datetimeFigureOut">
              <a:rPr lang="en-US" dirty="0"/>
              <a:t>26-Dec-16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26-Dec-16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ar-SA"/>
              <a:t>انقر لتحرير نمط العنوان الرئيسي</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26-Dec-16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26-Dec-16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jpg"/></Relationships>
</file>

<file path=ppt/slides/_rels/slide1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943708" y="3324639"/>
            <a:ext cx="8689976" cy="1000537"/>
          </a:xfrm>
        </p:spPr>
        <p:txBody>
          <a:bodyPr>
            <a:noAutofit/>
          </a:bodyPr>
          <a:lstStyle/>
          <a:p>
            <a:r>
              <a:rPr lang="ar-AE" sz="9600" dirty="0">
                <a:solidFill>
                  <a:srgbClr val="C00000"/>
                </a:solidFill>
                <a:effectLst>
                  <a:outerShdw blurRad="38100" dist="38100" dir="2700000" algn="tl">
                    <a:srgbClr val="000000">
                      <a:alpha val="43137"/>
                    </a:srgbClr>
                  </a:outerShdw>
                </a:effectLst>
                <a:latin typeface="Consolas" panose="020B0609020204030204" pitchFamily="49" charset="0"/>
                <a:cs typeface="DecoType Naskh Swashes" panose="02010400000000000000" pitchFamily="2" charset="-78"/>
              </a:rPr>
              <a:t>جلسائنا في يناير</a:t>
            </a:r>
            <a:r>
              <a:rPr lang="ar-AE" sz="9600" b="1" dirty="0">
                <a:solidFill>
                  <a:srgbClr val="C00000"/>
                </a:solidFill>
                <a:effectLst>
                  <a:outerShdw blurRad="38100" dist="38100" dir="2700000" algn="tl">
                    <a:srgbClr val="000000">
                      <a:alpha val="43137"/>
                    </a:srgbClr>
                  </a:outerShdw>
                </a:effectLst>
                <a:latin typeface="Consolas" panose="020B0609020204030204" pitchFamily="49" charset="0"/>
                <a:cs typeface="DecoType Naskh Swashes" panose="02010400000000000000" pitchFamily="2" charset="-78"/>
              </a:rPr>
              <a:t>2017</a:t>
            </a:r>
            <a:endParaRPr lang="en-US" sz="9600" b="1" dirty="0">
              <a:solidFill>
                <a:srgbClr val="C00000"/>
              </a:solidFill>
              <a:effectLst>
                <a:outerShdw blurRad="38100" dist="38100" dir="2700000" algn="tl">
                  <a:srgbClr val="000000">
                    <a:alpha val="43137"/>
                  </a:srgbClr>
                </a:outerShdw>
              </a:effectLst>
              <a:latin typeface="Consolas" panose="020B0609020204030204" pitchFamily="49" charset="0"/>
              <a:cs typeface="DecoType Naskh Swashes" panose="02010400000000000000" pitchFamily="2" charset="-78"/>
            </a:endParaRPr>
          </a:p>
        </p:txBody>
      </p:sp>
      <p:pic>
        <p:nvPicPr>
          <p:cNvPr id="4" name="صورة 3"/>
          <p:cNvPicPr>
            <a:picLocks noChangeAspect="1"/>
          </p:cNvPicPr>
          <p:nvPr/>
        </p:nvPicPr>
        <p:blipFill>
          <a:blip r:embed="rId4"/>
          <a:stretch>
            <a:fillRect/>
          </a:stretch>
        </p:blipFill>
        <p:spPr>
          <a:xfrm>
            <a:off x="1592124" y="2282687"/>
            <a:ext cx="2143125" cy="2792896"/>
          </a:xfrm>
          <a:prstGeom prst="ellipse">
            <a:avLst/>
          </a:prstGeom>
          <a:ln>
            <a:noFill/>
          </a:ln>
          <a:effectLst>
            <a:softEdge rad="112500"/>
          </a:effectLst>
        </p:spPr>
      </p:pic>
      <p:pic>
        <p:nvPicPr>
          <p:cNvPr id="3" name="2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51291124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p:cNvPicPr>
            <a:picLocks noChangeAspect="1"/>
          </p:cNvPicPr>
          <p:nvPr/>
        </p:nvPicPr>
        <p:blipFill>
          <a:blip r:embed="rId2"/>
          <a:stretch>
            <a:fillRect/>
          </a:stretch>
        </p:blipFill>
        <p:spPr>
          <a:xfrm rot="1132403">
            <a:off x="9329851" y="2879303"/>
            <a:ext cx="1761897" cy="2603218"/>
          </a:xfrm>
          <a:prstGeom prst="rect">
            <a:avLst/>
          </a:prstGeom>
        </p:spPr>
      </p:pic>
      <p:sp>
        <p:nvSpPr>
          <p:cNvPr id="5" name="مربع نص 4"/>
          <p:cNvSpPr txBox="1"/>
          <p:nvPr/>
        </p:nvSpPr>
        <p:spPr>
          <a:xfrm>
            <a:off x="804891" y="1378670"/>
            <a:ext cx="6771861" cy="4708981"/>
          </a:xfrm>
          <a:prstGeom prst="rect">
            <a:avLst/>
          </a:prstGeom>
          <a:noFill/>
        </p:spPr>
        <p:txBody>
          <a:bodyPr wrap="square" rtlCol="0">
            <a:spAutoFit/>
          </a:bodyPr>
          <a:lstStyle/>
          <a:p>
            <a:pPr algn="r"/>
            <a:r>
              <a:rPr lang="ar-AE" sz="2000" dirty="0">
                <a:latin typeface="Andalus" panose="02020603050405020304" pitchFamily="18" charset="-78"/>
                <a:cs typeface="Andalus" panose="02020603050405020304" pitchFamily="18" charset="-78"/>
              </a:rPr>
              <a:t>كانت أولاد حارتنا أول رواية كتبها نجيب محفوظ بعد ثورة يوليو إذ انتهى من كتابة الثلاثية عام 1952 وبعد حدوث ثورة يوليو رأى ان التغيير الذي كان يسعى اليه من خلال كتاباته قد تحقق فقرر ان يتوقف عن الكتابة الأدبية وعمل كاتب سيناريو فكتب عدة نصوص للسينما. لكن بعد انقطاع دام 5 سنوات قرر العودة للكتابة الروائية بعد أن رأى ان الثورة انحرفت عن مسارها فكتب أولاد حارتنا التي انتهج فيها أسلوبا رمزيا يختلف عن أسلوبه الواقعي وقد قال عن ذلك في حوار :".. فهي لم تناقش مشكلة اجتماعية واضحة كما اعتدت في </a:t>
            </a:r>
            <a:r>
              <a:rPr lang="ar-AE" sz="2000" dirty="0" err="1">
                <a:latin typeface="Andalus" panose="02020603050405020304" pitchFamily="18" charset="-78"/>
                <a:cs typeface="Andalus" panose="02020603050405020304" pitchFamily="18" charset="-78"/>
              </a:rPr>
              <a:t>اعمالى</a:t>
            </a:r>
            <a:r>
              <a:rPr lang="ar-AE" sz="2000" dirty="0">
                <a:latin typeface="Andalus" panose="02020603050405020304" pitchFamily="18" charset="-78"/>
                <a:cs typeface="Andalus" panose="02020603050405020304" pitchFamily="18" charset="-78"/>
              </a:rPr>
              <a:t> قبلها.. بل هي اقرب إلى النظرة الكونية الإنسانية العامة. ولكن لا تخلو هذه الرواية من خلفية اجتماعية فرغم أنها تستوحي من قصص الانبياء إلا أن هدفها ليس سرد حياة الانبياء في قالب روائي بل الاستفادة من قصصهم لتصوير توق المجتمع الإنساني للقيم التي سعى الانبياء لتحقيقها كالعدل والحق والسعادة وتلك هي، فالرواية نقد مبطن لبعض ممارسات الثورة وتذكيرا لقادتها بغاية الثورة الأساسية وقد عبر محفوظ عن ذلك </a:t>
            </a:r>
            <a:r>
              <a:rPr lang="ar-AE" sz="2000" dirty="0" err="1">
                <a:latin typeface="Andalus" panose="02020603050405020304" pitchFamily="18" charset="-78"/>
                <a:cs typeface="Andalus" panose="02020603050405020304" pitchFamily="18" charset="-78"/>
              </a:rPr>
              <a:t>بقوله:"فقصة</a:t>
            </a:r>
            <a:r>
              <a:rPr lang="ar-AE" sz="2000" dirty="0">
                <a:latin typeface="Andalus" panose="02020603050405020304" pitchFamily="18" charset="-78"/>
                <a:cs typeface="Andalus" panose="02020603050405020304" pitchFamily="18" charset="-78"/>
              </a:rPr>
              <a:t> الأنبياء هي الإطار الفني ولكن القصد هو نقد الثورة والنظام </a:t>
            </a:r>
            <a:r>
              <a:rPr lang="ar-AE" sz="2000" dirty="0" err="1">
                <a:latin typeface="Andalus" panose="02020603050405020304" pitchFamily="18" charset="-78"/>
                <a:cs typeface="Andalus" panose="02020603050405020304" pitchFamily="18" charset="-78"/>
              </a:rPr>
              <a:t>الإجتماعى</a:t>
            </a:r>
            <a:r>
              <a:rPr lang="ar-AE" sz="2000" dirty="0">
                <a:latin typeface="Andalus" panose="02020603050405020304" pitchFamily="18" charset="-78"/>
                <a:cs typeface="Andalus" panose="02020603050405020304" pitchFamily="18" charset="-78"/>
              </a:rPr>
              <a:t> الذي كان قائما." </a:t>
            </a:r>
          </a:p>
          <a:p>
            <a:pPr algn="r"/>
            <a:r>
              <a:rPr lang="ar-AE" sz="2000" dirty="0">
                <a:latin typeface="Andalus" panose="02020603050405020304" pitchFamily="18" charset="-78"/>
                <a:cs typeface="Andalus" panose="02020603050405020304" pitchFamily="18" charset="-78"/>
              </a:rPr>
              <a:t>الجدير بالذكر ان الكاتب تعرض لمحاول اغتيال ذبحا بالسكين بسبب تكفيره واتهام بالزندقة واخراجه من الملة بفتوى ازهرية!</a:t>
            </a:r>
            <a:endParaRPr lang="en-US" sz="2000" dirty="0">
              <a:latin typeface="Andalus" panose="02020603050405020304" pitchFamily="18" charset="-78"/>
              <a:cs typeface="Andalus" panose="02020603050405020304" pitchFamily="18" charset="-78"/>
            </a:endParaRPr>
          </a:p>
        </p:txBody>
      </p:sp>
      <p:pic>
        <p:nvPicPr>
          <p:cNvPr id="7" name="صورة 6"/>
          <p:cNvPicPr>
            <a:picLocks noChangeAspect="1"/>
          </p:cNvPicPr>
          <p:nvPr/>
        </p:nvPicPr>
        <p:blipFill>
          <a:blip r:embed="rId2"/>
          <a:stretch>
            <a:fillRect/>
          </a:stretch>
        </p:blipFill>
        <p:spPr>
          <a:xfrm>
            <a:off x="7994415" y="1628194"/>
            <a:ext cx="1761897" cy="2603218"/>
          </a:xfrm>
          <a:prstGeom prst="rect">
            <a:avLst/>
          </a:prstGeom>
        </p:spPr>
      </p:pic>
      <p:pic>
        <p:nvPicPr>
          <p:cNvPr id="8" name="صورة 7"/>
          <p:cNvPicPr>
            <a:picLocks noChangeAspect="1"/>
          </p:cNvPicPr>
          <p:nvPr/>
        </p:nvPicPr>
        <p:blipFill>
          <a:blip r:embed="rId2"/>
          <a:stretch>
            <a:fillRect/>
          </a:stretch>
        </p:blipFill>
        <p:spPr>
          <a:xfrm>
            <a:off x="8964393" y="2472752"/>
            <a:ext cx="1761897" cy="2603218"/>
          </a:xfrm>
          <a:prstGeom prst="rect">
            <a:avLst/>
          </a:prstGeom>
        </p:spPr>
      </p:pic>
      <p:pic>
        <p:nvPicPr>
          <p:cNvPr id="6" name="عنصر نائب للمحتوى 5"/>
          <p:cNvPicPr>
            <a:picLocks noGrp="1" noChangeAspect="1"/>
          </p:cNvPicPr>
          <p:nvPr>
            <p:ph sz="quarter" idx="13"/>
          </p:nvPr>
        </p:nvPicPr>
        <p:blipFill>
          <a:blip r:embed="rId3"/>
          <a:stretch>
            <a:fillRect/>
          </a:stretch>
        </p:blipFill>
        <p:spPr>
          <a:xfrm rot="19200205">
            <a:off x="8345547" y="3687550"/>
            <a:ext cx="1762125" cy="26003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137878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stretch>
            <a:fillRect/>
          </a:stretch>
        </p:blipFill>
        <p:spPr>
          <a:xfrm>
            <a:off x="8908006" y="897015"/>
            <a:ext cx="1790700" cy="2552700"/>
          </a:xfrm>
          <a:prstGeom prst="ellipse">
            <a:avLst/>
          </a:prstGeom>
          <a:ln>
            <a:noFill/>
          </a:ln>
          <a:effectLst>
            <a:softEdge rad="112500"/>
          </a:effectLst>
        </p:spPr>
      </p:pic>
      <p:pic>
        <p:nvPicPr>
          <p:cNvPr id="4" name="عنصر نائب للمحتوى 3"/>
          <p:cNvPicPr>
            <a:picLocks noGrp="1" noChangeAspect="1"/>
          </p:cNvPicPr>
          <p:nvPr>
            <p:ph sz="quarter" idx="13"/>
          </p:nvPr>
        </p:nvPicPr>
        <p:blipFill>
          <a:blip r:embed="rId3"/>
          <a:stretch>
            <a:fillRect/>
          </a:stretch>
        </p:blipFill>
        <p:spPr>
          <a:xfrm rot="1513201">
            <a:off x="9177090" y="2849098"/>
            <a:ext cx="1790700" cy="2514600"/>
          </a:xfrm>
          <a:prstGeom prst="rect">
            <a:avLst/>
          </a:prstGeom>
          <a:ln>
            <a:noFill/>
          </a:ln>
          <a:effectLst>
            <a:outerShdw blurRad="292100" dist="139700" dir="2700000" algn="tl" rotWithShape="0">
              <a:srgbClr val="333333">
                <a:alpha val="65000"/>
              </a:srgbClr>
            </a:outerShdw>
          </a:effectLst>
        </p:spPr>
      </p:pic>
      <p:pic>
        <p:nvPicPr>
          <p:cNvPr id="5" name="صورة 4"/>
          <p:cNvPicPr>
            <a:picLocks noChangeAspect="1"/>
          </p:cNvPicPr>
          <p:nvPr/>
        </p:nvPicPr>
        <p:blipFill>
          <a:blip r:embed="rId4"/>
          <a:stretch>
            <a:fillRect/>
          </a:stretch>
        </p:blipFill>
        <p:spPr>
          <a:xfrm>
            <a:off x="8786274" y="4449482"/>
            <a:ext cx="1797491" cy="2351745"/>
          </a:xfrm>
          <a:prstGeom prst="ellipse">
            <a:avLst/>
          </a:prstGeom>
          <a:ln>
            <a:noFill/>
          </a:ln>
          <a:effectLst>
            <a:softEdge rad="112500"/>
          </a:effectLst>
        </p:spPr>
      </p:pic>
      <p:sp>
        <p:nvSpPr>
          <p:cNvPr id="9" name="مربع نص 8"/>
          <p:cNvSpPr txBox="1"/>
          <p:nvPr/>
        </p:nvSpPr>
        <p:spPr>
          <a:xfrm>
            <a:off x="719110" y="1616764"/>
            <a:ext cx="8037380" cy="3416320"/>
          </a:xfrm>
          <a:prstGeom prst="rect">
            <a:avLst/>
          </a:prstGeom>
          <a:noFill/>
        </p:spPr>
        <p:txBody>
          <a:bodyPr wrap="square" rtlCol="0">
            <a:spAutoFit/>
          </a:bodyPr>
          <a:lstStyle/>
          <a:p>
            <a:pPr algn="r"/>
            <a:r>
              <a:rPr lang="ar-AE" sz="2400" dirty="0">
                <a:latin typeface="Andalus" panose="02020603050405020304" pitchFamily="18" charset="-78"/>
                <a:cs typeface="Andalus" panose="02020603050405020304" pitchFamily="18" charset="-78"/>
              </a:rPr>
              <a:t>نجيب محفوظ (11 ديسمبر 1911 - 30 أغسطس 2006) روائي مصري، هو أول عربي حائز على جائزة نوبل في الأدب كتب نجيب محفوظ منذ بداية الأربعينيات واستمر حتى 2004. تدور أحداث جميع رواياته في مصر، وتظهر فيها قيمة متكررة هي الحارة التي تعادل العالم. من أشهر أعماله الثلاثية وأولاد حارتنا التي مُنعت من النشر في مصر منذ صدورها وحتى وقتٍ قريب. بينما يُصنف أدب محفوظ باعتباره أدباً واقعياً، فإن مواضيعا وجودية تظهر فيه محفوظ أكثر أديبٍ عربي حولت أعماله إلى السينما والتلفزيون.</a:t>
            </a:r>
          </a:p>
          <a:p>
            <a:pPr algn="r"/>
            <a:r>
              <a:rPr lang="ar-AE" sz="2400" dirty="0">
                <a:latin typeface="Andalus" panose="02020603050405020304" pitchFamily="18" charset="-78"/>
                <a:cs typeface="Andalus" panose="02020603050405020304" pitchFamily="18" charset="-78"/>
              </a:rPr>
              <a:t>سُمي نجيب محفوظ باسمٍ مركب تقديراً من والده عبد العزيز إبراهيم للطبيب المعروف نجيب باشا محفوظ الذي أشرف على ولادته التي كانت متعسرة</a:t>
            </a:r>
          </a:p>
        </p:txBody>
      </p:sp>
    </p:spTree>
    <p:extLst>
      <p:ext uri="{BB962C8B-B14F-4D97-AF65-F5344CB8AC3E}">
        <p14:creationId xmlns:p14="http://schemas.microsoft.com/office/powerpoint/2010/main" val="36405889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stretch>
            <a:fillRect/>
          </a:stretch>
        </p:blipFill>
        <p:spPr>
          <a:xfrm>
            <a:off x="7796227" y="597904"/>
            <a:ext cx="2283717" cy="3732206"/>
          </a:xfrm>
          <a:prstGeom prst="rect">
            <a:avLst/>
          </a:prstGeom>
          <a:ln>
            <a:noFill/>
          </a:ln>
          <a:effectLst>
            <a:outerShdw blurRad="292100" dist="139700" dir="2700000" algn="tl" rotWithShape="0">
              <a:srgbClr val="333333">
                <a:alpha val="65000"/>
              </a:srgbClr>
            </a:outerShdw>
          </a:effectLst>
        </p:spPr>
      </p:pic>
      <p:pic>
        <p:nvPicPr>
          <p:cNvPr id="7" name="صورة 6"/>
          <p:cNvPicPr>
            <a:picLocks noChangeAspect="1"/>
          </p:cNvPicPr>
          <p:nvPr/>
        </p:nvPicPr>
        <p:blipFill>
          <a:blip r:embed="rId3"/>
          <a:stretch>
            <a:fillRect/>
          </a:stretch>
        </p:blipFill>
        <p:spPr>
          <a:xfrm rot="19090622">
            <a:off x="8296183" y="4077985"/>
            <a:ext cx="1329043" cy="1871634"/>
          </a:xfrm>
          <a:prstGeom prst="rect">
            <a:avLst/>
          </a:prstGeom>
          <a:ln>
            <a:noFill/>
          </a:ln>
          <a:effectLst>
            <a:outerShdw blurRad="292100" dist="139700" dir="2700000" algn="tl" rotWithShape="0">
              <a:srgbClr val="333333">
                <a:alpha val="65000"/>
              </a:srgbClr>
            </a:outerShdw>
          </a:effectLst>
        </p:spPr>
      </p:pic>
      <p:pic>
        <p:nvPicPr>
          <p:cNvPr id="5" name="صورة 4"/>
          <p:cNvPicPr>
            <a:picLocks noChangeAspect="1"/>
          </p:cNvPicPr>
          <p:nvPr/>
        </p:nvPicPr>
        <p:blipFill rotWithShape="1">
          <a:blip r:embed="rId4"/>
          <a:srcRect l="19778" t="33866" r="22101" b="16134"/>
          <a:stretch/>
        </p:blipFill>
        <p:spPr>
          <a:xfrm>
            <a:off x="10272772" y="3103594"/>
            <a:ext cx="1325218" cy="1868557"/>
          </a:xfrm>
          <a:prstGeom prst="rect">
            <a:avLst/>
          </a:prstGeom>
          <a:ln>
            <a:noFill/>
          </a:ln>
          <a:effectLst>
            <a:outerShdw blurRad="292100" dist="139700" dir="2700000" algn="tl" rotWithShape="0">
              <a:srgbClr val="333333">
                <a:alpha val="65000"/>
              </a:srgbClr>
            </a:outerShdw>
          </a:effectLst>
        </p:spPr>
      </p:pic>
      <p:pic>
        <p:nvPicPr>
          <p:cNvPr id="6" name="صورة 5"/>
          <p:cNvPicPr>
            <a:picLocks noChangeAspect="1"/>
          </p:cNvPicPr>
          <p:nvPr/>
        </p:nvPicPr>
        <p:blipFill>
          <a:blip r:embed="rId3"/>
          <a:stretch>
            <a:fillRect/>
          </a:stretch>
        </p:blipFill>
        <p:spPr>
          <a:xfrm rot="20162131">
            <a:off x="9283520" y="3394293"/>
            <a:ext cx="1329043" cy="1871634"/>
          </a:xfrm>
          <a:prstGeom prst="rect">
            <a:avLst/>
          </a:prstGeom>
          <a:ln>
            <a:noFill/>
          </a:ln>
          <a:effectLst>
            <a:outerShdw blurRad="292100" dist="139700" dir="2700000" algn="tl" rotWithShape="0">
              <a:srgbClr val="333333">
                <a:alpha val="65000"/>
              </a:srgbClr>
            </a:outerShdw>
          </a:effectLst>
        </p:spPr>
      </p:pic>
      <p:pic>
        <p:nvPicPr>
          <p:cNvPr id="8" name="صورة 7"/>
          <p:cNvPicPr>
            <a:picLocks noChangeAspect="1"/>
          </p:cNvPicPr>
          <p:nvPr/>
        </p:nvPicPr>
        <p:blipFill>
          <a:blip r:embed="rId5"/>
          <a:stretch>
            <a:fillRect/>
          </a:stretch>
        </p:blipFill>
        <p:spPr>
          <a:xfrm>
            <a:off x="4027004" y="2160104"/>
            <a:ext cx="2362200" cy="2334867"/>
          </a:xfrm>
          <a:prstGeom prst="rect">
            <a:avLst/>
          </a:prstGeom>
        </p:spPr>
      </p:pic>
      <p:sp>
        <p:nvSpPr>
          <p:cNvPr id="9" name="مربع نص 8"/>
          <p:cNvSpPr txBox="1"/>
          <p:nvPr/>
        </p:nvSpPr>
        <p:spPr>
          <a:xfrm>
            <a:off x="2465381" y="4624170"/>
            <a:ext cx="5183256" cy="830997"/>
          </a:xfrm>
          <a:prstGeom prst="rect">
            <a:avLst/>
          </a:prstGeom>
          <a:noFill/>
        </p:spPr>
        <p:txBody>
          <a:bodyPr wrap="square" rtlCol="0">
            <a:spAutoFit/>
          </a:bodyPr>
          <a:lstStyle/>
          <a:p>
            <a:pPr algn="ctr"/>
            <a:r>
              <a:rPr lang="ar-AE" sz="2400" dirty="0">
                <a:latin typeface="Andalus" panose="02020603050405020304" pitchFamily="18" charset="-78"/>
                <a:cs typeface="Andalus" panose="02020603050405020304" pitchFamily="18" charset="-78"/>
              </a:rPr>
              <a:t>الإصدار جديد !!</a:t>
            </a:r>
          </a:p>
          <a:p>
            <a:pPr algn="ctr"/>
            <a:r>
              <a:rPr lang="ar-AE" sz="2400" dirty="0">
                <a:latin typeface="Andalus" panose="02020603050405020304" pitchFamily="18" charset="-78"/>
                <a:cs typeface="Andalus" panose="02020603050405020304" pitchFamily="18" charset="-78"/>
              </a:rPr>
              <a:t>لا معلومات عنه</a:t>
            </a:r>
          </a:p>
        </p:txBody>
      </p:sp>
    </p:spTree>
    <p:extLst>
      <p:ext uri="{BB962C8B-B14F-4D97-AF65-F5344CB8AC3E}">
        <p14:creationId xmlns:p14="http://schemas.microsoft.com/office/powerpoint/2010/main" val="27948162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sz="quarter" idx="13"/>
          </p:nvPr>
        </p:nvPicPr>
        <p:blipFill>
          <a:blip r:embed="rId2"/>
          <a:stretch>
            <a:fillRect/>
          </a:stretch>
        </p:blipFill>
        <p:spPr>
          <a:xfrm>
            <a:off x="9049318" y="3420923"/>
            <a:ext cx="1593993" cy="2143125"/>
          </a:xfrm>
        </p:spPr>
      </p:pic>
      <p:pic>
        <p:nvPicPr>
          <p:cNvPr id="6" name="صورة 5"/>
          <p:cNvPicPr>
            <a:picLocks noChangeAspect="1"/>
          </p:cNvPicPr>
          <p:nvPr/>
        </p:nvPicPr>
        <p:blipFill>
          <a:blip r:embed="rId3"/>
          <a:stretch>
            <a:fillRect/>
          </a:stretch>
        </p:blipFill>
        <p:spPr>
          <a:xfrm>
            <a:off x="9988311" y="2451453"/>
            <a:ext cx="1527828" cy="1938941"/>
          </a:xfrm>
          <a:prstGeom prst="ellipse">
            <a:avLst/>
          </a:prstGeom>
          <a:ln>
            <a:noFill/>
          </a:ln>
          <a:effectLst>
            <a:softEdge rad="112500"/>
          </a:effectLst>
        </p:spPr>
      </p:pic>
      <p:pic>
        <p:nvPicPr>
          <p:cNvPr id="5" name="صورة 4"/>
          <p:cNvPicPr>
            <a:picLocks noChangeAspect="1"/>
          </p:cNvPicPr>
          <p:nvPr/>
        </p:nvPicPr>
        <p:blipFill>
          <a:blip r:embed="rId4"/>
          <a:stretch>
            <a:fillRect/>
          </a:stretch>
        </p:blipFill>
        <p:spPr>
          <a:xfrm>
            <a:off x="8899663" y="1729718"/>
            <a:ext cx="1592331" cy="1982753"/>
          </a:xfrm>
          <a:prstGeom prst="ellipse">
            <a:avLst/>
          </a:prstGeom>
          <a:ln>
            <a:noFill/>
          </a:ln>
          <a:effectLst>
            <a:softEdge rad="112500"/>
          </a:effectLst>
        </p:spPr>
      </p:pic>
      <p:sp>
        <p:nvSpPr>
          <p:cNvPr id="2" name="مربع نص 1"/>
          <p:cNvSpPr txBox="1"/>
          <p:nvPr/>
        </p:nvSpPr>
        <p:spPr>
          <a:xfrm>
            <a:off x="2256750" y="2820734"/>
            <a:ext cx="5919740" cy="1569660"/>
          </a:xfrm>
          <a:prstGeom prst="rect">
            <a:avLst/>
          </a:prstGeom>
          <a:noFill/>
        </p:spPr>
        <p:txBody>
          <a:bodyPr wrap="square" rtlCol="0">
            <a:spAutoFit/>
          </a:bodyPr>
          <a:lstStyle/>
          <a:p>
            <a:pPr algn="r"/>
            <a:r>
              <a:rPr lang="ar-AE" sz="2400" dirty="0">
                <a:latin typeface="Andalus" panose="02020603050405020304" pitchFamily="18" charset="-78"/>
                <a:cs typeface="Andalus" panose="02020603050405020304" pitchFamily="18" charset="-78"/>
              </a:rPr>
              <a:t>لم نجد له سيره ذاتيه على الانترنت سوى أنه روائي ألف عدة روايات منها :</a:t>
            </a:r>
          </a:p>
          <a:p>
            <a:pPr algn="r"/>
            <a:r>
              <a:rPr lang="ar-AE" sz="2400" dirty="0">
                <a:latin typeface="Andalus" panose="02020603050405020304" pitchFamily="18" charset="-78"/>
                <a:cs typeface="Andalus" panose="02020603050405020304" pitchFamily="18" charset="-78"/>
              </a:rPr>
              <a:t>خوف ، بساتين عربستان، عصبة الشياطين ، رياح هجر، حضب الخسيف ومؤخرا الرواية المرشحة للقراءة في يناير المقبل لج</a:t>
            </a:r>
            <a:endParaRPr lang="en-US" sz="24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5422781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stretch>
            <a:fillRect/>
          </a:stretch>
        </p:blipFill>
        <p:spPr>
          <a:xfrm rot="4732291">
            <a:off x="8874204" y="842081"/>
            <a:ext cx="2316560" cy="3422316"/>
          </a:xfrm>
          <a:prstGeom prst="rect">
            <a:avLst/>
          </a:prstGeom>
          <a:ln>
            <a:noFill/>
          </a:ln>
          <a:effectLst>
            <a:outerShdw blurRad="292100" dist="139700" dir="2700000" algn="tl" rotWithShape="0">
              <a:srgbClr val="333333">
                <a:alpha val="65000"/>
              </a:srgbClr>
            </a:outerShdw>
          </a:effectLst>
        </p:spPr>
      </p:pic>
      <p:sp>
        <p:nvSpPr>
          <p:cNvPr id="6" name="مربع نص 5"/>
          <p:cNvSpPr txBox="1"/>
          <p:nvPr/>
        </p:nvSpPr>
        <p:spPr>
          <a:xfrm>
            <a:off x="1086675" y="587573"/>
            <a:ext cx="6480313" cy="6001643"/>
          </a:xfrm>
          <a:prstGeom prst="rect">
            <a:avLst/>
          </a:prstGeom>
          <a:noFill/>
        </p:spPr>
        <p:txBody>
          <a:bodyPr wrap="square" rtlCol="0">
            <a:spAutoFit/>
          </a:bodyPr>
          <a:lstStyle/>
          <a:p>
            <a:pPr algn="r"/>
            <a:endParaRPr lang="ar-AE" sz="2400" dirty="0">
              <a:latin typeface="Andalus" panose="02020603050405020304" pitchFamily="18" charset="-78"/>
              <a:cs typeface="Andalus" panose="02020603050405020304" pitchFamily="18" charset="-78"/>
            </a:endParaRPr>
          </a:p>
          <a:p>
            <a:pPr algn="r"/>
            <a:r>
              <a:rPr lang="ar-AE" sz="2400" dirty="0">
                <a:latin typeface="Andalus" panose="02020603050405020304" pitchFamily="18" charset="-78"/>
                <a:cs typeface="Andalus" panose="02020603050405020304" pitchFamily="18" charset="-78"/>
              </a:rPr>
              <a:t>وضعت كافيتا طفلةً عشية فصل الأمطار الموسمية في قرية هندية بعيدة. لكنها عاشت وسط بيئة تفضّل إنجاب الصبيان، وهكذا وجدت نفسها أمام خيار التخلي عن طفلتها، وهو الخيار الوحيد المتاح أمامها لإنقاذ حياتها. كان ذلك قراراً طاردها وزوجها لبقية حياتهما، وحتى بعد وصول ابنهما المنتظر.</a:t>
            </a:r>
          </a:p>
          <a:p>
            <a:pPr algn="r"/>
            <a:r>
              <a:rPr lang="ar-AE" sz="2400" dirty="0">
                <a:latin typeface="Andalus" panose="02020603050405020304" pitchFamily="18" charset="-78"/>
                <a:cs typeface="Andalus" panose="02020603050405020304" pitchFamily="18" charset="-78"/>
              </a:rPr>
              <a:t>قررت سومر، الطبيبة الأميركية التي تعيش في المقلب الآخر من العالم، أن تتبنى ولداً بعد اكتشافها المرعب بأنها لن ترزق بأولاد. رأت سومر، مع زوجها </a:t>
            </a:r>
            <a:r>
              <a:rPr lang="ar-AE" sz="2400" dirty="0" err="1">
                <a:latin typeface="Andalus" panose="02020603050405020304" pitchFamily="18" charset="-78"/>
                <a:cs typeface="Andalus" panose="02020603050405020304" pitchFamily="18" charset="-78"/>
              </a:rPr>
              <a:t>كريشنان</a:t>
            </a:r>
            <a:r>
              <a:rPr lang="ar-AE" sz="2400" dirty="0">
                <a:latin typeface="Andalus" panose="02020603050405020304" pitchFamily="18" charset="-78"/>
                <a:cs typeface="Andalus" panose="02020603050405020304" pitchFamily="18" charset="-78"/>
              </a:rPr>
              <a:t>، صورة طفلة عسلية العينين كانت تعيش في إحدى دور الأيتام في مومباي فغمرتهما العاطفة. أدركت سومر أن حياتها سوف تتغير مع تبنّي تلك الطفلة، لكنها اقتنعت بأن الحبّ الذي شعرا به تجاه الطفلة من شأنه أن يتغلب على كل العقبات.</a:t>
            </a:r>
          </a:p>
          <a:p>
            <a:pPr algn="r"/>
            <a:r>
              <a:rPr lang="ar-AE" sz="2400" dirty="0">
                <a:latin typeface="Andalus" panose="02020603050405020304" pitchFamily="18" charset="-78"/>
                <a:cs typeface="Andalus" panose="02020603050405020304" pitchFamily="18" charset="-78"/>
              </a:rPr>
              <a:t>لقد تمكنت مؤلفة رواية "الابنة السرِّية" من حَبكِ قصص كافيتا، وسومر، والطفلة التي جُمعت أقدارهم، ومن استكشاف المجال العاطفي للأمومة، والفقدان، والهوية، والحبّ، كما عاشته أسرتان، واحدة هندية وأخرى أميركية مع الطفلة التي جمعت بينهما.</a:t>
            </a:r>
          </a:p>
        </p:txBody>
      </p:sp>
      <p:pic>
        <p:nvPicPr>
          <p:cNvPr id="7" name="صورة 6"/>
          <p:cNvPicPr>
            <a:picLocks noChangeAspect="1"/>
          </p:cNvPicPr>
          <p:nvPr/>
        </p:nvPicPr>
        <p:blipFill>
          <a:blip r:embed="rId2"/>
          <a:stretch>
            <a:fillRect/>
          </a:stretch>
        </p:blipFill>
        <p:spPr>
          <a:xfrm rot="19554355">
            <a:off x="8535543" y="1185042"/>
            <a:ext cx="2316560" cy="3422316"/>
          </a:xfrm>
          <a:prstGeom prst="rect">
            <a:avLst/>
          </a:prstGeom>
          <a:ln>
            <a:noFill/>
          </a:ln>
          <a:effectLst>
            <a:outerShdw blurRad="292100" dist="139700" dir="2700000" algn="tl" rotWithShape="0">
              <a:srgbClr val="333333">
                <a:alpha val="65000"/>
              </a:srgbClr>
            </a:outerShdw>
          </a:effectLst>
        </p:spPr>
      </p:pic>
      <p:pic>
        <p:nvPicPr>
          <p:cNvPr id="8" name="صورة 7"/>
          <p:cNvPicPr>
            <a:picLocks noChangeAspect="1"/>
          </p:cNvPicPr>
          <p:nvPr/>
        </p:nvPicPr>
        <p:blipFill>
          <a:blip r:embed="rId2"/>
          <a:stretch>
            <a:fillRect/>
          </a:stretch>
        </p:blipFill>
        <p:spPr>
          <a:xfrm rot="18887741">
            <a:off x="8815014" y="2038952"/>
            <a:ext cx="2316560" cy="3422316"/>
          </a:xfrm>
          <a:prstGeom prst="rect">
            <a:avLst/>
          </a:prstGeom>
          <a:ln>
            <a:noFill/>
          </a:ln>
          <a:effectLst>
            <a:outerShdw blurRad="292100" dist="139700" dir="2700000" algn="tl" rotWithShape="0">
              <a:srgbClr val="333333">
                <a:alpha val="65000"/>
              </a:srgbClr>
            </a:outerShdw>
          </a:effectLst>
        </p:spPr>
      </p:pic>
      <p:pic>
        <p:nvPicPr>
          <p:cNvPr id="9" name="صورة 8"/>
          <p:cNvPicPr>
            <a:picLocks noChangeAspect="1"/>
          </p:cNvPicPr>
          <p:nvPr/>
        </p:nvPicPr>
        <p:blipFill>
          <a:blip r:embed="rId2"/>
          <a:stretch>
            <a:fillRect/>
          </a:stretch>
        </p:blipFill>
        <p:spPr>
          <a:xfrm>
            <a:off x="8759687" y="2411896"/>
            <a:ext cx="2523841" cy="36159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242015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a:picLocks noChangeAspect="1"/>
          </p:cNvPicPr>
          <p:nvPr/>
        </p:nvPicPr>
        <p:blipFill>
          <a:blip r:embed="rId2"/>
          <a:stretch>
            <a:fillRect/>
          </a:stretch>
        </p:blipFill>
        <p:spPr>
          <a:xfrm>
            <a:off x="9620041" y="348410"/>
            <a:ext cx="1524000" cy="2095500"/>
          </a:xfrm>
          <a:prstGeom prst="rect">
            <a:avLst/>
          </a:prstGeom>
          <a:ln>
            <a:noFill/>
          </a:ln>
          <a:effectLst>
            <a:softEdge rad="112500"/>
          </a:effectLst>
        </p:spPr>
      </p:pic>
      <p:pic>
        <p:nvPicPr>
          <p:cNvPr id="8" name="صورة 7"/>
          <p:cNvPicPr>
            <a:picLocks noChangeAspect="1"/>
          </p:cNvPicPr>
          <p:nvPr/>
        </p:nvPicPr>
        <p:blipFill>
          <a:blip r:embed="rId3"/>
          <a:stretch>
            <a:fillRect/>
          </a:stretch>
        </p:blipFill>
        <p:spPr>
          <a:xfrm>
            <a:off x="8906286" y="1396160"/>
            <a:ext cx="1475755" cy="1842858"/>
          </a:xfrm>
          <a:prstGeom prst="rect">
            <a:avLst/>
          </a:prstGeom>
          <a:ln>
            <a:noFill/>
          </a:ln>
          <a:effectLst>
            <a:softEdge rad="112500"/>
          </a:effectLst>
        </p:spPr>
      </p:pic>
      <p:sp>
        <p:nvSpPr>
          <p:cNvPr id="5" name="مربع نص 4"/>
          <p:cNvSpPr txBox="1"/>
          <p:nvPr/>
        </p:nvSpPr>
        <p:spPr>
          <a:xfrm>
            <a:off x="1746697" y="1802294"/>
            <a:ext cx="6042992" cy="2677656"/>
          </a:xfrm>
          <a:prstGeom prst="rect">
            <a:avLst/>
          </a:prstGeom>
          <a:noFill/>
        </p:spPr>
        <p:txBody>
          <a:bodyPr wrap="square" rtlCol="0">
            <a:spAutoFit/>
          </a:bodyPr>
          <a:lstStyle/>
          <a:p>
            <a:pPr algn="ctr"/>
            <a:r>
              <a:rPr lang="ar-AE" sz="2400" dirty="0">
                <a:latin typeface="Andalus" panose="02020603050405020304" pitchFamily="18" charset="-78"/>
                <a:cs typeface="Andalus" panose="02020603050405020304" pitchFamily="18" charset="-78"/>
              </a:rPr>
              <a:t> </a:t>
            </a:r>
          </a:p>
          <a:p>
            <a:pPr algn="ctr"/>
            <a:r>
              <a:rPr lang="ar-AE" sz="2400" dirty="0">
                <a:latin typeface="Andalus" panose="02020603050405020304" pitchFamily="18" charset="-78"/>
                <a:cs typeface="Andalus" panose="02020603050405020304" pitchFamily="18" charset="-78"/>
              </a:rPr>
              <a:t>عن المؤلفة </a:t>
            </a:r>
            <a:r>
              <a:rPr lang="ar-AE" sz="2400" dirty="0" err="1">
                <a:latin typeface="Andalus" panose="02020603050405020304" pitchFamily="18" charset="-78"/>
                <a:cs typeface="Andalus" panose="02020603050405020304" pitchFamily="18" charset="-78"/>
              </a:rPr>
              <a:t>شيلبي</a:t>
            </a:r>
            <a:r>
              <a:rPr lang="ar-AE" sz="2400" dirty="0">
                <a:latin typeface="Andalus" panose="02020603050405020304" pitchFamily="18" charset="-78"/>
                <a:cs typeface="Andalus" panose="02020603050405020304" pitchFamily="18" charset="-78"/>
              </a:rPr>
              <a:t> </a:t>
            </a:r>
            <a:r>
              <a:rPr lang="ar-AE" sz="2400" dirty="0" err="1">
                <a:latin typeface="Andalus" panose="02020603050405020304" pitchFamily="18" charset="-78"/>
                <a:cs typeface="Andalus" panose="02020603050405020304" pitchFamily="18" charset="-78"/>
              </a:rPr>
              <a:t>سومايا</a:t>
            </a:r>
            <a:r>
              <a:rPr lang="ar-AE" sz="2400" dirty="0">
                <a:latin typeface="Andalus" panose="02020603050405020304" pitchFamily="18" charset="-78"/>
                <a:cs typeface="Andalus" panose="02020603050405020304" pitchFamily="18" charset="-78"/>
              </a:rPr>
              <a:t> </a:t>
            </a:r>
            <a:r>
              <a:rPr lang="ar-AE" sz="2400" dirty="0" err="1">
                <a:latin typeface="Andalus" panose="02020603050405020304" pitchFamily="18" charset="-78"/>
                <a:cs typeface="Andalus" panose="02020603050405020304" pitchFamily="18" charset="-78"/>
              </a:rPr>
              <a:t>غادودا</a:t>
            </a:r>
            <a:r>
              <a:rPr lang="ar-AE" sz="2400" dirty="0">
                <a:latin typeface="Andalus" panose="02020603050405020304" pitchFamily="18" charset="-78"/>
                <a:cs typeface="Andalus" panose="02020603050405020304" pitchFamily="18" charset="-78"/>
              </a:rPr>
              <a:t>: وُلدت ونشأت في تورنتو لأبوين هاجرا من مومباي، تحمل المؤلفة درجة الماجستير في إدارة الأعمال من جامعة كارولاينا الشمالية في </a:t>
            </a:r>
            <a:r>
              <a:rPr lang="ar-AE" sz="2400" dirty="0" err="1">
                <a:latin typeface="Andalus" panose="02020603050405020304" pitchFamily="18" charset="-78"/>
                <a:cs typeface="Andalus" panose="02020603050405020304" pitchFamily="18" charset="-78"/>
              </a:rPr>
              <a:t>شابيل</a:t>
            </a:r>
            <a:r>
              <a:rPr lang="ar-AE" sz="2400" dirty="0">
                <a:latin typeface="Andalus" panose="02020603050405020304" pitchFamily="18" charset="-78"/>
                <a:cs typeface="Andalus" panose="02020603050405020304" pitchFamily="18" charset="-78"/>
              </a:rPr>
              <a:t> هيل. أمضت سومر صيف العام 1991 بصفتها متطوعة في إحدى دور رعاية الأيتام الهندية. عاشت المؤلفة في نيويورك، وكارولاينا الشمالية، وتكساس، وهي تعيش الآن في كاليفورنيا مع زوجها وأولادها.</a:t>
            </a:r>
          </a:p>
        </p:txBody>
      </p:sp>
      <p:pic>
        <p:nvPicPr>
          <p:cNvPr id="7" name="صورة 6"/>
          <p:cNvPicPr>
            <a:picLocks noChangeAspect="1"/>
          </p:cNvPicPr>
          <p:nvPr/>
        </p:nvPicPr>
        <p:blipFill>
          <a:blip r:embed="rId4"/>
          <a:stretch>
            <a:fillRect/>
          </a:stretch>
        </p:blipFill>
        <p:spPr>
          <a:xfrm>
            <a:off x="9638471" y="2443910"/>
            <a:ext cx="1601858" cy="2237268"/>
          </a:xfrm>
          <a:prstGeom prst="rect">
            <a:avLst/>
          </a:prstGeom>
          <a:ln>
            <a:noFill/>
          </a:ln>
          <a:effectLst>
            <a:softEdge rad="112500"/>
          </a:effectLst>
        </p:spPr>
      </p:pic>
      <p:pic>
        <p:nvPicPr>
          <p:cNvPr id="4" name="صورة 3"/>
          <p:cNvPicPr>
            <a:picLocks noChangeAspect="1"/>
          </p:cNvPicPr>
          <p:nvPr/>
        </p:nvPicPr>
        <p:blipFill>
          <a:blip r:embed="rId5"/>
          <a:stretch>
            <a:fillRect/>
          </a:stretch>
        </p:blipFill>
        <p:spPr>
          <a:xfrm>
            <a:off x="8537715" y="3737470"/>
            <a:ext cx="1592850" cy="23764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68774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stretch>
            <a:fillRect/>
          </a:stretch>
        </p:blipFill>
        <p:spPr>
          <a:xfrm rot="21027001">
            <a:off x="7870808" y="690596"/>
            <a:ext cx="1755800" cy="2615411"/>
          </a:xfrm>
          <a:prstGeom prst="rect">
            <a:avLst/>
          </a:prstGeom>
          <a:ln>
            <a:noFill/>
          </a:ln>
          <a:effectLst>
            <a:outerShdw blurRad="292100" dist="139700" dir="2700000" algn="tl" rotWithShape="0">
              <a:srgbClr val="333333">
                <a:alpha val="65000"/>
              </a:srgbClr>
            </a:outerShdw>
          </a:effectLst>
        </p:spPr>
      </p:pic>
      <p:pic>
        <p:nvPicPr>
          <p:cNvPr id="6" name="صورة 5"/>
          <p:cNvPicPr>
            <a:picLocks noChangeAspect="1"/>
          </p:cNvPicPr>
          <p:nvPr/>
        </p:nvPicPr>
        <p:blipFill>
          <a:blip r:embed="rId2"/>
          <a:stretch>
            <a:fillRect/>
          </a:stretch>
        </p:blipFill>
        <p:spPr>
          <a:xfrm rot="1131427">
            <a:off x="8856367" y="1690988"/>
            <a:ext cx="1755800" cy="2615411"/>
          </a:xfrm>
          <a:prstGeom prst="rect">
            <a:avLst/>
          </a:prstGeom>
          <a:ln>
            <a:noFill/>
          </a:ln>
          <a:effectLst>
            <a:outerShdw blurRad="292100" dist="139700" dir="2700000" algn="tl" rotWithShape="0">
              <a:srgbClr val="333333">
                <a:alpha val="65000"/>
              </a:srgbClr>
            </a:outerShdw>
          </a:effectLst>
        </p:spPr>
      </p:pic>
      <p:pic>
        <p:nvPicPr>
          <p:cNvPr id="7" name="صورة 6"/>
          <p:cNvPicPr>
            <a:picLocks noChangeAspect="1"/>
          </p:cNvPicPr>
          <p:nvPr/>
        </p:nvPicPr>
        <p:blipFill>
          <a:blip r:embed="rId2"/>
          <a:stretch>
            <a:fillRect/>
          </a:stretch>
        </p:blipFill>
        <p:spPr>
          <a:xfrm rot="21206712">
            <a:off x="8346516" y="2459688"/>
            <a:ext cx="1755800" cy="2615411"/>
          </a:xfrm>
          <a:prstGeom prst="rect">
            <a:avLst/>
          </a:prstGeom>
          <a:ln>
            <a:noFill/>
          </a:ln>
          <a:effectLst>
            <a:outerShdw blurRad="292100" dist="139700" dir="2700000" algn="tl" rotWithShape="0">
              <a:srgbClr val="333333">
                <a:alpha val="65000"/>
              </a:srgbClr>
            </a:outerShdw>
          </a:effectLst>
        </p:spPr>
      </p:pic>
      <p:sp>
        <p:nvSpPr>
          <p:cNvPr id="2" name="مربع نص 1"/>
          <p:cNvSpPr txBox="1"/>
          <p:nvPr/>
        </p:nvSpPr>
        <p:spPr>
          <a:xfrm>
            <a:off x="848139" y="1171377"/>
            <a:ext cx="6426025" cy="4524315"/>
          </a:xfrm>
          <a:prstGeom prst="rect">
            <a:avLst/>
          </a:prstGeom>
          <a:noFill/>
        </p:spPr>
        <p:txBody>
          <a:bodyPr wrap="square" rtlCol="0">
            <a:spAutoFit/>
          </a:bodyPr>
          <a:lstStyle/>
          <a:p>
            <a:pPr algn="r"/>
            <a:r>
              <a:rPr lang="ar-AE" sz="2400" dirty="0">
                <a:latin typeface="Andalus" panose="02020603050405020304" pitchFamily="18" charset="-78"/>
                <a:cs typeface="Andalus" panose="02020603050405020304" pitchFamily="18" charset="-78"/>
              </a:rPr>
              <a:t>يلتقي الراوي كلا من أبو مريم وأبو حيه في السجن ،فيسردان عليه شذرات مبعثره من حكايتهما.</a:t>
            </a:r>
          </a:p>
          <a:p>
            <a:pPr algn="r"/>
            <a:r>
              <a:rPr lang="ar-AE" sz="2400" dirty="0">
                <a:latin typeface="Andalus" panose="02020603050405020304" pitchFamily="18" charset="-78"/>
                <a:cs typeface="Andalus" panose="02020603050405020304" pitchFamily="18" charset="-78"/>
              </a:rPr>
              <a:t>أبو مريم حارس الليل العملاق الأسطورة الذي يستسلم له اللصوص والمجرمون ما إن يسمعوا بإسمه. وابو حية الذي كان الطفل عبدالله عندما احترق والداه واخته فصار يعاقر الخمر وعلى ذراعه وشم حيه تكاد تنسل من يده.</a:t>
            </a:r>
          </a:p>
          <a:p>
            <a:pPr algn="r"/>
            <a:r>
              <a:rPr lang="ar-AE" sz="2400" dirty="0">
                <a:latin typeface="Andalus" panose="02020603050405020304" pitchFamily="18" charset="-78"/>
                <a:cs typeface="Andalus" panose="02020603050405020304" pitchFamily="18" charset="-78"/>
              </a:rPr>
              <a:t>بعد خروجه يبدأ بلملمة احاديث وروايات عنهما من اهل الحارة ومن اشخاص عاصوهما وعايشوهما ،وفي محاولة لربط هذه المِزق ببعضها. وبدلا من ان يسرد لنا حكايته كما كان ينوي وجد ان حكاية هذين البائسين احرق وأشد لوعة، فراح يبحث في ماضيهما لعله يجد تفسيرا لكل ما جرى لهما رغم أداركه أن الماضي غرفة مغلقة على حراق بالية، ورغم معرفته بأن الأماكن المغلقة تزيف ما تقع عليه العين.  </a:t>
            </a:r>
            <a:endParaRPr lang="en-US" sz="2400" dirty="0">
              <a:latin typeface="Andalus" panose="02020603050405020304" pitchFamily="18" charset="-78"/>
              <a:cs typeface="Andalus" panose="02020603050405020304" pitchFamily="18" charset="-78"/>
            </a:endParaRPr>
          </a:p>
        </p:txBody>
      </p:sp>
      <p:pic>
        <p:nvPicPr>
          <p:cNvPr id="4" name="صورة 3"/>
          <p:cNvPicPr>
            <a:picLocks noChangeAspect="1"/>
          </p:cNvPicPr>
          <p:nvPr/>
        </p:nvPicPr>
        <p:blipFill>
          <a:blip r:embed="rId3"/>
          <a:stretch>
            <a:fillRect/>
          </a:stretch>
        </p:blipFill>
        <p:spPr>
          <a:xfrm rot="21372603">
            <a:off x="7644410" y="3538437"/>
            <a:ext cx="1752600" cy="26098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383382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a:picLocks noChangeAspect="1"/>
          </p:cNvPicPr>
          <p:nvPr/>
        </p:nvPicPr>
        <p:blipFill>
          <a:blip r:embed="rId2"/>
          <a:stretch>
            <a:fillRect/>
          </a:stretch>
        </p:blipFill>
        <p:spPr>
          <a:xfrm>
            <a:off x="1184283" y="1998247"/>
            <a:ext cx="1619665" cy="1905000"/>
          </a:xfrm>
          <a:prstGeom prst="rect">
            <a:avLst/>
          </a:prstGeom>
          <a:ln>
            <a:noFill/>
          </a:ln>
          <a:effectLst>
            <a:softEdge rad="112500"/>
          </a:effectLst>
        </p:spPr>
      </p:pic>
      <p:pic>
        <p:nvPicPr>
          <p:cNvPr id="3" name="صورة 2"/>
          <p:cNvPicPr>
            <a:picLocks noChangeAspect="1"/>
          </p:cNvPicPr>
          <p:nvPr/>
        </p:nvPicPr>
        <p:blipFill>
          <a:blip r:embed="rId3"/>
          <a:stretch>
            <a:fillRect/>
          </a:stretch>
        </p:blipFill>
        <p:spPr>
          <a:xfrm>
            <a:off x="2251777" y="3324512"/>
            <a:ext cx="1283798" cy="1745467"/>
          </a:xfrm>
          <a:prstGeom prst="rect">
            <a:avLst/>
          </a:prstGeom>
          <a:ln>
            <a:noFill/>
          </a:ln>
          <a:effectLst>
            <a:softEdge rad="112500"/>
          </a:effectLst>
        </p:spPr>
      </p:pic>
      <p:pic>
        <p:nvPicPr>
          <p:cNvPr id="2" name="صورة 1"/>
          <p:cNvPicPr>
            <a:picLocks noChangeAspect="1"/>
          </p:cNvPicPr>
          <p:nvPr/>
        </p:nvPicPr>
        <p:blipFill>
          <a:blip r:embed="rId4"/>
          <a:stretch>
            <a:fillRect/>
          </a:stretch>
        </p:blipFill>
        <p:spPr>
          <a:xfrm>
            <a:off x="2166351" y="765152"/>
            <a:ext cx="1275194" cy="1811829"/>
          </a:xfrm>
          <a:prstGeom prst="rect">
            <a:avLst/>
          </a:prstGeom>
          <a:ln>
            <a:noFill/>
          </a:ln>
          <a:effectLst>
            <a:softEdge rad="112500"/>
          </a:effectLst>
        </p:spPr>
      </p:pic>
      <p:sp>
        <p:nvSpPr>
          <p:cNvPr id="5" name="مربع نص 4"/>
          <p:cNvSpPr txBox="1"/>
          <p:nvPr/>
        </p:nvSpPr>
        <p:spPr>
          <a:xfrm>
            <a:off x="4099486" y="1616352"/>
            <a:ext cx="6184201" cy="3416320"/>
          </a:xfrm>
          <a:prstGeom prst="rect">
            <a:avLst/>
          </a:prstGeom>
          <a:noFill/>
        </p:spPr>
        <p:txBody>
          <a:bodyPr wrap="square" rtlCol="0">
            <a:spAutoFit/>
          </a:bodyPr>
          <a:lstStyle/>
          <a:p>
            <a:pPr algn="r"/>
            <a:r>
              <a:rPr lang="ar-AE" sz="2400" dirty="0">
                <a:latin typeface="Andalus" panose="02020603050405020304" pitchFamily="18" charset="-78"/>
                <a:cs typeface="Andalus" panose="02020603050405020304" pitchFamily="18" charset="-78"/>
              </a:rPr>
              <a:t>كاتب مثير للجدل وللدهشة  في آن، قرأنا له في سجال رواية ترمي بشرر التي لا يزال  شررها يقدح في  ذاكرتنا من حين إلى حين .. </a:t>
            </a:r>
          </a:p>
          <a:p>
            <a:pPr algn="r"/>
            <a:r>
              <a:rPr lang="ar-AE" sz="2400" dirty="0">
                <a:latin typeface="Andalus" panose="02020603050405020304" pitchFamily="18" charset="-78"/>
                <a:cs typeface="Andalus" panose="02020603050405020304" pitchFamily="18" charset="-78"/>
              </a:rPr>
              <a:t>رجل مبدع ينقل إلينا من الواقع بعضا من قباحته بلمسة من إبداع أدبي لا تملك القارئة منا أمامه إلا أن تجري خلف حروفه مجتازة السطور سطرا إثر سطر مقطبة جبينها تارة ..  ويديك على صدرك في تارة اخرى ..ولا نكاد تتوقف إلا إذا اضطررنا إلى التوقف..</a:t>
            </a:r>
          </a:p>
          <a:p>
            <a:pPr algn="r"/>
            <a:endParaRPr lang="ar-AE" sz="2400" dirty="0">
              <a:latin typeface="Andalus" panose="02020603050405020304" pitchFamily="18" charset="-78"/>
              <a:cs typeface="Andalus" panose="02020603050405020304" pitchFamily="18" charset="-78"/>
            </a:endParaRPr>
          </a:p>
          <a:p>
            <a:pPr algn="r"/>
            <a:r>
              <a:rPr lang="ar-AE" sz="2400" dirty="0">
                <a:latin typeface="Andalus" panose="02020603050405020304" pitchFamily="18" charset="-78"/>
                <a:cs typeface="Andalus" panose="02020603050405020304" pitchFamily="18" charset="-78"/>
              </a:rPr>
              <a:t>روايات عبه خال موجعة بجمال.. لذيذة بوجع... وليت شعري ماذا تخبئ لنا روايته هذه.!!</a:t>
            </a:r>
          </a:p>
        </p:txBody>
      </p:sp>
      <p:pic>
        <p:nvPicPr>
          <p:cNvPr id="4" name="صورة 3"/>
          <p:cNvPicPr>
            <a:picLocks noChangeAspect="1"/>
          </p:cNvPicPr>
          <p:nvPr/>
        </p:nvPicPr>
        <p:blipFill>
          <a:blip r:embed="rId5"/>
          <a:stretch>
            <a:fillRect/>
          </a:stretch>
        </p:blipFill>
        <p:spPr>
          <a:xfrm>
            <a:off x="546686" y="3786210"/>
            <a:ext cx="1705091" cy="2543779"/>
          </a:xfrm>
          <a:prstGeom prst="rect">
            <a:avLst/>
          </a:prstGeom>
          <a:ln>
            <a:noFill/>
          </a:ln>
          <a:effectLst>
            <a:softEdge rad="112500"/>
          </a:effectLst>
        </p:spPr>
      </p:pic>
    </p:spTree>
    <p:extLst>
      <p:ext uri="{BB962C8B-B14F-4D97-AF65-F5344CB8AC3E}">
        <p14:creationId xmlns:p14="http://schemas.microsoft.com/office/powerpoint/2010/main" val="29689711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59000">
              <a:schemeClr val="bg1">
                <a:tint val="90000"/>
                <a:lumMod val="89000"/>
                <a:lumOff val="11000"/>
              </a:schemeClr>
            </a:gs>
            <a:gs pos="100000">
              <a:schemeClr val="bg1">
                <a:shade val="64000"/>
                <a:lumMod val="88000"/>
              </a:schemeClr>
            </a:gs>
          </a:gsLst>
          <a:lin ang="16200000" scaled="1"/>
          <a:tileRect/>
        </a:gradFill>
        <a:effectLst/>
      </p:bgPr>
    </p:bg>
    <p:spTree>
      <p:nvGrpSpPr>
        <p:cNvPr id="1" name=""/>
        <p:cNvGrpSpPr/>
        <p:nvPr/>
      </p:nvGrpSpPr>
      <p:grpSpPr>
        <a:xfrm>
          <a:off x="0" y="0"/>
          <a:ext cx="0" cy="0"/>
          <a:chOff x="0" y="0"/>
          <a:chExt cx="0" cy="0"/>
        </a:xfrm>
      </p:grpSpPr>
      <p:pic>
        <p:nvPicPr>
          <p:cNvPr id="4" name="صورة 3"/>
          <p:cNvPicPr>
            <a:picLocks noChangeAspect="1"/>
          </p:cNvPicPr>
          <p:nvPr/>
        </p:nvPicPr>
        <p:blipFill>
          <a:blip r:embed="rId2"/>
          <a:stretch>
            <a:fillRect/>
          </a:stretch>
        </p:blipFill>
        <p:spPr>
          <a:xfrm>
            <a:off x="0" y="2902226"/>
            <a:ext cx="4186031" cy="3955774"/>
          </a:xfrm>
          <a:prstGeom prst="rect">
            <a:avLst/>
          </a:prstGeom>
        </p:spPr>
      </p:pic>
      <p:sp>
        <p:nvSpPr>
          <p:cNvPr id="2" name="مربع نص 1"/>
          <p:cNvSpPr txBox="1"/>
          <p:nvPr/>
        </p:nvSpPr>
        <p:spPr>
          <a:xfrm>
            <a:off x="1855305" y="3260034"/>
            <a:ext cx="8600661" cy="923330"/>
          </a:xfrm>
          <a:prstGeom prst="rect">
            <a:avLst/>
          </a:prstGeom>
          <a:noFill/>
        </p:spPr>
        <p:txBody>
          <a:bodyPr wrap="square" rtlCol="0">
            <a:spAutoFit/>
          </a:bodyPr>
          <a:lstStyle/>
          <a:p>
            <a:pPr algn="ctr"/>
            <a:r>
              <a:rPr lang="ar-AE" sz="5400" dirty="0">
                <a:latin typeface="Andalus" panose="02020603050405020304" pitchFamily="18" charset="-78"/>
                <a:cs typeface="Andalus" panose="02020603050405020304" pitchFamily="18" charset="-78"/>
              </a:rPr>
              <a:t>إلى التصويت ننطلق على بركة الله</a:t>
            </a:r>
            <a:endParaRPr lang="en-US" sz="54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9938948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theme/theme1.xml><?xml version="1.0" encoding="utf-8"?>
<a:theme xmlns:a="http://schemas.openxmlformats.org/drawingml/2006/main" name="قطرة">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قطرة</Template>
  <TotalTime>139</TotalTime>
  <Words>821</Words>
  <Application>Microsoft Office PowerPoint</Application>
  <PresentationFormat>شاشة عريضة</PresentationFormat>
  <Paragraphs>23</Paragraphs>
  <Slides>10</Slides>
  <Notes>0</Notes>
  <HiddenSlides>0</HiddenSlides>
  <MMClips>1</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10</vt:i4>
      </vt:variant>
    </vt:vector>
  </HeadingPairs>
  <TitlesOfParts>
    <vt:vector size="17" baseType="lpstr">
      <vt:lpstr>Andalus</vt:lpstr>
      <vt:lpstr>Arial</vt:lpstr>
      <vt:lpstr>Consolas</vt:lpstr>
      <vt:lpstr>DecoType Naskh Swashes</vt:lpstr>
      <vt:lpstr>Times New Roman</vt:lpstr>
      <vt:lpstr>Tw Cen MT</vt:lpstr>
      <vt:lpstr>قطرة</vt:lpstr>
      <vt:lpstr>جلسائنا في يناير2017</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amaljumai26@gmail.com</dc:creator>
  <cp:lastModifiedBy>amaljumai26@gmail.com</cp:lastModifiedBy>
  <cp:revision>35</cp:revision>
  <dcterms:created xsi:type="dcterms:W3CDTF">2016-12-26T08:04:16Z</dcterms:created>
  <dcterms:modified xsi:type="dcterms:W3CDTF">2016-12-26T12:56:36Z</dcterms:modified>
</cp:coreProperties>
</file>