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2"/>
  </p:sldMasterIdLst>
  <p:notesMasterIdLst>
    <p:notesMasterId r:id="rId14"/>
  </p:notesMasterIdLst>
  <p:handoutMasterIdLst>
    <p:handoutMasterId r:id="rId15"/>
  </p:handoutMasterIdLst>
  <p:sldIdLst>
    <p:sldId id="256" r:id="rId3"/>
    <p:sldId id="257" r:id="rId4"/>
    <p:sldId id="261" r:id="rId5"/>
    <p:sldId id="260" r:id="rId6"/>
    <p:sldId id="259" r:id="rId7"/>
    <p:sldId id="262" r:id="rId8"/>
    <p:sldId id="263" r:id="rId9"/>
    <p:sldId id="265" r:id="rId10"/>
    <p:sldId id="266" r:id="rId11"/>
    <p:sldId id="264" r:id="rId12"/>
    <p:sldId id="25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62355" autoAdjust="0"/>
  </p:normalViewPr>
  <p:slideViewPr>
    <p:cSldViewPr showGuides="1">
      <p:cViewPr varScale="1">
        <p:scale>
          <a:sx n="72" d="100"/>
          <a:sy n="72" d="100"/>
        </p:scale>
        <p:origin x="1350"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sz="quarter" idx="1"/>
          </p:nvPr>
        </p:nvSpPr>
        <p:spPr>
          <a:xfrm>
            <a:off x="1588" y="0"/>
            <a:ext cx="2971800" cy="458788"/>
          </a:xfrm>
          <a:prstGeom prst="rect">
            <a:avLst/>
          </a:prstGeom>
        </p:spPr>
        <p:txBody>
          <a:bodyPr vert="horz" lIns="91440" tIns="45720" rIns="91440" bIns="45720" rtlCol="1"/>
          <a:lstStyle>
            <a:lvl1pPr algn="r">
              <a:defRPr sz="1200"/>
            </a:lvl1pPr>
          </a:lstStyle>
          <a:p>
            <a:fld id="{C991823C-FE00-4CA8-90D8-6AC8DF782E82}" type="datetimeFigureOut">
              <a:rPr lang="en-US" smtClean="0"/>
              <a:t>22-Feb-17</a:t>
            </a:fld>
            <a:endParaRPr lang="en-US"/>
          </a:p>
        </p:txBody>
      </p:sp>
      <p:sp>
        <p:nvSpPr>
          <p:cNvPr id="4" name="عنصر نائب للتذييل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5" name="عنصر نائب لرقم الشريحة 4"/>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r">
              <a:defRPr sz="1200"/>
            </a:lvl1pPr>
          </a:lstStyle>
          <a:p>
            <a:fld id="{1246A5E1-2829-4267-87FF-4D53D6E2396B}" type="slidenum">
              <a:rPr lang="en-US" smtClean="0"/>
              <a:t>‹#›</a:t>
            </a:fld>
            <a:endParaRPr lang="en-US"/>
          </a:p>
        </p:txBody>
      </p:sp>
    </p:spTree>
    <p:extLst>
      <p:ext uri="{BB962C8B-B14F-4D97-AF65-F5344CB8AC3E}">
        <p14:creationId xmlns:p14="http://schemas.microsoft.com/office/powerpoint/2010/main" val="3913866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B7A6A1-140E-4053-A62A-AFDAF6E6ECEB}" type="datetimeFigureOut">
              <a:rPr lang="en-US" smtClean="0"/>
              <a:t>22-Feb-17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6B8C0-8F1E-47A8-9B24-9AB8E2F126D3}" type="slidenum">
              <a:rPr lang="en-US" smtClean="0"/>
              <a:t>‹#›</a:t>
            </a:fld>
            <a:endParaRPr lang="en-US"/>
          </a:p>
        </p:txBody>
      </p:sp>
    </p:spTree>
    <p:extLst>
      <p:ext uri="{BB962C8B-B14F-4D97-AF65-F5344CB8AC3E}">
        <p14:creationId xmlns:p14="http://schemas.microsoft.com/office/powerpoint/2010/main" val="380454216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r" rtl="1">
              <a:buFont typeface="+mj-lt"/>
              <a:buNone/>
            </a:pPr>
            <a:endParaRPr lang="en-US" baseline="0" dirty="0"/>
          </a:p>
        </p:txBody>
      </p:sp>
      <p:sp>
        <p:nvSpPr>
          <p:cNvPr id="4" name="Slide Number Placeholder 3"/>
          <p:cNvSpPr>
            <a:spLocks noGrp="1"/>
          </p:cNvSpPr>
          <p:nvPr>
            <p:ph type="sldNum" sz="quarter" idx="10"/>
          </p:nvPr>
        </p:nvSpPr>
        <p:spPr/>
        <p:txBody>
          <a:bodyPr/>
          <a:lstStyle/>
          <a:p>
            <a:fld id="{08EDB670-C6AB-471A-A7D8-55EB47EBE994}" type="slidenum">
              <a:rPr lang="en-US" smtClean="0"/>
              <a:t>1</a:t>
            </a:fld>
            <a:endParaRPr lang="en-US"/>
          </a:p>
        </p:txBody>
      </p:sp>
    </p:spTree>
    <p:extLst>
      <p:ext uri="{BB962C8B-B14F-4D97-AF65-F5344CB8AC3E}">
        <p14:creationId xmlns:p14="http://schemas.microsoft.com/office/powerpoint/2010/main" val="2122288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r" rtl="1">
              <a:buFont typeface="+mj-lt"/>
              <a:buNone/>
            </a:pPr>
            <a:endParaRPr lang="en-US" baseline="0" dirty="0"/>
          </a:p>
        </p:txBody>
      </p:sp>
      <p:sp>
        <p:nvSpPr>
          <p:cNvPr id="4" name="Slide Number Placeholder 3"/>
          <p:cNvSpPr>
            <a:spLocks noGrp="1"/>
          </p:cNvSpPr>
          <p:nvPr>
            <p:ph type="sldNum" sz="quarter" idx="10"/>
          </p:nvPr>
        </p:nvSpPr>
        <p:spPr/>
        <p:txBody>
          <a:bodyPr/>
          <a:lstStyle/>
          <a:p>
            <a:fld id="{08EDB670-C6AB-471A-A7D8-55EB47EBE994}" type="slidenum">
              <a:rPr lang="en-US" smtClean="0"/>
              <a:t>10</a:t>
            </a:fld>
            <a:endParaRPr lang="en-US"/>
          </a:p>
        </p:txBody>
      </p:sp>
    </p:spTree>
    <p:extLst>
      <p:ext uri="{BB962C8B-B14F-4D97-AF65-F5344CB8AC3E}">
        <p14:creationId xmlns:p14="http://schemas.microsoft.com/office/powerpoint/2010/main" val="2688621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AEBDE3-949E-4E50-B116-DDD2B18737D6}" type="datetime1">
              <a:rPr lang="en-US" smtClean="0"/>
              <a:t>22-Feb-17</a:t>
            </a:fld>
            <a:endParaRPr lang="en-US"/>
          </a:p>
        </p:txBody>
      </p:sp>
      <p:sp>
        <p:nvSpPr>
          <p:cNvPr id="3" name="Footer Placeholder 2"/>
          <p:cNvSpPr>
            <a:spLocks noGrp="1"/>
          </p:cNvSpPr>
          <p:nvPr>
            <p:ph type="ftr" sz="quarter" idx="11"/>
          </p:nvPr>
        </p:nvSpPr>
        <p:spPr/>
        <p:txBody>
          <a:bodyPr/>
          <a:lstStyle/>
          <a:p>
            <a:r>
              <a:rPr lang="en-US"/>
              <a:t>seejaalbookclub </a:t>
            </a:r>
          </a:p>
        </p:txBody>
      </p:sp>
      <p:sp>
        <p:nvSpPr>
          <p:cNvPr id="4" name="Slide Number Placeholder 3"/>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88828192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CA1CF-4F92-4AED-A0F5-C4F16631827D}" type="datetime1">
              <a:rPr lang="en-US" smtClean="0"/>
              <a:t>22-Feb-17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seejaalbookclub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57462E-C2AD-4C62-8C8B-6FC60C644B1B}" type="slidenum">
              <a:rPr lang="en-US" smtClean="0"/>
              <a:t>‹#›</a:t>
            </a:fld>
            <a:endParaRPr lang="en-US"/>
          </a:p>
        </p:txBody>
      </p:sp>
    </p:spTree>
    <p:extLst>
      <p:ext uri="{BB962C8B-B14F-4D97-AF65-F5344CB8AC3E}">
        <p14:creationId xmlns:p14="http://schemas.microsoft.com/office/powerpoint/2010/main" val="879535698"/>
      </p:ext>
    </p:extLst>
  </p:cSld>
  <p:clrMap bg1="dk1" tx1="lt1" bg2="dk2" tx2="lt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2.jpeg"/><Relationship Id="rId12"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4.png"/><Relationship Id="rId5" Type="http://schemas.openxmlformats.org/officeDocument/2006/relationships/image" Target="../media/image1.jpeg"/><Relationship Id="rId15" Type="http://schemas.openxmlformats.org/officeDocument/2006/relationships/image" Target="../media/image8.png"/><Relationship Id="rId10" Type="http://schemas.microsoft.com/office/2007/relationships/hdphoto" Target="../media/hdphoto3.wdp"/><Relationship Id="rId4" Type="http://schemas.openxmlformats.org/officeDocument/2006/relationships/notesSlide" Target="../notesSlides/notesSlide1.xml"/><Relationship Id="rId9" Type="http://schemas.openxmlformats.org/officeDocument/2006/relationships/image" Target="../media/image3.jpe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0.png"/><Relationship Id="rId3" Type="http://schemas.openxmlformats.org/officeDocument/2006/relationships/image" Target="../media/image1.jpeg"/><Relationship Id="rId7" Type="http://schemas.openxmlformats.org/officeDocument/2006/relationships/image" Target="../media/image3.jpeg"/><Relationship Id="rId12"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8.png"/><Relationship Id="rId5" Type="http://schemas.openxmlformats.org/officeDocument/2006/relationships/image" Target="../media/image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10" name="Group 109"/>
          <p:cNvGrpSpPr/>
          <p:nvPr/>
        </p:nvGrpSpPr>
        <p:grpSpPr>
          <a:xfrm>
            <a:off x="8904" y="0"/>
            <a:ext cx="9223437" cy="6872515"/>
            <a:chOff x="-60776" y="0"/>
            <a:chExt cx="9223437" cy="6872515"/>
          </a:xfrm>
        </p:grpSpPr>
        <p:sp>
          <p:nvSpPr>
            <p:cNvPr id="111" name="Rectangle 110"/>
            <p:cNvSpPr/>
            <p:nvPr/>
          </p:nvSpPr>
          <p:spPr>
            <a:xfrm>
              <a:off x="18661" y="11349"/>
              <a:ext cx="9144000" cy="6858000"/>
            </a:xfrm>
            <a:prstGeom prst="rect">
              <a:avLst/>
            </a:prstGeom>
            <a:blipFill dpi="0" rotWithShape="1">
              <a:blip r:embed="rId5">
                <a:extLst>
                  <a:ext uri="{BEBA8EAE-BF5A-486C-A8C5-ECC9F3942E4B}">
                    <a14:imgProps xmlns:a14="http://schemas.microsoft.com/office/drawing/2010/main">
                      <a14:imgLayer r:embed="rId6">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7">
                <a:alphaModFix amt="16000"/>
                <a:extLst>
                  <a:ext uri="{BEBA8EAE-BF5A-486C-A8C5-ECC9F3942E4B}">
                    <a14:imgProps xmlns:a14="http://schemas.microsoft.com/office/drawing/2010/main">
                      <a14:imgLayer r:embed="rId8">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60776" y="14515"/>
              <a:ext cx="9144000" cy="6858000"/>
            </a:xfrm>
            <a:prstGeom prst="rect">
              <a:avLst/>
            </a:prstGeom>
            <a:blipFill dpi="0" rotWithShape="1">
              <a:blip r:embed="rId9">
                <a:alphaModFix amt="10000"/>
                <a:duotone>
                  <a:prstClr val="black"/>
                  <a:srgbClr val="C2A85E">
                    <a:tint val="45000"/>
                    <a:satMod val="400000"/>
                  </a:srgbClr>
                </a:duotone>
                <a:extLst>
                  <a:ext uri="{BEBA8EAE-BF5A-486C-A8C5-ECC9F3942E4B}">
                    <a14:imgProps xmlns:a14="http://schemas.microsoft.com/office/drawing/2010/main">
                      <a14:imgLayer r:embed="rId10">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152400" y="2057400"/>
            <a:ext cx="9448800" cy="1676400"/>
          </a:xfrm>
          <a:prstGeom prst="rect">
            <a:avLst/>
          </a:prstGeom>
          <a:gradFill>
            <a:gsLst>
              <a:gs pos="28756">
                <a:srgbClr val="7C5D1E">
                  <a:alpha val="16000"/>
                </a:srgbClr>
              </a:gs>
              <a:gs pos="0">
                <a:srgbClr val="C89504">
                  <a:alpha val="21000"/>
                </a:srgbClr>
              </a:gs>
              <a:gs pos="68000">
                <a:srgbClr val="836807">
                  <a:alpha val="26000"/>
                </a:srgbClr>
              </a:gs>
              <a:gs pos="100000">
                <a:srgbClr val="623D28">
                  <a:alpha val="49020"/>
                </a:srgbClr>
              </a:gs>
            </a:gsLst>
            <a:lin ang="960000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4" name="Group 253"/>
          <p:cNvGrpSpPr/>
          <p:nvPr/>
        </p:nvGrpSpPr>
        <p:grpSpPr>
          <a:xfrm>
            <a:off x="-74612" y="1066800"/>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3" name="TextBox 52"/>
          <p:cNvSpPr txBox="1"/>
          <p:nvPr/>
        </p:nvSpPr>
        <p:spPr>
          <a:xfrm>
            <a:off x="4464540" y="2286000"/>
            <a:ext cx="4264309" cy="923330"/>
          </a:xfrm>
          <a:prstGeom prst="rect">
            <a:avLst/>
          </a:prstGeom>
          <a:noFill/>
        </p:spPr>
        <p:txBody>
          <a:bodyPr wrap="none" rtlCol="0">
            <a:spAutoFit/>
          </a:bodyPr>
          <a:lstStyle/>
          <a:p>
            <a:pPr algn="r" rtl="1"/>
            <a:r>
              <a:rPr lang="ar-AE" sz="5400" b="1" dirty="0">
                <a:solidFill>
                  <a:schemeClr val="bg1">
                    <a:alpha val="60000"/>
                  </a:schemeClr>
                </a:solidFill>
                <a:effectLst>
                  <a:innerShdw blurRad="63500" dist="50800" dir="18900000">
                    <a:prstClr val="black">
                      <a:alpha val="30000"/>
                    </a:prstClr>
                  </a:innerShdw>
                </a:effectLst>
                <a:latin typeface="Garamond" pitchFamily="18" charset="0"/>
              </a:rPr>
              <a:t>ملـــــوك مـــــارس</a:t>
            </a:r>
            <a:endParaRPr lang="en-US" sz="5400" b="1" dirty="0">
              <a:solidFill>
                <a:schemeClr val="bg1">
                  <a:alpha val="60000"/>
                </a:schemeClr>
              </a:solidFill>
              <a:effectLst>
                <a:innerShdw blurRad="63500" dist="50800" dir="18900000">
                  <a:prstClr val="black">
                    <a:alpha val="30000"/>
                  </a:prstClr>
                </a:innerShdw>
              </a:effectLst>
              <a:latin typeface="Garamond" pitchFamily="18" charset="0"/>
            </a:endParaRPr>
          </a:p>
        </p:txBody>
      </p:sp>
      <p:pic>
        <p:nvPicPr>
          <p:cNvPr id="2" name="صورة 1"/>
          <p:cNvPicPr>
            <a:picLocks noChangeAspect="1"/>
          </p:cNvPicPr>
          <p:nvPr/>
        </p:nvPicPr>
        <p:blipFill>
          <a:blip r:embed="rId11"/>
          <a:stretch>
            <a:fillRect/>
          </a:stretch>
        </p:blipFill>
        <p:spPr>
          <a:xfrm>
            <a:off x="2368097" y="293422"/>
            <a:ext cx="1975121" cy="2702255"/>
          </a:xfrm>
          <a:prstGeom prst="rect">
            <a:avLst/>
          </a:prstGeom>
        </p:spPr>
      </p:pic>
      <p:pic>
        <p:nvPicPr>
          <p:cNvPr id="3" name="صورة 2"/>
          <p:cNvPicPr>
            <a:picLocks noChangeAspect="1"/>
          </p:cNvPicPr>
          <p:nvPr/>
        </p:nvPicPr>
        <p:blipFill>
          <a:blip r:embed="rId12"/>
          <a:stretch>
            <a:fillRect/>
          </a:stretch>
        </p:blipFill>
        <p:spPr>
          <a:xfrm>
            <a:off x="229349" y="798951"/>
            <a:ext cx="2316681" cy="3170195"/>
          </a:xfrm>
          <a:prstGeom prst="rect">
            <a:avLst/>
          </a:prstGeom>
        </p:spPr>
      </p:pic>
      <p:pic>
        <p:nvPicPr>
          <p:cNvPr id="4" name="صورة 3"/>
          <p:cNvPicPr>
            <a:picLocks noChangeAspect="1"/>
          </p:cNvPicPr>
          <p:nvPr/>
        </p:nvPicPr>
        <p:blipFill>
          <a:blip r:embed="rId13"/>
          <a:stretch>
            <a:fillRect/>
          </a:stretch>
        </p:blipFill>
        <p:spPr>
          <a:xfrm>
            <a:off x="871212" y="2649603"/>
            <a:ext cx="2366400" cy="3073399"/>
          </a:xfrm>
          <a:prstGeom prst="rect">
            <a:avLst/>
          </a:prstGeom>
        </p:spPr>
      </p:pic>
      <p:pic>
        <p:nvPicPr>
          <p:cNvPr id="5" name="صورة 4"/>
          <p:cNvPicPr>
            <a:picLocks noChangeAspect="1"/>
          </p:cNvPicPr>
          <p:nvPr/>
        </p:nvPicPr>
        <p:blipFill>
          <a:blip r:embed="rId14"/>
          <a:stretch>
            <a:fillRect/>
          </a:stretch>
        </p:blipFill>
        <p:spPr>
          <a:xfrm>
            <a:off x="2965990" y="3205328"/>
            <a:ext cx="2401071" cy="3105467"/>
          </a:xfrm>
          <a:prstGeom prst="rect">
            <a:avLst/>
          </a:prstGeom>
        </p:spPr>
      </p:pic>
      <p:pic>
        <p:nvPicPr>
          <p:cNvPr id="253" name="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3580469" y="2791122"/>
            <a:ext cx="609600" cy="609600"/>
          </a:xfrm>
          <a:prstGeom prst="rect">
            <a:avLst/>
          </a:prstGeom>
        </p:spPr>
      </p:pic>
      <p:sp>
        <p:nvSpPr>
          <p:cNvPr id="32" name="عنصر نائب للتذييل 31"/>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6749228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80">
                                          <p:stCondLst>
                                            <p:cond delay="0"/>
                                          </p:stCondLst>
                                        </p:cTn>
                                        <p:tgtEl>
                                          <p:spTgt spid="5"/>
                                        </p:tgtEl>
                                      </p:cBhvr>
                                    </p:animEffect>
                                    <p:anim calcmode="lin" valueType="num">
                                      <p:cBhvr>
                                        <p:cTn id="1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4" dur="26">
                                          <p:stCondLst>
                                            <p:cond delay="650"/>
                                          </p:stCondLst>
                                        </p:cTn>
                                        <p:tgtEl>
                                          <p:spTgt spid="5"/>
                                        </p:tgtEl>
                                      </p:cBhvr>
                                      <p:to x="100000" y="60000"/>
                                    </p:animScale>
                                    <p:animScale>
                                      <p:cBhvr>
                                        <p:cTn id="25" dur="166" decel="50000">
                                          <p:stCondLst>
                                            <p:cond delay="676"/>
                                          </p:stCondLst>
                                        </p:cTn>
                                        <p:tgtEl>
                                          <p:spTgt spid="5"/>
                                        </p:tgtEl>
                                      </p:cBhvr>
                                      <p:to x="100000" y="100000"/>
                                    </p:animScale>
                                    <p:animScale>
                                      <p:cBhvr>
                                        <p:cTn id="26" dur="26">
                                          <p:stCondLst>
                                            <p:cond delay="1312"/>
                                          </p:stCondLst>
                                        </p:cTn>
                                        <p:tgtEl>
                                          <p:spTgt spid="5"/>
                                        </p:tgtEl>
                                      </p:cBhvr>
                                      <p:to x="100000" y="80000"/>
                                    </p:animScale>
                                    <p:animScale>
                                      <p:cBhvr>
                                        <p:cTn id="27" dur="166" decel="50000">
                                          <p:stCondLst>
                                            <p:cond delay="1338"/>
                                          </p:stCondLst>
                                        </p:cTn>
                                        <p:tgtEl>
                                          <p:spTgt spid="5"/>
                                        </p:tgtEl>
                                      </p:cBhvr>
                                      <p:to x="100000" y="100000"/>
                                    </p:animScale>
                                    <p:animScale>
                                      <p:cBhvr>
                                        <p:cTn id="28" dur="26">
                                          <p:stCondLst>
                                            <p:cond delay="1642"/>
                                          </p:stCondLst>
                                        </p:cTn>
                                        <p:tgtEl>
                                          <p:spTgt spid="5"/>
                                        </p:tgtEl>
                                      </p:cBhvr>
                                      <p:to x="100000" y="90000"/>
                                    </p:animScale>
                                    <p:animScale>
                                      <p:cBhvr>
                                        <p:cTn id="29" dur="166" decel="50000">
                                          <p:stCondLst>
                                            <p:cond delay="1668"/>
                                          </p:stCondLst>
                                        </p:cTn>
                                        <p:tgtEl>
                                          <p:spTgt spid="5"/>
                                        </p:tgtEl>
                                      </p:cBhvr>
                                      <p:to x="100000" y="100000"/>
                                    </p:animScale>
                                    <p:animScale>
                                      <p:cBhvr>
                                        <p:cTn id="30" dur="26">
                                          <p:stCondLst>
                                            <p:cond delay="1808"/>
                                          </p:stCondLst>
                                        </p:cTn>
                                        <p:tgtEl>
                                          <p:spTgt spid="5"/>
                                        </p:tgtEl>
                                      </p:cBhvr>
                                      <p:to x="100000" y="95000"/>
                                    </p:animScale>
                                    <p:animScale>
                                      <p:cBhvr>
                                        <p:cTn id="31" dur="166" decel="50000">
                                          <p:stCondLst>
                                            <p:cond delay="1834"/>
                                          </p:stCondLst>
                                        </p:cTn>
                                        <p:tgtEl>
                                          <p:spTgt spid="5"/>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80">
                                          <p:stCondLst>
                                            <p:cond delay="0"/>
                                          </p:stCondLst>
                                        </p:cTn>
                                        <p:tgtEl>
                                          <p:spTgt spid="3"/>
                                        </p:tgtEl>
                                      </p:cBhvr>
                                    </p:animEffect>
                                    <p:anim calcmode="lin" valueType="num">
                                      <p:cBhvr>
                                        <p:cTn id="3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2" dur="26">
                                          <p:stCondLst>
                                            <p:cond delay="650"/>
                                          </p:stCondLst>
                                        </p:cTn>
                                        <p:tgtEl>
                                          <p:spTgt spid="3"/>
                                        </p:tgtEl>
                                      </p:cBhvr>
                                      <p:to x="100000" y="60000"/>
                                    </p:animScale>
                                    <p:animScale>
                                      <p:cBhvr>
                                        <p:cTn id="43" dur="166" decel="50000">
                                          <p:stCondLst>
                                            <p:cond delay="676"/>
                                          </p:stCondLst>
                                        </p:cTn>
                                        <p:tgtEl>
                                          <p:spTgt spid="3"/>
                                        </p:tgtEl>
                                      </p:cBhvr>
                                      <p:to x="100000" y="100000"/>
                                    </p:animScale>
                                    <p:animScale>
                                      <p:cBhvr>
                                        <p:cTn id="44" dur="26">
                                          <p:stCondLst>
                                            <p:cond delay="1312"/>
                                          </p:stCondLst>
                                        </p:cTn>
                                        <p:tgtEl>
                                          <p:spTgt spid="3"/>
                                        </p:tgtEl>
                                      </p:cBhvr>
                                      <p:to x="100000" y="80000"/>
                                    </p:animScale>
                                    <p:animScale>
                                      <p:cBhvr>
                                        <p:cTn id="45" dur="166" decel="50000">
                                          <p:stCondLst>
                                            <p:cond delay="1338"/>
                                          </p:stCondLst>
                                        </p:cTn>
                                        <p:tgtEl>
                                          <p:spTgt spid="3"/>
                                        </p:tgtEl>
                                      </p:cBhvr>
                                      <p:to x="100000" y="100000"/>
                                    </p:animScale>
                                    <p:animScale>
                                      <p:cBhvr>
                                        <p:cTn id="46" dur="26">
                                          <p:stCondLst>
                                            <p:cond delay="1642"/>
                                          </p:stCondLst>
                                        </p:cTn>
                                        <p:tgtEl>
                                          <p:spTgt spid="3"/>
                                        </p:tgtEl>
                                      </p:cBhvr>
                                      <p:to x="100000" y="90000"/>
                                    </p:animScale>
                                    <p:animScale>
                                      <p:cBhvr>
                                        <p:cTn id="47" dur="166" decel="50000">
                                          <p:stCondLst>
                                            <p:cond delay="1668"/>
                                          </p:stCondLst>
                                        </p:cTn>
                                        <p:tgtEl>
                                          <p:spTgt spid="3"/>
                                        </p:tgtEl>
                                      </p:cBhvr>
                                      <p:to x="100000" y="100000"/>
                                    </p:animScale>
                                    <p:animScale>
                                      <p:cBhvr>
                                        <p:cTn id="48" dur="26">
                                          <p:stCondLst>
                                            <p:cond delay="1808"/>
                                          </p:stCondLst>
                                        </p:cTn>
                                        <p:tgtEl>
                                          <p:spTgt spid="3"/>
                                        </p:tgtEl>
                                      </p:cBhvr>
                                      <p:to x="100000" y="95000"/>
                                    </p:animScale>
                                    <p:animScale>
                                      <p:cBhvr>
                                        <p:cTn id="49" dur="166" decel="50000">
                                          <p:stCondLst>
                                            <p:cond delay="1834"/>
                                          </p:stCondLst>
                                        </p:cTn>
                                        <p:tgtEl>
                                          <p:spTgt spid="3"/>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down)">
                                      <p:cBhvr>
                                        <p:cTn id="54" dur="580">
                                          <p:stCondLst>
                                            <p:cond delay="0"/>
                                          </p:stCondLst>
                                        </p:cTn>
                                        <p:tgtEl>
                                          <p:spTgt spid="4"/>
                                        </p:tgtEl>
                                      </p:cBhvr>
                                    </p:animEffect>
                                    <p:anim calcmode="lin" valueType="num">
                                      <p:cBhvr>
                                        <p:cTn id="5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0" dur="26">
                                          <p:stCondLst>
                                            <p:cond delay="650"/>
                                          </p:stCondLst>
                                        </p:cTn>
                                        <p:tgtEl>
                                          <p:spTgt spid="4"/>
                                        </p:tgtEl>
                                      </p:cBhvr>
                                      <p:to x="100000" y="60000"/>
                                    </p:animScale>
                                    <p:animScale>
                                      <p:cBhvr>
                                        <p:cTn id="61" dur="166" decel="50000">
                                          <p:stCondLst>
                                            <p:cond delay="676"/>
                                          </p:stCondLst>
                                        </p:cTn>
                                        <p:tgtEl>
                                          <p:spTgt spid="4"/>
                                        </p:tgtEl>
                                      </p:cBhvr>
                                      <p:to x="100000" y="100000"/>
                                    </p:animScale>
                                    <p:animScale>
                                      <p:cBhvr>
                                        <p:cTn id="62" dur="26">
                                          <p:stCondLst>
                                            <p:cond delay="1312"/>
                                          </p:stCondLst>
                                        </p:cTn>
                                        <p:tgtEl>
                                          <p:spTgt spid="4"/>
                                        </p:tgtEl>
                                      </p:cBhvr>
                                      <p:to x="100000" y="80000"/>
                                    </p:animScale>
                                    <p:animScale>
                                      <p:cBhvr>
                                        <p:cTn id="63" dur="166" decel="50000">
                                          <p:stCondLst>
                                            <p:cond delay="1338"/>
                                          </p:stCondLst>
                                        </p:cTn>
                                        <p:tgtEl>
                                          <p:spTgt spid="4"/>
                                        </p:tgtEl>
                                      </p:cBhvr>
                                      <p:to x="100000" y="100000"/>
                                    </p:animScale>
                                    <p:animScale>
                                      <p:cBhvr>
                                        <p:cTn id="64" dur="26">
                                          <p:stCondLst>
                                            <p:cond delay="1642"/>
                                          </p:stCondLst>
                                        </p:cTn>
                                        <p:tgtEl>
                                          <p:spTgt spid="4"/>
                                        </p:tgtEl>
                                      </p:cBhvr>
                                      <p:to x="100000" y="90000"/>
                                    </p:animScale>
                                    <p:animScale>
                                      <p:cBhvr>
                                        <p:cTn id="65" dur="166" decel="50000">
                                          <p:stCondLst>
                                            <p:cond delay="1668"/>
                                          </p:stCondLst>
                                        </p:cTn>
                                        <p:tgtEl>
                                          <p:spTgt spid="4"/>
                                        </p:tgtEl>
                                      </p:cBhvr>
                                      <p:to x="100000" y="100000"/>
                                    </p:animScale>
                                    <p:animScale>
                                      <p:cBhvr>
                                        <p:cTn id="66" dur="26">
                                          <p:stCondLst>
                                            <p:cond delay="1808"/>
                                          </p:stCondLst>
                                        </p:cTn>
                                        <p:tgtEl>
                                          <p:spTgt spid="4"/>
                                        </p:tgtEl>
                                      </p:cBhvr>
                                      <p:to x="100000" y="95000"/>
                                    </p:animScale>
                                    <p:animScale>
                                      <p:cBhvr>
                                        <p:cTn id="67" dur="166" decel="50000">
                                          <p:stCondLst>
                                            <p:cond delay="1834"/>
                                          </p:stCondLst>
                                        </p:cTn>
                                        <p:tgtEl>
                                          <p:spTgt spid="4"/>
                                        </p:tgtEl>
                                      </p:cBhvr>
                                      <p:to x="100000" y="100000"/>
                                    </p:animScale>
                                  </p:childTnLst>
                                </p:cTn>
                              </p:par>
                            </p:childTnLst>
                          </p:cTn>
                        </p:par>
                      </p:childTnLst>
                    </p:cTn>
                  </p:par>
                  <p:par>
                    <p:cTn id="68" fill="hold">
                      <p:stCondLst>
                        <p:cond delay="indefinite"/>
                      </p:stCondLst>
                      <p:childTnLst>
                        <p:par>
                          <p:cTn id="69" fill="hold">
                            <p:stCondLst>
                              <p:cond delay="0"/>
                            </p:stCondLst>
                            <p:childTnLst>
                              <p:par>
                                <p:cTn id="70" presetID="26" presetClass="entr" presetSubtype="0" fill="hold" nodeType="click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wipe(down)">
                                      <p:cBhvr>
                                        <p:cTn id="72" dur="580">
                                          <p:stCondLst>
                                            <p:cond delay="0"/>
                                          </p:stCondLst>
                                        </p:cTn>
                                        <p:tgtEl>
                                          <p:spTgt spid="2"/>
                                        </p:tgtEl>
                                      </p:cBhvr>
                                    </p:animEffect>
                                    <p:anim calcmode="lin" valueType="num">
                                      <p:cBhvr>
                                        <p:cTn id="7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78" dur="26">
                                          <p:stCondLst>
                                            <p:cond delay="650"/>
                                          </p:stCondLst>
                                        </p:cTn>
                                        <p:tgtEl>
                                          <p:spTgt spid="2"/>
                                        </p:tgtEl>
                                      </p:cBhvr>
                                      <p:to x="100000" y="60000"/>
                                    </p:animScale>
                                    <p:animScale>
                                      <p:cBhvr>
                                        <p:cTn id="79" dur="166" decel="50000">
                                          <p:stCondLst>
                                            <p:cond delay="676"/>
                                          </p:stCondLst>
                                        </p:cTn>
                                        <p:tgtEl>
                                          <p:spTgt spid="2"/>
                                        </p:tgtEl>
                                      </p:cBhvr>
                                      <p:to x="100000" y="100000"/>
                                    </p:animScale>
                                    <p:animScale>
                                      <p:cBhvr>
                                        <p:cTn id="80" dur="26">
                                          <p:stCondLst>
                                            <p:cond delay="1312"/>
                                          </p:stCondLst>
                                        </p:cTn>
                                        <p:tgtEl>
                                          <p:spTgt spid="2"/>
                                        </p:tgtEl>
                                      </p:cBhvr>
                                      <p:to x="100000" y="80000"/>
                                    </p:animScale>
                                    <p:animScale>
                                      <p:cBhvr>
                                        <p:cTn id="81" dur="166" decel="50000">
                                          <p:stCondLst>
                                            <p:cond delay="1338"/>
                                          </p:stCondLst>
                                        </p:cTn>
                                        <p:tgtEl>
                                          <p:spTgt spid="2"/>
                                        </p:tgtEl>
                                      </p:cBhvr>
                                      <p:to x="100000" y="100000"/>
                                    </p:animScale>
                                    <p:animScale>
                                      <p:cBhvr>
                                        <p:cTn id="82" dur="26">
                                          <p:stCondLst>
                                            <p:cond delay="1642"/>
                                          </p:stCondLst>
                                        </p:cTn>
                                        <p:tgtEl>
                                          <p:spTgt spid="2"/>
                                        </p:tgtEl>
                                      </p:cBhvr>
                                      <p:to x="100000" y="90000"/>
                                    </p:animScale>
                                    <p:animScale>
                                      <p:cBhvr>
                                        <p:cTn id="83" dur="166" decel="50000">
                                          <p:stCondLst>
                                            <p:cond delay="1668"/>
                                          </p:stCondLst>
                                        </p:cTn>
                                        <p:tgtEl>
                                          <p:spTgt spid="2"/>
                                        </p:tgtEl>
                                      </p:cBhvr>
                                      <p:to x="100000" y="100000"/>
                                    </p:animScale>
                                    <p:animScale>
                                      <p:cBhvr>
                                        <p:cTn id="84" dur="26">
                                          <p:stCondLst>
                                            <p:cond delay="1808"/>
                                          </p:stCondLst>
                                        </p:cTn>
                                        <p:tgtEl>
                                          <p:spTgt spid="2"/>
                                        </p:tgtEl>
                                      </p:cBhvr>
                                      <p:to x="100000" y="95000"/>
                                    </p:animScale>
                                    <p:animScale>
                                      <p:cBhvr>
                                        <p:cTn id="8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6" repeatCount="indefinite" fill="hold" display="0">
                  <p:stCondLst>
                    <p:cond delay="indefinite"/>
                  </p:stCondLst>
                  <p:endCondLst>
                    <p:cond evt="onStopAudio" delay="0">
                      <p:tgtEl>
                        <p:sldTgt/>
                      </p:tgtEl>
                    </p:cond>
                  </p:endCondLst>
                </p:cTn>
                <p:tgtEl>
                  <p:spTgt spid="253"/>
                </p:tgtEl>
              </p:cMediaNode>
            </p:audio>
          </p:childTnLst>
        </p:cTn>
      </p:par>
    </p:tnLst>
    <p:bldLst>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90600" y="2133600"/>
            <a:ext cx="4572000" cy="3139321"/>
          </a:xfrm>
          <a:prstGeom prst="rect">
            <a:avLst/>
          </a:prstGeom>
        </p:spPr>
        <p:txBody>
          <a:bodyPr>
            <a:spAutoFit/>
          </a:bodyPr>
          <a:lstStyle/>
          <a:p>
            <a:r>
              <a:rPr lang="ar-AE" dirty="0"/>
              <a:t>إذا كنت تشعر بالذنب لأنك لم تقرأ أي كتاب منذ مدة طويلة، فإن «سنة القراءة الخطرة» يحكي قصتك بالضبط، دون تباهٍ أو تظاهر بثقافة وهمية، يشتكي </a:t>
            </a:r>
            <a:r>
              <a:rPr lang="ar-AE" dirty="0" err="1"/>
              <a:t>آندي</a:t>
            </a:r>
            <a:r>
              <a:rPr lang="ar-AE" dirty="0"/>
              <a:t> ميلر في (٣٢٨) صفحة من القراءة، ويستمتع بها، ويعترف بضعف لياقته أحيانًا عن قراءة الكلاسيكيات بكل صدق.</a:t>
            </a:r>
          </a:p>
          <a:p>
            <a:r>
              <a:rPr lang="ar-AE" dirty="0"/>
              <a:t>لا حاجة للكذب بعد الآن! ‏أعتبر تجربة قراءة «سنة القراءة الخطرة» هي تجربة تقترب من التوبة، التوبة عن كل الأكاذيب التي أطلقناها عن الكتب، التوبة عن خجلنا من الحقيقة، هذا الكتاب مضحك جدًا، صريح، مغرور، متواضع، أفضل ما يمكن قراءته لتتحرر من كل أفكارك المسبقة عن القراءة، دليلك كي تتمرن على القراءة وكأنك تستعد .</a:t>
            </a:r>
          </a:p>
        </p:txBody>
      </p:sp>
      <p:pic>
        <p:nvPicPr>
          <p:cNvPr id="3" name="صورة 2"/>
          <p:cNvPicPr>
            <a:picLocks noChangeAspect="1"/>
          </p:cNvPicPr>
          <p:nvPr/>
        </p:nvPicPr>
        <p:blipFill>
          <a:blip r:embed="rId2"/>
          <a:stretch>
            <a:fillRect/>
          </a:stretch>
        </p:blipFill>
        <p:spPr>
          <a:xfrm>
            <a:off x="5599043" y="1737129"/>
            <a:ext cx="3383573" cy="3932261"/>
          </a:xfrm>
          <a:prstGeom prst="rect">
            <a:avLst/>
          </a:prstGeom>
        </p:spPr>
      </p:pic>
      <p:sp>
        <p:nvSpPr>
          <p:cNvPr id="5" name="عنصر نائب للتذييل 4"/>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1113553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371600" y="3276600"/>
            <a:ext cx="4572000" cy="1200329"/>
          </a:xfrm>
          <a:prstGeom prst="rect">
            <a:avLst/>
          </a:prstGeom>
        </p:spPr>
        <p:txBody>
          <a:bodyPr>
            <a:spAutoFit/>
          </a:bodyPr>
          <a:lstStyle/>
          <a:p>
            <a:r>
              <a:rPr lang="ar-AE" dirty="0"/>
              <a:t>كاتب بريطاني ولد في مدينة </a:t>
            </a:r>
            <a:r>
              <a:rPr lang="ar-AE" dirty="0" err="1"/>
              <a:t>برستل</a:t>
            </a:r>
            <a:r>
              <a:rPr lang="ar-AE" dirty="0"/>
              <a:t> عام 1961، عاش فترات من حياته في اسبانيا واليابان وايرلندا وفرنسا. من مؤلفاته:- اكسجين 2001, كازانوفا 1998، نقاء 2011, المتفائل 2005 وحاز على العديد من الجوائز والترشيحات</a:t>
            </a:r>
          </a:p>
        </p:txBody>
      </p:sp>
      <p:pic>
        <p:nvPicPr>
          <p:cNvPr id="4" name="صورة 3"/>
          <p:cNvPicPr>
            <a:picLocks noChangeAspect="1"/>
          </p:cNvPicPr>
          <p:nvPr/>
        </p:nvPicPr>
        <p:blipFill>
          <a:blip r:embed="rId2"/>
          <a:stretch>
            <a:fillRect/>
          </a:stretch>
        </p:blipFill>
        <p:spPr>
          <a:xfrm>
            <a:off x="5950226" y="2133600"/>
            <a:ext cx="2731245" cy="3084843"/>
          </a:xfrm>
          <a:prstGeom prst="rect">
            <a:avLst/>
          </a:prstGeom>
        </p:spPr>
      </p:pic>
      <p:sp>
        <p:nvSpPr>
          <p:cNvPr id="6" name="عنصر نائب للتذييل 5"/>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261608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43000" y="1828800"/>
            <a:ext cx="4572000" cy="3416320"/>
          </a:xfrm>
          <a:prstGeom prst="rect">
            <a:avLst/>
          </a:prstGeom>
        </p:spPr>
        <p:txBody>
          <a:bodyPr>
            <a:spAutoFit/>
          </a:bodyPr>
          <a:lstStyle/>
          <a:p>
            <a:r>
              <a:rPr lang="ar-AE" dirty="0"/>
              <a:t>هل ستتمكن من إدراك معجزة ما إذا رأيتها؟</a:t>
            </a:r>
          </a:p>
          <a:p>
            <a:r>
              <a:rPr lang="ar-AE" dirty="0"/>
              <a:t>يبين الدكتور ديباك </a:t>
            </a:r>
            <a:r>
              <a:rPr lang="ar-AE" dirty="0" err="1"/>
              <a:t>شوبرا</a:t>
            </a:r>
            <a:r>
              <a:rPr lang="ar-AE" dirty="0"/>
              <a:t>, الرائد الأكثر مبيعاً في طب العقل/ الجسد، أنه لا يوجد شيء يمكن أن نسميه مصادفة لا معنى لها. فالمصادفات رسائل مستمرة تشير إلى القوة الكامنة العجيبة التي نستطيع بواسطتها أن نغيّر حياتنا إذا عرفنا القوى التي تشكّلها.</a:t>
            </a:r>
          </a:p>
          <a:p>
            <a:endParaRPr lang="ar-AE" dirty="0"/>
          </a:p>
          <a:p>
            <a:r>
              <a:rPr lang="ar-AE" dirty="0"/>
              <a:t>في هذا الكتاب الرائع، يكشف ديباك </a:t>
            </a:r>
            <a:r>
              <a:rPr lang="ar-AE" dirty="0" err="1"/>
              <a:t>شوبرا</a:t>
            </a:r>
            <a:r>
              <a:rPr lang="ar-AE" dirty="0"/>
              <a:t> مبادئ التناغم القدري السبعة، ويفسر طريقة تطبيق هذه المبادئ في حياتنا الخاصة. إن بذور المصير المثالي تكمن فينا بالذات. وكتاب التناغم يبين لنا طريقة تحرير قدراتنا الكامنة وبناء مستقبل أكثر روعة من الأحلام.</a:t>
            </a:r>
          </a:p>
        </p:txBody>
      </p:sp>
      <p:pic>
        <p:nvPicPr>
          <p:cNvPr id="3" name="صورة 2"/>
          <p:cNvPicPr>
            <a:picLocks noChangeAspect="1"/>
          </p:cNvPicPr>
          <p:nvPr/>
        </p:nvPicPr>
        <p:blipFill>
          <a:blip r:embed="rId2"/>
          <a:stretch>
            <a:fillRect/>
          </a:stretch>
        </p:blipFill>
        <p:spPr>
          <a:xfrm>
            <a:off x="5562600" y="2057400"/>
            <a:ext cx="3194581" cy="3731075"/>
          </a:xfrm>
          <a:prstGeom prst="rect">
            <a:avLst/>
          </a:prstGeom>
        </p:spPr>
      </p:pic>
      <p:sp>
        <p:nvSpPr>
          <p:cNvPr id="5" name="عنصر نائب للتذييل 4"/>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17705988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90600" y="990600"/>
            <a:ext cx="4572000" cy="4524315"/>
          </a:xfrm>
          <a:prstGeom prst="rect">
            <a:avLst/>
          </a:prstGeom>
        </p:spPr>
        <p:txBody>
          <a:bodyPr>
            <a:spAutoFit/>
          </a:bodyPr>
          <a:lstStyle/>
          <a:p>
            <a:pPr algn="r"/>
            <a:r>
              <a:rPr lang="ar-AE" dirty="0"/>
              <a:t>وُلد في نيودلهي، الهند، عام 1947، والده كريشان </a:t>
            </a:r>
            <a:r>
              <a:rPr lang="ar-AE" dirty="0" err="1"/>
              <a:t>شوبرا</a:t>
            </a:r>
            <a:r>
              <a:rPr lang="ar-AE" dirty="0"/>
              <a:t> طبيب قلب هندي مشهور. درس الطب في جامعه آل </a:t>
            </a:r>
            <a:r>
              <a:rPr lang="ar-AE" dirty="0" err="1"/>
              <a:t>إنديا</a:t>
            </a:r>
            <a:r>
              <a:rPr lang="ar-AE" dirty="0"/>
              <a:t> في موطنه الأم. هاجر للولايات المتحدة في عام 1970 كطبيب متدرّب في نيوجيرسي. بعد انتهاء فترة التدريب انتقل إلى بوسطن حيثُ ذاع صيته. لم يكن من مُحبي الطب الغربي في طريقة العلاج و وصف العقاقير، فوجد ضالّته بعد أن قرأ كتاب في تقنيات الطب التجاوزي. تعمّق في دراسة الطب البديل، وأجرى مسحاً عاماً على قصور الطب الغربي في معالجة الأمراض. التقى بعد ذلك بالأب الروحي لمدرسة المهاريشية المعروفة بالتأمل التجاوزي، </a:t>
            </a:r>
            <a:r>
              <a:rPr lang="ar-AE" dirty="0" err="1"/>
              <a:t>مهاريشي</a:t>
            </a:r>
            <a:r>
              <a:rPr lang="ar-AE" dirty="0"/>
              <a:t> يوجي، فقرر أن يترك مهنة الطب و يشارك في شركة منتجات </a:t>
            </a:r>
            <a:r>
              <a:rPr lang="ar-AE" dirty="0" err="1"/>
              <a:t>المهاريشي</a:t>
            </a:r>
            <a:r>
              <a:rPr lang="ar-AE" dirty="0"/>
              <a:t> للطب البديل التي كانت بداية انطلاقته نحو الشهرة في عالم الطب البديل، حيث تهافت عليه مجموعة من نجوم هوليوود فأُطلق عليه لاحقاً بطبيب المشاهير. ألّف </a:t>
            </a:r>
            <a:r>
              <a:rPr lang="ar-AE" dirty="0" err="1"/>
              <a:t>شوبرا</a:t>
            </a:r>
            <a:r>
              <a:rPr lang="ar-AE" dirty="0"/>
              <a:t> أكثر من 65 كتاب، حصل 15 كتاب منهم على الأعلى مبيعاً في رصد صحيفة نيويورك تايمز للأعلى مبيعاً</a:t>
            </a:r>
            <a:endParaRPr lang="en-US" dirty="0"/>
          </a:p>
        </p:txBody>
      </p:sp>
      <p:pic>
        <p:nvPicPr>
          <p:cNvPr id="3" name="صورة 2"/>
          <p:cNvPicPr>
            <a:picLocks noChangeAspect="1"/>
          </p:cNvPicPr>
          <p:nvPr/>
        </p:nvPicPr>
        <p:blipFill>
          <a:blip r:embed="rId2"/>
          <a:stretch>
            <a:fillRect/>
          </a:stretch>
        </p:blipFill>
        <p:spPr>
          <a:xfrm>
            <a:off x="5867400" y="1905000"/>
            <a:ext cx="3462828" cy="3804234"/>
          </a:xfrm>
          <a:prstGeom prst="rect">
            <a:avLst/>
          </a:prstGeom>
        </p:spPr>
      </p:pic>
      <p:sp>
        <p:nvSpPr>
          <p:cNvPr id="5" name="عنصر نائب للتذييل 4"/>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25905413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66800" y="914400"/>
            <a:ext cx="4572000" cy="5078313"/>
          </a:xfrm>
          <a:prstGeom prst="rect">
            <a:avLst/>
          </a:prstGeom>
        </p:spPr>
        <p:txBody>
          <a:bodyPr>
            <a:spAutoFit/>
          </a:bodyPr>
          <a:lstStyle/>
          <a:p>
            <a:pPr algn="r">
              <a:lnSpc>
                <a:spcPct val="150000"/>
              </a:lnSpc>
            </a:pPr>
            <a:r>
              <a:rPr lang="ar-AE" dirty="0"/>
              <a:t>اسمي عفيفة الكفيفة..</a:t>
            </a:r>
          </a:p>
          <a:p>
            <a:pPr algn="r">
              <a:lnSpc>
                <a:spcPct val="150000"/>
              </a:lnSpc>
            </a:pPr>
            <a:r>
              <a:rPr lang="ar-AE" dirty="0"/>
              <a:t>عمري ثماني عشرة سنة</a:t>
            </a:r>
          </a:p>
          <a:p>
            <a:pPr algn="r">
              <a:lnSpc>
                <a:spcPct val="150000"/>
              </a:lnSpc>
            </a:pPr>
            <a:r>
              <a:rPr lang="ar-AE" dirty="0"/>
              <a:t>عمر الظلام ثمانية أعوام…</a:t>
            </a:r>
          </a:p>
          <a:p>
            <a:pPr algn="r">
              <a:lnSpc>
                <a:spcPct val="150000"/>
              </a:lnSpc>
            </a:pPr>
            <a:r>
              <a:rPr lang="ar-AE" dirty="0"/>
              <a:t>كل الجدران تعرفني .. أتحسسها ، أعرف كم ثقب مسمار أوجعها وانغرس في خاصرتها.</a:t>
            </a:r>
          </a:p>
          <a:p>
            <a:pPr algn="r">
              <a:lnSpc>
                <a:spcPct val="150000"/>
              </a:lnSpc>
            </a:pPr>
            <a:r>
              <a:rPr lang="ar-AE" dirty="0"/>
              <a:t>أحاول أن أبحث عن ظلي، وأبكي حين أجد الظل يسكنني.. تصالحت مع الظلام، أحببتُ لعبة (</a:t>
            </a:r>
            <a:r>
              <a:rPr lang="ar-AE" dirty="0" err="1"/>
              <a:t>الغميمة</a:t>
            </a:r>
            <a:r>
              <a:rPr lang="ar-AE" dirty="0"/>
              <a:t>) لكن كنت وحدي من يبقى لآخر اللعبة ولا يجد إلا نفسه! … من يخبر العالم أني أرى حين أُحِب .</a:t>
            </a:r>
          </a:p>
          <a:p>
            <a:pPr algn="r">
              <a:lnSpc>
                <a:spcPct val="150000"/>
              </a:lnSpc>
            </a:pPr>
            <a:r>
              <a:rPr lang="ar-AE" dirty="0"/>
              <a:t>قصة فتاة فقدت بصرها. وبعد ٩ سنوات من العيش في الظلام، يعود لها البصر ولكن.... (لم تُخبر أحد) .</a:t>
            </a:r>
          </a:p>
          <a:p>
            <a:pPr algn="r">
              <a:lnSpc>
                <a:spcPct val="150000"/>
              </a:lnSpc>
            </a:pPr>
            <a:r>
              <a:rPr lang="ar-AE" dirty="0"/>
              <a:t>جاءت الرواية الجديدة في كتاب من الحجم المتوسط بـ 208</a:t>
            </a:r>
          </a:p>
        </p:txBody>
      </p:sp>
      <p:pic>
        <p:nvPicPr>
          <p:cNvPr id="3" name="صورة 2"/>
          <p:cNvPicPr>
            <a:picLocks noChangeAspect="1"/>
          </p:cNvPicPr>
          <p:nvPr/>
        </p:nvPicPr>
        <p:blipFill>
          <a:blip r:embed="rId2"/>
          <a:stretch>
            <a:fillRect/>
          </a:stretch>
        </p:blipFill>
        <p:spPr>
          <a:xfrm>
            <a:off x="5867400" y="2348577"/>
            <a:ext cx="3097036" cy="3664014"/>
          </a:xfrm>
          <a:prstGeom prst="rect">
            <a:avLst/>
          </a:prstGeom>
        </p:spPr>
      </p:pic>
      <p:sp>
        <p:nvSpPr>
          <p:cNvPr id="5" name="عنصر نائب للتذييل 4"/>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11784078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96580">
            <a:off x="984760" y="729372"/>
            <a:ext cx="2023429" cy="2819400"/>
          </a:xfrm>
          <a:prstGeom prst="rect">
            <a:avLst/>
          </a:prstGeom>
        </p:spPr>
      </p:pic>
      <p:sp>
        <p:nvSpPr>
          <p:cNvPr id="3" name="مستطيل 2"/>
          <p:cNvSpPr/>
          <p:nvPr/>
        </p:nvSpPr>
        <p:spPr>
          <a:xfrm>
            <a:off x="1828800" y="3886200"/>
            <a:ext cx="2531462" cy="369332"/>
          </a:xfrm>
          <a:prstGeom prst="rect">
            <a:avLst/>
          </a:prstGeom>
        </p:spPr>
        <p:txBody>
          <a:bodyPr wrap="none">
            <a:spAutoFit/>
          </a:bodyPr>
          <a:lstStyle/>
          <a:p>
            <a:r>
              <a:rPr lang="ar-AE" dirty="0"/>
              <a:t>الجوهرة الرمال (صورة رمزية)</a:t>
            </a:r>
            <a:endParaRPr lang="en-US" dirty="0"/>
          </a:p>
        </p:txBody>
      </p:sp>
      <p:sp>
        <p:nvSpPr>
          <p:cNvPr id="4" name="مستطيل 3"/>
          <p:cNvSpPr/>
          <p:nvPr/>
        </p:nvSpPr>
        <p:spPr>
          <a:xfrm>
            <a:off x="2286000" y="4396986"/>
            <a:ext cx="4572000" cy="1338828"/>
          </a:xfrm>
          <a:prstGeom prst="rect">
            <a:avLst/>
          </a:prstGeom>
        </p:spPr>
        <p:txBody>
          <a:bodyPr>
            <a:spAutoFit/>
          </a:bodyPr>
          <a:lstStyle/>
          <a:p>
            <a:pPr algn="r">
              <a:lnSpc>
                <a:spcPct val="150000"/>
              </a:lnSpc>
            </a:pPr>
            <a:r>
              <a:rPr lang="ar-AE" dirty="0"/>
              <a:t>تقول عن نفسها :</a:t>
            </a:r>
          </a:p>
          <a:p>
            <a:pPr algn="r">
              <a:lnSpc>
                <a:spcPct val="150000"/>
              </a:lnSpc>
            </a:pPr>
            <a:r>
              <a:rPr lang="ar-AE" dirty="0"/>
              <a:t>يقال أني كاتبة .. وما أنا إلا صوت يجرب صداه بالفراغ..</a:t>
            </a:r>
          </a:p>
          <a:p>
            <a:pPr algn="r">
              <a:lnSpc>
                <a:spcPct val="150000"/>
              </a:lnSpc>
            </a:pPr>
            <a:r>
              <a:rPr lang="ar-AE" dirty="0"/>
              <a:t> ‏صدر لي :حب في غفوته الأخيرة وأنا قبل كل شيء.</a:t>
            </a:r>
            <a:endParaRPr lang="en-US" dirty="0"/>
          </a:p>
        </p:txBody>
      </p:sp>
      <p:sp>
        <p:nvSpPr>
          <p:cNvPr id="6" name="عنصر نائب للتذييل 5"/>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19245251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09600" y="914400"/>
            <a:ext cx="6172200" cy="4524315"/>
          </a:xfrm>
          <a:prstGeom prst="rect">
            <a:avLst/>
          </a:prstGeom>
        </p:spPr>
        <p:txBody>
          <a:bodyPr wrap="square">
            <a:spAutoFit/>
          </a:bodyPr>
          <a:lstStyle/>
          <a:p>
            <a:pPr algn="r"/>
            <a:r>
              <a:rPr lang="ar-AE" dirty="0"/>
              <a:t>كانت أولاد حارتنا أول رواية كتبها نجيب محفوظ بعد ثورة يوليو إذ انتهى من كتابة الثلاثية عام 1952 وبعد حدوث ثورة يوليو رأى ان التغيير الذي كان يسعى اليه من خلال كتاباته قد تحقق فقرر ان يتوقف عن الكتابة الأدبية وعمل كاتب سيناريو فكتب عدة نصوص للسينما. لكن بعد انقطاع دام 5 سنوات قرر العودة للكتابة الروائية بعد أن رأى ان الثورة انحرفت عن مسارها فكتب أولاد حارتنا التي انتهج فيها أسلوبا رمزيا يختلف عن أسلوبه الواقعي وقد قال عن ذلك في حوار :".. فهي لم تناقش مشكلة اجتماعية واضحة كما اعتدت في </a:t>
            </a:r>
            <a:r>
              <a:rPr lang="ar-AE" dirty="0" err="1"/>
              <a:t>اعمالى</a:t>
            </a:r>
            <a:r>
              <a:rPr lang="ar-AE" dirty="0"/>
              <a:t> قبلها.. بل هي اقرب إلى النظرة الكونية الإنسانية العامة. ولكن لا تخلو هذه الرواية من خلفية اجتماعية فرغم أنها تستوحي من قصص الانبياء إلا أن هدفها ليس سرد حياة الانبياء في قالب روائي بل الاستفادة من قصصهم لتصوير توق المجتمع الإنساني للقيم التي سعى الانبياء لتحقيقها كالعدل والحق والسعادة وتلك هي، فالرواية نقد مبطن لبعض ممارسات الثورة وتذكيرا لقادتها بغاية الثورة الأساسية وقد عبر محفوظ عن ذلك </a:t>
            </a:r>
            <a:r>
              <a:rPr lang="ar-AE" dirty="0" err="1"/>
              <a:t>بقوله:"فقصة</a:t>
            </a:r>
            <a:r>
              <a:rPr lang="ar-AE" dirty="0"/>
              <a:t> الأنبياء هي الإطار الفني ولكن القصد هو نقد الثورة والنظام </a:t>
            </a:r>
            <a:r>
              <a:rPr lang="ar-AE" dirty="0" err="1"/>
              <a:t>الإجتماعى</a:t>
            </a:r>
            <a:r>
              <a:rPr lang="ar-AE" dirty="0"/>
              <a:t> الذي كان قائما." </a:t>
            </a:r>
          </a:p>
          <a:p>
            <a:r>
              <a:rPr lang="ar-AE" dirty="0"/>
              <a:t>الجدير بالذكر ان الكاتب تعرض لمحاول اغتيال ذبحا بالسكين بسبب تكفيره واتهام بالزندقة واخراجه من الملة بفتوى ازهرية!</a:t>
            </a:r>
          </a:p>
        </p:txBody>
      </p:sp>
      <p:pic>
        <p:nvPicPr>
          <p:cNvPr id="3" name="صورة 2"/>
          <p:cNvPicPr>
            <a:picLocks noChangeAspect="1"/>
          </p:cNvPicPr>
          <p:nvPr/>
        </p:nvPicPr>
        <p:blipFill>
          <a:blip r:embed="rId2"/>
          <a:stretch>
            <a:fillRect/>
          </a:stretch>
        </p:blipFill>
        <p:spPr>
          <a:xfrm rot="716840">
            <a:off x="6503660" y="3712284"/>
            <a:ext cx="2334970" cy="3194581"/>
          </a:xfrm>
          <a:prstGeom prst="rect">
            <a:avLst/>
          </a:prstGeom>
        </p:spPr>
      </p:pic>
      <p:sp>
        <p:nvSpPr>
          <p:cNvPr id="5" name="عنصر نائب للتذييل 4"/>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33084080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05200" y="990600"/>
            <a:ext cx="4572000" cy="5078313"/>
          </a:xfrm>
          <a:prstGeom prst="rect">
            <a:avLst/>
          </a:prstGeom>
        </p:spPr>
        <p:txBody>
          <a:bodyPr>
            <a:spAutoFit/>
          </a:bodyPr>
          <a:lstStyle/>
          <a:p>
            <a:pPr algn="r">
              <a:lnSpc>
                <a:spcPct val="150000"/>
              </a:lnSpc>
            </a:pPr>
            <a:r>
              <a:rPr lang="ar-AE" dirty="0"/>
              <a:t>نجيب محفوظ (11 ديسمبر 1911 - 30 أغسطس 2006) روائي مصري، هو أول عربي حائز على جائزة نوبل في الأدب كتب نجيب محفوظ منذ بداية الأربعينيات واستمر حتى 2004. تدور أحداث جميع رواياته في مصر، وتظهر فيها قيمة متكررة هي الحارة التي تعادل العالم. من أشهر أعماله الثلاثية وأولاد حارتنا التي مُنعت من النشر في مصر منذ صدورها وحتى وقتٍ قريب. بينما يُصنف أدب محفوظ باعتباره أدباً واقعياً، فإن مواضيعا وجودية تظهر فيه محفوظ أكثر أديبٍ عربي حولت أعماله إلى السينما والتلفزيون.</a:t>
            </a:r>
          </a:p>
          <a:p>
            <a:pPr algn="r">
              <a:lnSpc>
                <a:spcPct val="150000"/>
              </a:lnSpc>
            </a:pPr>
            <a:r>
              <a:rPr lang="ar-AE" dirty="0"/>
              <a:t>سُمي نجيب محفوظ باسمٍ مركب تقديراً من والده عبد العزيز إبراهيم للطبيب المعروف نجيب باشا محفوظ الذي أشرف على ولادته التي كانت متعسرة</a:t>
            </a: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692483">
            <a:off x="987821" y="2932609"/>
            <a:ext cx="1790700" cy="2552700"/>
          </a:xfrm>
          <a:prstGeom prst="rect">
            <a:avLst/>
          </a:prstGeom>
        </p:spPr>
      </p:pic>
      <p:sp>
        <p:nvSpPr>
          <p:cNvPr id="5" name="عنصر نائب للتذييل 4"/>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28614129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10" name="Group 109"/>
          <p:cNvGrpSpPr/>
          <p:nvPr/>
        </p:nvGrpSpPr>
        <p:grpSpPr>
          <a:xfrm>
            <a:off x="23672" y="0"/>
            <a:ext cx="9162661" cy="6869349"/>
            <a:chOff x="0" y="0"/>
            <a:chExt cx="9162661" cy="6869349"/>
          </a:xfrm>
        </p:grpSpPr>
        <p:sp>
          <p:nvSpPr>
            <p:cNvPr id="111" name="Rectangle 110"/>
            <p:cNvSpPr/>
            <p:nvPr/>
          </p:nvSpPr>
          <p:spPr>
            <a:xfrm>
              <a:off x="18661" y="11349"/>
              <a:ext cx="9144000" cy="6858000"/>
            </a:xfrm>
            <a:prstGeom prst="rect">
              <a:avLst/>
            </a:prstGeom>
            <a:blipFill dpi="0" rotWithShape="1">
              <a:blip r:embed="rId3">
                <a:extLst>
                  <a:ext uri="{BEBA8EAE-BF5A-486C-A8C5-ECC9F3942E4B}">
                    <a14:imgProps xmlns:a14="http://schemas.microsoft.com/office/drawing/2010/main">
                      <a14:imgLayer r:embed="rId4">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5">
                <a:alphaModFix amt="16000"/>
                <a:extLst>
                  <a:ext uri="{BEBA8EAE-BF5A-486C-A8C5-ECC9F3942E4B}">
                    <a14:imgProps xmlns:a14="http://schemas.microsoft.com/office/drawing/2010/main">
                      <a14:imgLayer r:embed="rId6">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7">
                <a:alphaModFix amt="10000"/>
                <a:duotone>
                  <a:prstClr val="black"/>
                  <a:srgbClr val="C2A85E">
                    <a:tint val="45000"/>
                    <a:satMod val="400000"/>
                  </a:srgbClr>
                </a:duotone>
                <a:extLst>
                  <a:ext uri="{BEBA8EAE-BF5A-486C-A8C5-ECC9F3942E4B}">
                    <a14:imgProps xmlns:a14="http://schemas.microsoft.com/office/drawing/2010/main">
                      <a14:imgLayer r:embed="rId8">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223562" y="2058643"/>
            <a:ext cx="9448800" cy="1676400"/>
          </a:xfrm>
          <a:prstGeom prst="rect">
            <a:avLst/>
          </a:prstGeom>
          <a:gradFill>
            <a:gsLst>
              <a:gs pos="28756">
                <a:srgbClr val="7C5D1E">
                  <a:alpha val="16000"/>
                </a:srgbClr>
              </a:gs>
              <a:gs pos="0">
                <a:srgbClr val="C89504">
                  <a:alpha val="21000"/>
                </a:srgbClr>
              </a:gs>
              <a:gs pos="68000">
                <a:srgbClr val="836807">
                  <a:alpha val="26000"/>
                </a:srgbClr>
              </a:gs>
              <a:gs pos="100000">
                <a:srgbClr val="623D28">
                  <a:alpha val="49020"/>
                </a:srgbClr>
              </a:gs>
            </a:gsLst>
            <a:lin ang="960000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4" name="Group 253"/>
          <p:cNvGrpSpPr/>
          <p:nvPr/>
        </p:nvGrpSpPr>
        <p:grpSpPr>
          <a:xfrm>
            <a:off x="-74612" y="1066800"/>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3" name="TextBox 52"/>
          <p:cNvSpPr txBox="1"/>
          <p:nvPr/>
        </p:nvSpPr>
        <p:spPr>
          <a:xfrm>
            <a:off x="494749" y="2483958"/>
            <a:ext cx="8723863" cy="923330"/>
          </a:xfrm>
          <a:prstGeom prst="rect">
            <a:avLst/>
          </a:prstGeom>
          <a:noFill/>
        </p:spPr>
        <p:txBody>
          <a:bodyPr wrap="none" rtlCol="0">
            <a:spAutoFit/>
          </a:bodyPr>
          <a:lstStyle/>
          <a:p>
            <a:pPr algn="ctr" rtl="1"/>
            <a:r>
              <a:rPr lang="ar-AE" sz="5400" b="1" dirty="0">
                <a:solidFill>
                  <a:srgbClr val="C00000">
                    <a:alpha val="60000"/>
                  </a:srgbClr>
                </a:solidFill>
                <a:effectLst>
                  <a:innerShdw blurRad="63500" dist="50800" dir="18900000">
                    <a:prstClr val="black">
                      <a:alpha val="30000"/>
                    </a:prstClr>
                  </a:innerShdw>
                </a:effectLst>
                <a:latin typeface="Garamond" pitchFamily="18" charset="0"/>
                <a:cs typeface="DecoType Naskh Extensions" panose="02010400000000000000" pitchFamily="2" charset="-78"/>
              </a:rPr>
              <a:t>على أحر من اللهفة ننطلق إلى التصويت</a:t>
            </a:r>
            <a:endParaRPr lang="en-US" sz="5400" b="1" dirty="0">
              <a:solidFill>
                <a:srgbClr val="C00000">
                  <a:alpha val="60000"/>
                </a:srgbClr>
              </a:solidFill>
              <a:effectLst>
                <a:innerShdw blurRad="63500" dist="50800" dir="18900000">
                  <a:prstClr val="black">
                    <a:alpha val="30000"/>
                  </a:prstClr>
                </a:innerShdw>
              </a:effectLst>
              <a:latin typeface="Garamond" pitchFamily="18" charset="0"/>
              <a:cs typeface="DecoType Naskh Extensions" panose="02010400000000000000" pitchFamily="2" charset="-78"/>
            </a:endParaRPr>
          </a:p>
        </p:txBody>
      </p:sp>
      <p:pic>
        <p:nvPicPr>
          <p:cNvPr id="3" name="صورة 2"/>
          <p:cNvPicPr>
            <a:picLocks noChangeAspect="1"/>
          </p:cNvPicPr>
          <p:nvPr/>
        </p:nvPicPr>
        <p:blipFill>
          <a:blip r:embed="rId9"/>
          <a:stretch>
            <a:fillRect/>
          </a:stretch>
        </p:blipFill>
        <p:spPr>
          <a:xfrm>
            <a:off x="3659814" y="21610"/>
            <a:ext cx="1646063" cy="2103302"/>
          </a:xfrm>
          <a:prstGeom prst="rect">
            <a:avLst/>
          </a:prstGeom>
        </p:spPr>
      </p:pic>
      <p:pic>
        <p:nvPicPr>
          <p:cNvPr id="5" name="صورة 4"/>
          <p:cNvPicPr>
            <a:picLocks noChangeAspect="1"/>
          </p:cNvPicPr>
          <p:nvPr/>
        </p:nvPicPr>
        <p:blipFill>
          <a:blip r:embed="rId10"/>
          <a:stretch>
            <a:fillRect/>
          </a:stretch>
        </p:blipFill>
        <p:spPr>
          <a:xfrm>
            <a:off x="5835492" y="4088787"/>
            <a:ext cx="1412543" cy="1834849"/>
          </a:xfrm>
          <a:prstGeom prst="rect">
            <a:avLst/>
          </a:prstGeom>
        </p:spPr>
      </p:pic>
      <p:pic>
        <p:nvPicPr>
          <p:cNvPr id="6" name="صورة 5"/>
          <p:cNvPicPr>
            <a:picLocks noChangeAspect="1"/>
          </p:cNvPicPr>
          <p:nvPr/>
        </p:nvPicPr>
        <p:blipFill>
          <a:blip r:embed="rId11"/>
          <a:stretch>
            <a:fillRect/>
          </a:stretch>
        </p:blipFill>
        <p:spPr>
          <a:xfrm>
            <a:off x="4845108" y="214543"/>
            <a:ext cx="1560711" cy="2030144"/>
          </a:xfrm>
          <a:prstGeom prst="rect">
            <a:avLst/>
          </a:prstGeom>
        </p:spPr>
      </p:pic>
      <p:pic>
        <p:nvPicPr>
          <p:cNvPr id="59" name="صورة 58"/>
          <p:cNvPicPr>
            <a:picLocks noChangeAspect="1"/>
          </p:cNvPicPr>
          <p:nvPr/>
        </p:nvPicPr>
        <p:blipFill>
          <a:blip r:embed="rId12"/>
          <a:stretch>
            <a:fillRect/>
          </a:stretch>
        </p:blipFill>
        <p:spPr>
          <a:xfrm rot="1606344">
            <a:off x="926942" y="392791"/>
            <a:ext cx="1618438" cy="1981372"/>
          </a:xfrm>
          <a:prstGeom prst="rect">
            <a:avLst/>
          </a:prstGeom>
        </p:spPr>
      </p:pic>
      <p:pic>
        <p:nvPicPr>
          <p:cNvPr id="8" name="صورة 7"/>
          <p:cNvPicPr>
            <a:picLocks noChangeAspect="1"/>
          </p:cNvPicPr>
          <p:nvPr/>
        </p:nvPicPr>
        <p:blipFill>
          <a:blip r:embed="rId12"/>
          <a:stretch>
            <a:fillRect/>
          </a:stretch>
        </p:blipFill>
        <p:spPr>
          <a:xfrm rot="20379361">
            <a:off x="5075446" y="4451300"/>
            <a:ext cx="1518036" cy="1981372"/>
          </a:xfrm>
          <a:prstGeom prst="rect">
            <a:avLst/>
          </a:prstGeom>
        </p:spPr>
      </p:pic>
      <p:pic>
        <p:nvPicPr>
          <p:cNvPr id="238" name="صورة 237"/>
          <p:cNvPicPr>
            <a:picLocks noChangeAspect="1"/>
          </p:cNvPicPr>
          <p:nvPr/>
        </p:nvPicPr>
        <p:blipFill>
          <a:blip r:embed="rId9"/>
          <a:stretch>
            <a:fillRect/>
          </a:stretch>
        </p:blipFill>
        <p:spPr>
          <a:xfrm rot="985849">
            <a:off x="6401199" y="319292"/>
            <a:ext cx="1646063" cy="2103302"/>
          </a:xfrm>
          <a:prstGeom prst="rect">
            <a:avLst/>
          </a:prstGeom>
        </p:spPr>
      </p:pic>
      <p:pic>
        <p:nvPicPr>
          <p:cNvPr id="17" name="صورة 16"/>
          <p:cNvPicPr>
            <a:picLocks noChangeAspect="1"/>
          </p:cNvPicPr>
          <p:nvPr/>
        </p:nvPicPr>
        <p:blipFill>
          <a:blip r:embed="rId12"/>
          <a:stretch>
            <a:fillRect/>
          </a:stretch>
        </p:blipFill>
        <p:spPr>
          <a:xfrm rot="21014408">
            <a:off x="4214936" y="797573"/>
            <a:ext cx="1518036" cy="1981372"/>
          </a:xfrm>
          <a:prstGeom prst="rect">
            <a:avLst/>
          </a:prstGeom>
        </p:spPr>
      </p:pic>
      <p:pic>
        <p:nvPicPr>
          <p:cNvPr id="241" name="صورة 240"/>
          <p:cNvPicPr>
            <a:picLocks noChangeAspect="1"/>
          </p:cNvPicPr>
          <p:nvPr/>
        </p:nvPicPr>
        <p:blipFill>
          <a:blip r:embed="rId13"/>
          <a:stretch>
            <a:fillRect/>
          </a:stretch>
        </p:blipFill>
        <p:spPr>
          <a:xfrm>
            <a:off x="7352334" y="3543569"/>
            <a:ext cx="1566808" cy="2030144"/>
          </a:xfrm>
          <a:prstGeom prst="rect">
            <a:avLst/>
          </a:prstGeom>
        </p:spPr>
      </p:pic>
      <p:pic>
        <p:nvPicPr>
          <p:cNvPr id="240" name="صورة 239"/>
          <p:cNvPicPr>
            <a:picLocks noChangeAspect="1"/>
          </p:cNvPicPr>
          <p:nvPr/>
        </p:nvPicPr>
        <p:blipFill>
          <a:blip r:embed="rId9"/>
          <a:stretch>
            <a:fillRect/>
          </a:stretch>
        </p:blipFill>
        <p:spPr>
          <a:xfrm>
            <a:off x="163775" y="740861"/>
            <a:ext cx="1646063" cy="2103302"/>
          </a:xfrm>
          <a:prstGeom prst="rect">
            <a:avLst/>
          </a:prstGeom>
        </p:spPr>
      </p:pic>
      <p:pic>
        <p:nvPicPr>
          <p:cNvPr id="251" name="صورة 250"/>
          <p:cNvPicPr>
            <a:picLocks noChangeAspect="1"/>
          </p:cNvPicPr>
          <p:nvPr/>
        </p:nvPicPr>
        <p:blipFill>
          <a:blip r:embed="rId13"/>
          <a:stretch>
            <a:fillRect/>
          </a:stretch>
        </p:blipFill>
        <p:spPr>
          <a:xfrm rot="19928651">
            <a:off x="2251075" y="400453"/>
            <a:ext cx="1566808" cy="2030144"/>
          </a:xfrm>
          <a:prstGeom prst="rect">
            <a:avLst/>
          </a:prstGeom>
        </p:spPr>
      </p:pic>
      <p:pic>
        <p:nvPicPr>
          <p:cNvPr id="252" name="صورة 251"/>
          <p:cNvPicPr>
            <a:picLocks noChangeAspect="1"/>
          </p:cNvPicPr>
          <p:nvPr/>
        </p:nvPicPr>
        <p:blipFill>
          <a:blip r:embed="rId14"/>
          <a:stretch>
            <a:fillRect/>
          </a:stretch>
        </p:blipFill>
        <p:spPr>
          <a:xfrm rot="1298383">
            <a:off x="2663625" y="1024708"/>
            <a:ext cx="1327749" cy="1730549"/>
          </a:xfrm>
          <a:prstGeom prst="rect">
            <a:avLst/>
          </a:prstGeom>
        </p:spPr>
      </p:pic>
      <p:pic>
        <p:nvPicPr>
          <p:cNvPr id="71" name="صورة 70"/>
          <p:cNvPicPr>
            <a:picLocks noChangeAspect="1"/>
          </p:cNvPicPr>
          <p:nvPr/>
        </p:nvPicPr>
        <p:blipFill>
          <a:blip r:embed="rId10"/>
          <a:stretch>
            <a:fillRect/>
          </a:stretch>
        </p:blipFill>
        <p:spPr>
          <a:xfrm rot="20310906">
            <a:off x="5621952" y="632570"/>
            <a:ext cx="1414011" cy="1836756"/>
          </a:xfrm>
          <a:prstGeom prst="rect">
            <a:avLst/>
          </a:prstGeom>
        </p:spPr>
      </p:pic>
      <p:pic>
        <p:nvPicPr>
          <p:cNvPr id="69" name="صورة 68"/>
          <p:cNvPicPr>
            <a:picLocks noChangeAspect="1"/>
          </p:cNvPicPr>
          <p:nvPr/>
        </p:nvPicPr>
        <p:blipFill>
          <a:blip r:embed="rId10"/>
          <a:stretch>
            <a:fillRect/>
          </a:stretch>
        </p:blipFill>
        <p:spPr>
          <a:xfrm>
            <a:off x="7835652" y="770558"/>
            <a:ext cx="1440682" cy="1871401"/>
          </a:xfrm>
          <a:prstGeom prst="rect">
            <a:avLst/>
          </a:prstGeom>
        </p:spPr>
      </p:pic>
      <p:pic>
        <p:nvPicPr>
          <p:cNvPr id="16" name="صورة 15"/>
          <p:cNvPicPr>
            <a:picLocks noChangeAspect="1"/>
          </p:cNvPicPr>
          <p:nvPr/>
        </p:nvPicPr>
        <p:blipFill>
          <a:blip r:embed="rId12"/>
          <a:stretch>
            <a:fillRect/>
          </a:stretch>
        </p:blipFill>
        <p:spPr>
          <a:xfrm>
            <a:off x="7626722" y="-29029"/>
            <a:ext cx="1518036" cy="1981372"/>
          </a:xfrm>
          <a:prstGeom prst="rect">
            <a:avLst/>
          </a:prstGeom>
        </p:spPr>
      </p:pic>
      <p:pic>
        <p:nvPicPr>
          <p:cNvPr id="246" name="صورة 245"/>
          <p:cNvPicPr>
            <a:picLocks noChangeAspect="1"/>
          </p:cNvPicPr>
          <p:nvPr/>
        </p:nvPicPr>
        <p:blipFill>
          <a:blip r:embed="rId13"/>
          <a:stretch>
            <a:fillRect/>
          </a:stretch>
        </p:blipFill>
        <p:spPr>
          <a:xfrm>
            <a:off x="6923704" y="593653"/>
            <a:ext cx="1566808" cy="2030144"/>
          </a:xfrm>
          <a:prstGeom prst="rect">
            <a:avLst/>
          </a:prstGeom>
        </p:spPr>
      </p:pic>
      <p:pic>
        <p:nvPicPr>
          <p:cNvPr id="239" name="صورة 238"/>
          <p:cNvPicPr>
            <a:picLocks noChangeAspect="1"/>
          </p:cNvPicPr>
          <p:nvPr/>
        </p:nvPicPr>
        <p:blipFill>
          <a:blip r:embed="rId9"/>
          <a:stretch>
            <a:fillRect/>
          </a:stretch>
        </p:blipFill>
        <p:spPr>
          <a:xfrm rot="1385744">
            <a:off x="6500167" y="4092011"/>
            <a:ext cx="1646063" cy="2103302"/>
          </a:xfrm>
          <a:prstGeom prst="rect">
            <a:avLst/>
          </a:prstGeom>
        </p:spPr>
      </p:pic>
      <p:sp>
        <p:nvSpPr>
          <p:cNvPr id="255" name="عنصر نائب للتذييل 254"/>
          <p:cNvSpPr>
            <a:spLocks noGrp="1"/>
          </p:cNvSpPr>
          <p:nvPr>
            <p:ph type="ftr" sz="quarter" idx="11"/>
          </p:nvPr>
        </p:nvSpPr>
        <p:spPr/>
        <p:txBody>
          <a:bodyPr/>
          <a:lstStyle/>
          <a:p>
            <a:r>
              <a:rPr lang="en-US" dirty="0"/>
              <a:t>seejaalbookclub </a:t>
            </a:r>
          </a:p>
        </p:txBody>
      </p:sp>
    </p:spTree>
    <p:extLst>
      <p:ext uri="{BB962C8B-B14F-4D97-AF65-F5344CB8AC3E}">
        <p14:creationId xmlns:p14="http://schemas.microsoft.com/office/powerpoint/2010/main" val="9501749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40"/>
                                        </p:tgtEl>
                                        <p:attrNameLst>
                                          <p:attrName>style.visibility</p:attrName>
                                        </p:attrNameLst>
                                      </p:cBhvr>
                                      <p:to>
                                        <p:strVal val="visible"/>
                                      </p:to>
                                    </p:set>
                                    <p:anim calcmode="lin" valueType="num">
                                      <p:cBhvr>
                                        <p:cTn id="14" dur="500" fill="hold"/>
                                        <p:tgtEl>
                                          <p:spTgt spid="240"/>
                                        </p:tgtEl>
                                        <p:attrNameLst>
                                          <p:attrName>ppt_w</p:attrName>
                                        </p:attrNameLst>
                                      </p:cBhvr>
                                      <p:tavLst>
                                        <p:tav tm="0">
                                          <p:val>
                                            <p:fltVal val="0"/>
                                          </p:val>
                                        </p:tav>
                                        <p:tav tm="100000">
                                          <p:val>
                                            <p:strVal val="#ppt_w"/>
                                          </p:val>
                                        </p:tav>
                                      </p:tavLst>
                                    </p:anim>
                                    <p:anim calcmode="lin" valueType="num">
                                      <p:cBhvr>
                                        <p:cTn id="15" dur="500" fill="hold"/>
                                        <p:tgtEl>
                                          <p:spTgt spid="240"/>
                                        </p:tgtEl>
                                        <p:attrNameLst>
                                          <p:attrName>ppt_h</p:attrName>
                                        </p:attrNameLst>
                                      </p:cBhvr>
                                      <p:tavLst>
                                        <p:tav tm="0">
                                          <p:val>
                                            <p:fltVal val="0"/>
                                          </p:val>
                                        </p:tav>
                                        <p:tav tm="100000">
                                          <p:val>
                                            <p:strVal val="#ppt_h"/>
                                          </p:val>
                                        </p:tav>
                                      </p:tavLst>
                                    </p:anim>
                                    <p:animEffect transition="in" filter="fade">
                                      <p:cBhvr>
                                        <p:cTn id="16" dur="500"/>
                                        <p:tgtEl>
                                          <p:spTgt spid="24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51"/>
                                        </p:tgtEl>
                                        <p:attrNameLst>
                                          <p:attrName>style.visibility</p:attrName>
                                        </p:attrNameLst>
                                      </p:cBhvr>
                                      <p:to>
                                        <p:strVal val="visible"/>
                                      </p:to>
                                    </p:set>
                                    <p:anim calcmode="lin" valueType="num">
                                      <p:cBhvr>
                                        <p:cTn id="21" dur="500" fill="hold"/>
                                        <p:tgtEl>
                                          <p:spTgt spid="251"/>
                                        </p:tgtEl>
                                        <p:attrNameLst>
                                          <p:attrName>ppt_w</p:attrName>
                                        </p:attrNameLst>
                                      </p:cBhvr>
                                      <p:tavLst>
                                        <p:tav tm="0">
                                          <p:val>
                                            <p:fltVal val="0"/>
                                          </p:val>
                                        </p:tav>
                                        <p:tav tm="100000">
                                          <p:val>
                                            <p:strVal val="#ppt_w"/>
                                          </p:val>
                                        </p:tav>
                                      </p:tavLst>
                                    </p:anim>
                                    <p:anim calcmode="lin" valueType="num">
                                      <p:cBhvr>
                                        <p:cTn id="22" dur="500" fill="hold"/>
                                        <p:tgtEl>
                                          <p:spTgt spid="251"/>
                                        </p:tgtEl>
                                        <p:attrNameLst>
                                          <p:attrName>ppt_h</p:attrName>
                                        </p:attrNameLst>
                                      </p:cBhvr>
                                      <p:tavLst>
                                        <p:tav tm="0">
                                          <p:val>
                                            <p:fltVal val="0"/>
                                          </p:val>
                                        </p:tav>
                                        <p:tav tm="100000">
                                          <p:val>
                                            <p:strVal val="#ppt_h"/>
                                          </p:val>
                                        </p:tav>
                                      </p:tavLst>
                                    </p:anim>
                                    <p:animEffect transition="in" filter="fade">
                                      <p:cBhvr>
                                        <p:cTn id="23" dur="500"/>
                                        <p:tgtEl>
                                          <p:spTgt spid="25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52"/>
                                        </p:tgtEl>
                                        <p:attrNameLst>
                                          <p:attrName>style.visibility</p:attrName>
                                        </p:attrNameLst>
                                      </p:cBhvr>
                                      <p:to>
                                        <p:strVal val="visible"/>
                                      </p:to>
                                    </p:set>
                                    <p:anim calcmode="lin" valueType="num">
                                      <p:cBhvr>
                                        <p:cTn id="28" dur="500" fill="hold"/>
                                        <p:tgtEl>
                                          <p:spTgt spid="252"/>
                                        </p:tgtEl>
                                        <p:attrNameLst>
                                          <p:attrName>ppt_w</p:attrName>
                                        </p:attrNameLst>
                                      </p:cBhvr>
                                      <p:tavLst>
                                        <p:tav tm="0">
                                          <p:val>
                                            <p:fltVal val="0"/>
                                          </p:val>
                                        </p:tav>
                                        <p:tav tm="100000">
                                          <p:val>
                                            <p:strVal val="#ppt_w"/>
                                          </p:val>
                                        </p:tav>
                                      </p:tavLst>
                                    </p:anim>
                                    <p:anim calcmode="lin" valueType="num">
                                      <p:cBhvr>
                                        <p:cTn id="29" dur="500" fill="hold"/>
                                        <p:tgtEl>
                                          <p:spTgt spid="252"/>
                                        </p:tgtEl>
                                        <p:attrNameLst>
                                          <p:attrName>ppt_h</p:attrName>
                                        </p:attrNameLst>
                                      </p:cBhvr>
                                      <p:tavLst>
                                        <p:tav tm="0">
                                          <p:val>
                                            <p:fltVal val="0"/>
                                          </p:val>
                                        </p:tav>
                                        <p:tav tm="100000">
                                          <p:val>
                                            <p:strVal val="#ppt_h"/>
                                          </p:val>
                                        </p:tav>
                                      </p:tavLst>
                                    </p:anim>
                                    <p:animEffect transition="in" filter="fade">
                                      <p:cBhvr>
                                        <p:cTn id="30" dur="500"/>
                                        <p:tgtEl>
                                          <p:spTgt spid="252"/>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p:cTn id="56" dur="500" fill="hold"/>
                                        <p:tgtEl>
                                          <p:spTgt spid="71"/>
                                        </p:tgtEl>
                                        <p:attrNameLst>
                                          <p:attrName>ppt_w</p:attrName>
                                        </p:attrNameLst>
                                      </p:cBhvr>
                                      <p:tavLst>
                                        <p:tav tm="0">
                                          <p:val>
                                            <p:fltVal val="0"/>
                                          </p:val>
                                        </p:tav>
                                        <p:tav tm="100000">
                                          <p:val>
                                            <p:strVal val="#ppt_w"/>
                                          </p:val>
                                        </p:tav>
                                      </p:tavLst>
                                    </p:anim>
                                    <p:anim calcmode="lin" valueType="num">
                                      <p:cBhvr>
                                        <p:cTn id="57" dur="500" fill="hold"/>
                                        <p:tgtEl>
                                          <p:spTgt spid="71"/>
                                        </p:tgtEl>
                                        <p:attrNameLst>
                                          <p:attrName>ppt_h</p:attrName>
                                        </p:attrNameLst>
                                      </p:cBhvr>
                                      <p:tavLst>
                                        <p:tav tm="0">
                                          <p:val>
                                            <p:fltVal val="0"/>
                                          </p:val>
                                        </p:tav>
                                        <p:tav tm="100000">
                                          <p:val>
                                            <p:strVal val="#ppt_h"/>
                                          </p:val>
                                        </p:tav>
                                      </p:tavLst>
                                    </p:anim>
                                    <p:animEffect transition="in" filter="fade">
                                      <p:cBhvr>
                                        <p:cTn id="58" dur="500"/>
                                        <p:tgtEl>
                                          <p:spTgt spid="7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38"/>
                                        </p:tgtEl>
                                        <p:attrNameLst>
                                          <p:attrName>style.visibility</p:attrName>
                                        </p:attrNameLst>
                                      </p:cBhvr>
                                      <p:to>
                                        <p:strVal val="visible"/>
                                      </p:to>
                                    </p:set>
                                    <p:anim calcmode="lin" valueType="num">
                                      <p:cBhvr>
                                        <p:cTn id="63" dur="500" fill="hold"/>
                                        <p:tgtEl>
                                          <p:spTgt spid="238"/>
                                        </p:tgtEl>
                                        <p:attrNameLst>
                                          <p:attrName>ppt_w</p:attrName>
                                        </p:attrNameLst>
                                      </p:cBhvr>
                                      <p:tavLst>
                                        <p:tav tm="0">
                                          <p:val>
                                            <p:fltVal val="0"/>
                                          </p:val>
                                        </p:tav>
                                        <p:tav tm="100000">
                                          <p:val>
                                            <p:strVal val="#ppt_w"/>
                                          </p:val>
                                        </p:tav>
                                      </p:tavLst>
                                    </p:anim>
                                    <p:anim calcmode="lin" valueType="num">
                                      <p:cBhvr>
                                        <p:cTn id="64" dur="500" fill="hold"/>
                                        <p:tgtEl>
                                          <p:spTgt spid="238"/>
                                        </p:tgtEl>
                                        <p:attrNameLst>
                                          <p:attrName>ppt_h</p:attrName>
                                        </p:attrNameLst>
                                      </p:cBhvr>
                                      <p:tavLst>
                                        <p:tav tm="0">
                                          <p:val>
                                            <p:fltVal val="0"/>
                                          </p:val>
                                        </p:tav>
                                        <p:tav tm="100000">
                                          <p:val>
                                            <p:strVal val="#ppt_h"/>
                                          </p:val>
                                        </p:tav>
                                      </p:tavLst>
                                    </p:anim>
                                    <p:animEffect transition="in" filter="fade">
                                      <p:cBhvr>
                                        <p:cTn id="65" dur="500"/>
                                        <p:tgtEl>
                                          <p:spTgt spid="238"/>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246"/>
                                        </p:tgtEl>
                                        <p:attrNameLst>
                                          <p:attrName>style.visibility</p:attrName>
                                        </p:attrNameLst>
                                      </p:cBhvr>
                                      <p:to>
                                        <p:strVal val="visible"/>
                                      </p:to>
                                    </p:set>
                                    <p:anim calcmode="lin" valueType="num">
                                      <p:cBhvr>
                                        <p:cTn id="70" dur="500" fill="hold"/>
                                        <p:tgtEl>
                                          <p:spTgt spid="246"/>
                                        </p:tgtEl>
                                        <p:attrNameLst>
                                          <p:attrName>ppt_w</p:attrName>
                                        </p:attrNameLst>
                                      </p:cBhvr>
                                      <p:tavLst>
                                        <p:tav tm="0">
                                          <p:val>
                                            <p:fltVal val="0"/>
                                          </p:val>
                                        </p:tav>
                                        <p:tav tm="100000">
                                          <p:val>
                                            <p:strVal val="#ppt_w"/>
                                          </p:val>
                                        </p:tav>
                                      </p:tavLst>
                                    </p:anim>
                                    <p:anim calcmode="lin" valueType="num">
                                      <p:cBhvr>
                                        <p:cTn id="71" dur="500" fill="hold"/>
                                        <p:tgtEl>
                                          <p:spTgt spid="246"/>
                                        </p:tgtEl>
                                        <p:attrNameLst>
                                          <p:attrName>ppt_h</p:attrName>
                                        </p:attrNameLst>
                                      </p:cBhvr>
                                      <p:tavLst>
                                        <p:tav tm="0">
                                          <p:val>
                                            <p:fltVal val="0"/>
                                          </p:val>
                                        </p:tav>
                                        <p:tav tm="100000">
                                          <p:val>
                                            <p:strVal val="#ppt_h"/>
                                          </p:val>
                                        </p:tav>
                                      </p:tavLst>
                                    </p:anim>
                                    <p:animEffect transition="in" filter="fade">
                                      <p:cBhvr>
                                        <p:cTn id="72" dur="500"/>
                                        <p:tgtEl>
                                          <p:spTgt spid="24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241"/>
                                        </p:tgtEl>
                                        <p:attrNameLst>
                                          <p:attrName>style.visibility</p:attrName>
                                        </p:attrNameLst>
                                      </p:cBhvr>
                                      <p:to>
                                        <p:strVal val="visible"/>
                                      </p:to>
                                    </p:set>
                                    <p:anim calcmode="lin" valueType="num">
                                      <p:cBhvr>
                                        <p:cTn id="91" dur="500" fill="hold"/>
                                        <p:tgtEl>
                                          <p:spTgt spid="241"/>
                                        </p:tgtEl>
                                        <p:attrNameLst>
                                          <p:attrName>ppt_w</p:attrName>
                                        </p:attrNameLst>
                                      </p:cBhvr>
                                      <p:tavLst>
                                        <p:tav tm="0">
                                          <p:val>
                                            <p:fltVal val="0"/>
                                          </p:val>
                                        </p:tav>
                                        <p:tav tm="100000">
                                          <p:val>
                                            <p:strVal val="#ppt_w"/>
                                          </p:val>
                                        </p:tav>
                                      </p:tavLst>
                                    </p:anim>
                                    <p:anim calcmode="lin" valueType="num">
                                      <p:cBhvr>
                                        <p:cTn id="92" dur="500" fill="hold"/>
                                        <p:tgtEl>
                                          <p:spTgt spid="241"/>
                                        </p:tgtEl>
                                        <p:attrNameLst>
                                          <p:attrName>ppt_h</p:attrName>
                                        </p:attrNameLst>
                                      </p:cBhvr>
                                      <p:tavLst>
                                        <p:tav tm="0">
                                          <p:val>
                                            <p:fltVal val="0"/>
                                          </p:val>
                                        </p:tav>
                                        <p:tav tm="100000">
                                          <p:val>
                                            <p:strVal val="#ppt_h"/>
                                          </p:val>
                                        </p:tav>
                                      </p:tavLst>
                                    </p:anim>
                                    <p:animEffect transition="in" filter="fade">
                                      <p:cBhvr>
                                        <p:cTn id="93" dur="500"/>
                                        <p:tgtEl>
                                          <p:spTgt spid="241"/>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239"/>
                                        </p:tgtEl>
                                        <p:attrNameLst>
                                          <p:attrName>style.visibility</p:attrName>
                                        </p:attrNameLst>
                                      </p:cBhvr>
                                      <p:to>
                                        <p:strVal val="visible"/>
                                      </p:to>
                                    </p:set>
                                    <p:anim calcmode="lin" valueType="num">
                                      <p:cBhvr>
                                        <p:cTn id="98" dur="500" fill="hold"/>
                                        <p:tgtEl>
                                          <p:spTgt spid="239"/>
                                        </p:tgtEl>
                                        <p:attrNameLst>
                                          <p:attrName>ppt_w</p:attrName>
                                        </p:attrNameLst>
                                      </p:cBhvr>
                                      <p:tavLst>
                                        <p:tav tm="0">
                                          <p:val>
                                            <p:fltVal val="0"/>
                                          </p:val>
                                        </p:tav>
                                        <p:tav tm="100000">
                                          <p:val>
                                            <p:strVal val="#ppt_w"/>
                                          </p:val>
                                        </p:tav>
                                      </p:tavLst>
                                    </p:anim>
                                    <p:anim calcmode="lin" valueType="num">
                                      <p:cBhvr>
                                        <p:cTn id="99" dur="500" fill="hold"/>
                                        <p:tgtEl>
                                          <p:spTgt spid="239"/>
                                        </p:tgtEl>
                                        <p:attrNameLst>
                                          <p:attrName>ppt_h</p:attrName>
                                        </p:attrNameLst>
                                      </p:cBhvr>
                                      <p:tavLst>
                                        <p:tav tm="0">
                                          <p:val>
                                            <p:fltVal val="0"/>
                                          </p:val>
                                        </p:tav>
                                        <p:tav tm="100000">
                                          <p:val>
                                            <p:strVal val="#ppt_h"/>
                                          </p:val>
                                        </p:tav>
                                      </p:tavLst>
                                    </p:anim>
                                    <p:animEffect transition="in" filter="fade">
                                      <p:cBhvr>
                                        <p:cTn id="100" dur="500"/>
                                        <p:tgtEl>
                                          <p:spTgt spid="239"/>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5"/>
                                        </p:tgtEl>
                                        <p:attrNameLst>
                                          <p:attrName>style.visibility</p:attrName>
                                        </p:attrNameLst>
                                      </p:cBhvr>
                                      <p:to>
                                        <p:strVal val="visible"/>
                                      </p:to>
                                    </p:set>
                                    <p:anim calcmode="lin" valueType="num">
                                      <p:cBhvr>
                                        <p:cTn id="105" dur="500" fill="hold"/>
                                        <p:tgtEl>
                                          <p:spTgt spid="5"/>
                                        </p:tgtEl>
                                        <p:attrNameLst>
                                          <p:attrName>ppt_w</p:attrName>
                                        </p:attrNameLst>
                                      </p:cBhvr>
                                      <p:tavLst>
                                        <p:tav tm="0">
                                          <p:val>
                                            <p:fltVal val="0"/>
                                          </p:val>
                                        </p:tav>
                                        <p:tav tm="100000">
                                          <p:val>
                                            <p:strVal val="#ppt_w"/>
                                          </p:val>
                                        </p:tav>
                                      </p:tavLst>
                                    </p:anim>
                                    <p:anim calcmode="lin" valueType="num">
                                      <p:cBhvr>
                                        <p:cTn id="106" dur="500" fill="hold"/>
                                        <p:tgtEl>
                                          <p:spTgt spid="5"/>
                                        </p:tgtEl>
                                        <p:attrNameLst>
                                          <p:attrName>ppt_h</p:attrName>
                                        </p:attrNameLst>
                                      </p:cBhvr>
                                      <p:tavLst>
                                        <p:tav tm="0">
                                          <p:val>
                                            <p:fltVal val="0"/>
                                          </p:val>
                                        </p:tav>
                                        <p:tav tm="100000">
                                          <p:val>
                                            <p:strVal val="#ppt_h"/>
                                          </p:val>
                                        </p:tav>
                                      </p:tavLst>
                                    </p:anim>
                                    <p:animEffect transition="in" filter="fade">
                                      <p:cBhvr>
                                        <p:cTn id="107" dur="500"/>
                                        <p:tgtEl>
                                          <p:spTgt spid="5"/>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nodeType="clickEffect">
                                  <p:stCondLst>
                                    <p:cond delay="0"/>
                                  </p:stCondLst>
                                  <p:childTnLst>
                                    <p:set>
                                      <p:cBhvr>
                                        <p:cTn id="111" dur="1" fill="hold">
                                          <p:stCondLst>
                                            <p:cond delay="0"/>
                                          </p:stCondLst>
                                        </p:cTn>
                                        <p:tgtEl>
                                          <p:spTgt spid="8"/>
                                        </p:tgtEl>
                                        <p:attrNameLst>
                                          <p:attrName>style.visibility</p:attrName>
                                        </p:attrNameLst>
                                      </p:cBhvr>
                                      <p:to>
                                        <p:strVal val="visible"/>
                                      </p:to>
                                    </p:set>
                                    <p:anim calcmode="lin" valueType="num">
                                      <p:cBhvr>
                                        <p:cTn id="112" dur="500" fill="hold"/>
                                        <p:tgtEl>
                                          <p:spTgt spid="8"/>
                                        </p:tgtEl>
                                        <p:attrNameLst>
                                          <p:attrName>ppt_w</p:attrName>
                                        </p:attrNameLst>
                                      </p:cBhvr>
                                      <p:tavLst>
                                        <p:tav tm="0">
                                          <p:val>
                                            <p:fltVal val="0"/>
                                          </p:val>
                                        </p:tav>
                                        <p:tav tm="100000">
                                          <p:val>
                                            <p:strVal val="#ppt_w"/>
                                          </p:val>
                                        </p:tav>
                                      </p:tavLst>
                                    </p:anim>
                                    <p:anim calcmode="lin" valueType="num">
                                      <p:cBhvr>
                                        <p:cTn id="113" dur="500" fill="hold"/>
                                        <p:tgtEl>
                                          <p:spTgt spid="8"/>
                                        </p:tgtEl>
                                        <p:attrNameLst>
                                          <p:attrName>ppt_h</p:attrName>
                                        </p:attrNameLst>
                                      </p:cBhvr>
                                      <p:tavLst>
                                        <p:tav tm="0">
                                          <p:val>
                                            <p:fltVal val="0"/>
                                          </p:val>
                                        </p:tav>
                                        <p:tav tm="100000">
                                          <p:val>
                                            <p:strVal val="#ppt_h"/>
                                          </p:val>
                                        </p:tav>
                                      </p:tavLst>
                                    </p:anim>
                                    <p:animEffect transition="in" filter="fade">
                                      <p:cBhvr>
                                        <p:cTn id="114" dur="500"/>
                                        <p:tgtEl>
                                          <p:spTgt spid="8"/>
                                        </p:tgtEl>
                                      </p:cBhvr>
                                    </p:animEffect>
                                  </p:childTnLst>
                                </p:cTn>
                              </p:par>
                            </p:childTnLst>
                          </p:cTn>
                        </p:par>
                      </p:childTnLst>
                    </p:cTn>
                  </p:par>
                  <p:par>
                    <p:cTn id="115" fill="hold">
                      <p:stCondLst>
                        <p:cond delay="indefinite"/>
                      </p:stCondLst>
                      <p:childTnLst>
                        <p:par>
                          <p:cTn id="116" fill="hold">
                            <p:stCondLst>
                              <p:cond delay="0"/>
                            </p:stCondLst>
                            <p:childTnLst>
                              <p:par>
                                <p:cTn id="117" presetID="9" presetClass="entr" presetSubtype="0" fill="hold" grpId="0" nodeType="click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dissolve">
                                      <p:cBhvr>
                                        <p:cTn id="11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0" y="2667000"/>
            <a:ext cx="4280339" cy="1569660"/>
          </a:xfrm>
          <a:prstGeom prst="rect">
            <a:avLst/>
          </a:prstGeom>
        </p:spPr>
        <p:txBody>
          <a:bodyPr wrap="none">
            <a:spAutoFit/>
          </a:bodyPr>
          <a:lstStyle/>
          <a:p>
            <a:pPr algn="ctr"/>
            <a:r>
              <a:rPr lang="ar-AE" sz="9600" dirty="0">
                <a:cs typeface="DecoType Naskh Extensions" panose="02010400000000000000" pitchFamily="2" charset="-78"/>
              </a:rPr>
              <a:t>ودمتن</a:t>
            </a:r>
            <a:r>
              <a:rPr lang="ar-AE" sz="9600" dirty="0"/>
              <a:t>!!</a:t>
            </a:r>
            <a:endParaRPr lang="en-US" sz="9600" dirty="0"/>
          </a:p>
        </p:txBody>
      </p:sp>
      <p:sp>
        <p:nvSpPr>
          <p:cNvPr id="4" name="عنصر نائب للتذييل 3"/>
          <p:cNvSpPr>
            <a:spLocks noGrp="1"/>
          </p:cNvSpPr>
          <p:nvPr>
            <p:ph type="ftr" sz="quarter" idx="11"/>
          </p:nvPr>
        </p:nvSpPr>
        <p:spPr/>
        <p:txBody>
          <a:bodyPr/>
          <a:lstStyle/>
          <a:p>
            <a:r>
              <a:rPr lang="en-US"/>
              <a:t>seejaalbookclub </a:t>
            </a:r>
          </a:p>
        </p:txBody>
      </p:sp>
    </p:spTree>
    <p:extLst>
      <p:ext uri="{BB962C8B-B14F-4D97-AF65-F5344CB8AC3E}">
        <p14:creationId xmlns:p14="http://schemas.microsoft.com/office/powerpoint/2010/main" val="1074599358"/>
      </p:ext>
    </p:extLst>
  </p:cSld>
  <p:clrMapOvr>
    <a:masterClrMapping/>
  </p:clrMapOvr>
  <mc:AlternateContent xmlns:mc="http://schemas.openxmlformats.org/markup-compatibility/2006">
    <mc:Choice xmlns:p14="http://schemas.microsoft.com/office/powerpoint/2010/main" Requires="p14">
      <p:transition spd="slow" p14:dur="3900">
        <p14:glitter dir="r"/>
      </p:transition>
    </mc:Choice>
    <mc:Fallback>
      <p:transition spd="slow">
        <p:fade/>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CB1D34B-5E31-4516-BA25-57132211F7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خلفية ذات مادة وطبقات مع عنوان</Template>
  <TotalTime>0</TotalTime>
  <Words>902</Words>
  <Application>Microsoft Office PowerPoint</Application>
  <PresentationFormat>عرض على الشاشة (4:3)</PresentationFormat>
  <Paragraphs>39</Paragraphs>
  <Slides>11</Slides>
  <Notes>2</Notes>
  <HiddenSlides>0</HiddenSlides>
  <MMClips>1</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11</vt:i4>
      </vt:variant>
    </vt:vector>
  </HeadingPairs>
  <TitlesOfParts>
    <vt:vector size="17" baseType="lpstr">
      <vt:lpstr>Arial</vt:lpstr>
      <vt:lpstr>Calibri</vt:lpstr>
      <vt:lpstr>DecoType Naskh Extensions</vt:lpstr>
      <vt:lpstr>Garamond</vt:lpstr>
      <vt:lpstr>Times New Roman</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2017-02-22T14:46:59Z</dcterms:created>
  <dcterms:modified xsi:type="dcterms:W3CDTF">2017-02-22T15:46:58Z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TC020116339991</vt:lpwstr>
  </property>
</Properties>
</file>