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sldIdLst>
    <p:sldId id="256" r:id="rId2"/>
    <p:sldId id="257" r:id="rId3"/>
    <p:sldId id="258" r:id="rId4"/>
    <p:sldId id="264" r:id="rId5"/>
    <p:sldId id="259" r:id="rId6"/>
    <p:sldId id="260" r:id="rId7"/>
    <p:sldId id="261" r:id="rId8"/>
    <p:sldId id="262" r:id="rId9"/>
    <p:sldId id="265" r:id="rId10"/>
    <p:sldId id="266" r:id="rId11"/>
    <p:sldId id="263" r:id="rId12"/>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42" autoAdjust="0"/>
    <p:restoredTop sz="94291" autoAdjust="0"/>
  </p:normalViewPr>
  <p:slideViewPr>
    <p:cSldViewPr snapToGrid="0">
      <p:cViewPr varScale="1">
        <p:scale>
          <a:sx n="69" d="100"/>
          <a:sy n="69" d="100"/>
        </p:scale>
        <p:origin x="672" y="48"/>
      </p:cViewPr>
      <p:guideLst/>
    </p:cSldViewPr>
  </p:slideViewPr>
  <p:outlineViewPr>
    <p:cViewPr>
      <p:scale>
        <a:sx n="33" d="100"/>
        <a:sy n="33" d="100"/>
      </p:scale>
      <p:origin x="0" y="-546"/>
    </p:cViewPr>
    <p:sldLst>
      <p:sld r:id="rId1" collapse="1"/>
      <p:sld r:id="rId2" collapse="1"/>
    </p:sldLst>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3" d="100"/>
          <a:sy n="53" d="100"/>
        </p:scale>
        <p:origin x="284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523174A2-46DE-421C-98C5-65F1F7324961}" type="datetimeFigureOut">
              <a:rPr lang="en-US" smtClean="0"/>
              <a:t>26-Jul-17</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75E5E9DE-3C21-4C64-9632-1759D93B44FB}" type="slidenum">
              <a:rPr lang="en-US" smtClean="0"/>
              <a:t>‹#›</a:t>
            </a:fld>
            <a:endParaRPr lang="en-US"/>
          </a:p>
        </p:txBody>
      </p:sp>
    </p:spTree>
    <p:extLst>
      <p:ext uri="{BB962C8B-B14F-4D97-AF65-F5344CB8AC3E}">
        <p14:creationId xmlns:p14="http://schemas.microsoft.com/office/powerpoint/2010/main" val="183205691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75E5E9DE-3C21-4C64-9632-1759D93B44FB}" type="slidenum">
              <a:rPr lang="en-US" smtClean="0"/>
              <a:t>3</a:t>
            </a:fld>
            <a:endParaRPr lang="en-US"/>
          </a:p>
        </p:txBody>
      </p:sp>
    </p:spTree>
    <p:extLst>
      <p:ext uri="{BB962C8B-B14F-4D97-AF65-F5344CB8AC3E}">
        <p14:creationId xmlns:p14="http://schemas.microsoft.com/office/powerpoint/2010/main" val="972128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75E5E9DE-3C21-4C64-9632-1759D93B44FB}" type="slidenum">
              <a:rPr lang="en-US" smtClean="0"/>
              <a:t>4</a:t>
            </a:fld>
            <a:endParaRPr lang="en-US"/>
          </a:p>
        </p:txBody>
      </p:sp>
    </p:spTree>
    <p:extLst>
      <p:ext uri="{BB962C8B-B14F-4D97-AF65-F5344CB8AC3E}">
        <p14:creationId xmlns:p14="http://schemas.microsoft.com/office/powerpoint/2010/main" val="1895285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BEF3997-9A90-48DF-906A-75EF774D8DDC}"/>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en-US"/>
          </a:p>
        </p:txBody>
      </p:sp>
      <p:sp>
        <p:nvSpPr>
          <p:cNvPr id="3" name="عنوان فرعي 2">
            <a:extLst>
              <a:ext uri="{FF2B5EF4-FFF2-40B4-BE49-F238E27FC236}">
                <a16:creationId xmlns:a16="http://schemas.microsoft.com/office/drawing/2014/main" id="{A10A072D-5D22-4D0A-923D-6E9009AB21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a:p>
        </p:txBody>
      </p:sp>
      <p:sp>
        <p:nvSpPr>
          <p:cNvPr id="4" name="عنصر نائب للتاريخ 3">
            <a:extLst>
              <a:ext uri="{FF2B5EF4-FFF2-40B4-BE49-F238E27FC236}">
                <a16:creationId xmlns:a16="http://schemas.microsoft.com/office/drawing/2014/main" id="{D642B020-3B98-42F9-B366-BBC8F3A5A9EF}"/>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5" name="عنصر نائب للتذييل 4">
            <a:extLst>
              <a:ext uri="{FF2B5EF4-FFF2-40B4-BE49-F238E27FC236}">
                <a16:creationId xmlns:a16="http://schemas.microsoft.com/office/drawing/2014/main" id="{22A22F9C-4CCA-4C87-B5BC-D1F8F86B6F72}"/>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7FCF6799-E37F-4D1A-AD73-4DFCEE09833A}"/>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244771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48F881F-FE9F-440D-A9E0-8282B220F35B}"/>
              </a:ext>
            </a:extLst>
          </p:cNvPr>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a:extLst>
              <a:ext uri="{FF2B5EF4-FFF2-40B4-BE49-F238E27FC236}">
                <a16:creationId xmlns:a16="http://schemas.microsoft.com/office/drawing/2014/main" id="{5D73AB68-D453-47C6-BB43-104EFEE55A4E}"/>
              </a:ext>
            </a:extLst>
          </p:cNvPr>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5C70A9CB-22EE-45D4-A62C-1DE8402974AE}"/>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5" name="عنصر نائب للتذييل 4">
            <a:extLst>
              <a:ext uri="{FF2B5EF4-FFF2-40B4-BE49-F238E27FC236}">
                <a16:creationId xmlns:a16="http://schemas.microsoft.com/office/drawing/2014/main" id="{804A97B1-DF98-4559-9DE1-BF5A1753F2E3}"/>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AFC79449-A118-4517-85C5-073B988688FD}"/>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1032049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456A20C-48AA-4322-AAB3-A0D8D341B485}"/>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en-US"/>
          </a:p>
        </p:txBody>
      </p:sp>
      <p:sp>
        <p:nvSpPr>
          <p:cNvPr id="3" name="عنصر نائب للنص 2">
            <a:extLst>
              <a:ext uri="{FF2B5EF4-FFF2-40B4-BE49-F238E27FC236}">
                <a16:creationId xmlns:a16="http://schemas.microsoft.com/office/drawing/2014/main" id="{652C778E-707C-45B9-844C-04A6EFF257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عنصر نائب للتاريخ 3">
            <a:extLst>
              <a:ext uri="{FF2B5EF4-FFF2-40B4-BE49-F238E27FC236}">
                <a16:creationId xmlns:a16="http://schemas.microsoft.com/office/drawing/2014/main" id="{340EB6D8-B6FE-4E9A-8C32-C92D4FE1E742}"/>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5" name="عنصر نائب للتذييل 4">
            <a:extLst>
              <a:ext uri="{FF2B5EF4-FFF2-40B4-BE49-F238E27FC236}">
                <a16:creationId xmlns:a16="http://schemas.microsoft.com/office/drawing/2014/main" id="{CB2306B7-172E-4E79-881D-7632B61A4FF2}"/>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4564ACB0-55C8-4C59-9272-2CD42A7D758B}"/>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3315495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490BD16-893E-42D7-B121-60002DCD7181}"/>
              </a:ext>
            </a:extLst>
          </p:cNvPr>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a:extLst>
              <a:ext uri="{FF2B5EF4-FFF2-40B4-BE49-F238E27FC236}">
                <a16:creationId xmlns:a16="http://schemas.microsoft.com/office/drawing/2014/main" id="{00E25F79-F851-476C-97A3-A91B8D4D6B49}"/>
              </a:ext>
            </a:extLst>
          </p:cNvPr>
          <p:cNvSpPr>
            <a:spLocks noGrp="1"/>
          </p:cNvSpPr>
          <p:nvPr>
            <p:ph sz="half" idx="1"/>
          </p:nvPr>
        </p:nvSpPr>
        <p:spPr>
          <a:xfrm>
            <a:off x="838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AC3783BF-DAAC-4DD9-A2DA-6C6674DD4E1A}"/>
              </a:ext>
            </a:extLst>
          </p:cNvPr>
          <p:cNvSpPr>
            <a:spLocks noGrp="1"/>
          </p:cNvSpPr>
          <p:nvPr>
            <p:ph sz="half" idx="2"/>
          </p:nvPr>
        </p:nvSpPr>
        <p:spPr>
          <a:xfrm>
            <a:off x="6172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F6E39325-5439-484B-9C91-CA0EBDC229CF}"/>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6" name="عنصر نائب للتذييل 5">
            <a:extLst>
              <a:ext uri="{FF2B5EF4-FFF2-40B4-BE49-F238E27FC236}">
                <a16:creationId xmlns:a16="http://schemas.microsoft.com/office/drawing/2014/main" id="{260E2370-8A27-46EF-942C-47D61515322F}"/>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B4B38AB4-73B1-4475-9091-417AEC720E34}"/>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2180332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D55124C-6ECD-4512-B378-D8426AF99272}"/>
              </a:ext>
            </a:extLst>
          </p:cNvPr>
          <p:cNvSpPr>
            <a:spLocks noGrp="1"/>
          </p:cNvSpPr>
          <p:nvPr>
            <p:ph type="title"/>
          </p:nvPr>
        </p:nvSpPr>
        <p:spPr>
          <a:xfrm>
            <a:off x="839788" y="365125"/>
            <a:ext cx="10515600" cy="1325563"/>
          </a:xfrm>
        </p:spPr>
        <p:txBody>
          <a:bodyPr/>
          <a:lstStyle/>
          <a:p>
            <a:r>
              <a:rPr lang="ar-SA"/>
              <a:t>انقر لتحرير نمط العنوان الرئيسي</a:t>
            </a:r>
            <a:endParaRPr lang="en-US"/>
          </a:p>
        </p:txBody>
      </p:sp>
      <p:sp>
        <p:nvSpPr>
          <p:cNvPr id="3" name="عنصر نائب للنص 2">
            <a:extLst>
              <a:ext uri="{FF2B5EF4-FFF2-40B4-BE49-F238E27FC236}">
                <a16:creationId xmlns:a16="http://schemas.microsoft.com/office/drawing/2014/main" id="{563A884F-7DB7-4DD4-AD00-471182C913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عنصر نائب للمحتوى 3">
            <a:extLst>
              <a:ext uri="{FF2B5EF4-FFF2-40B4-BE49-F238E27FC236}">
                <a16:creationId xmlns:a16="http://schemas.microsoft.com/office/drawing/2014/main" id="{8068EE40-52FB-4C8B-B98D-445A53889BF7}"/>
              </a:ext>
            </a:extLst>
          </p:cNvPr>
          <p:cNvSpPr>
            <a:spLocks noGrp="1"/>
          </p:cNvSpPr>
          <p:nvPr>
            <p:ph sz="half" idx="2"/>
          </p:nvPr>
        </p:nvSpPr>
        <p:spPr>
          <a:xfrm>
            <a:off x="839788" y="2505075"/>
            <a:ext cx="5157787"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33970BC5-9928-4EDB-AED7-4770544FB7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عنصر نائب للمحتوى 5">
            <a:extLst>
              <a:ext uri="{FF2B5EF4-FFF2-40B4-BE49-F238E27FC236}">
                <a16:creationId xmlns:a16="http://schemas.microsoft.com/office/drawing/2014/main" id="{FAAC40E6-C52E-4231-B06C-42ED9495ADD4}"/>
              </a:ext>
            </a:extLst>
          </p:cNvPr>
          <p:cNvSpPr>
            <a:spLocks noGrp="1"/>
          </p:cNvSpPr>
          <p:nvPr>
            <p:ph sz="quarter" idx="4"/>
          </p:nvPr>
        </p:nvSpPr>
        <p:spPr>
          <a:xfrm>
            <a:off x="6172200" y="2505075"/>
            <a:ext cx="5183188"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6773E3D8-49CD-448A-856A-200C5A1B109E}"/>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8" name="عنصر نائب للتذييل 7">
            <a:extLst>
              <a:ext uri="{FF2B5EF4-FFF2-40B4-BE49-F238E27FC236}">
                <a16:creationId xmlns:a16="http://schemas.microsoft.com/office/drawing/2014/main" id="{FD413F89-5DEF-4444-8F63-FF75BA41A2CE}"/>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DDBC7141-E510-4112-97BA-B228663B2AB7}"/>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2145211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F937EFC-F4FB-4EA8-A4F0-AC1D73A9A1C3}"/>
              </a:ext>
            </a:extLst>
          </p:cNvPr>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2">
            <a:extLst>
              <a:ext uri="{FF2B5EF4-FFF2-40B4-BE49-F238E27FC236}">
                <a16:creationId xmlns:a16="http://schemas.microsoft.com/office/drawing/2014/main" id="{2D07276D-A1D2-4C5E-BB06-B786340F2FE1}"/>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4" name="عنصر نائب للتذييل 3">
            <a:extLst>
              <a:ext uri="{FF2B5EF4-FFF2-40B4-BE49-F238E27FC236}">
                <a16:creationId xmlns:a16="http://schemas.microsoft.com/office/drawing/2014/main" id="{602C6A35-95E9-4FF0-A0B5-5043C555418E}"/>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E30993DC-9452-44E5-A49A-6897C99676D7}"/>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957495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5B9219B-E4D0-4405-B5D3-97950531AC9D}"/>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3" name="عنصر نائب للتذييل 2">
            <a:extLst>
              <a:ext uri="{FF2B5EF4-FFF2-40B4-BE49-F238E27FC236}">
                <a16:creationId xmlns:a16="http://schemas.microsoft.com/office/drawing/2014/main" id="{7A0A8AE7-EAF7-4B7A-885E-D243BB8E6570}"/>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0652D651-4708-4DE5-AE5C-4BDBD1D43054}"/>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330032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FCCB0D5-A40A-40E6-BDB8-EAA73519F905}"/>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a:p>
        </p:txBody>
      </p:sp>
      <p:sp>
        <p:nvSpPr>
          <p:cNvPr id="3" name="عنصر نائب للمحتوى 2">
            <a:extLst>
              <a:ext uri="{FF2B5EF4-FFF2-40B4-BE49-F238E27FC236}">
                <a16:creationId xmlns:a16="http://schemas.microsoft.com/office/drawing/2014/main" id="{088ABD6A-D52A-488E-B318-91134152D7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49B6A3F7-0AD5-43BA-BB9C-942D1C42DB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عنصر نائب للتاريخ 4">
            <a:extLst>
              <a:ext uri="{FF2B5EF4-FFF2-40B4-BE49-F238E27FC236}">
                <a16:creationId xmlns:a16="http://schemas.microsoft.com/office/drawing/2014/main" id="{9DC86E60-A394-4715-A036-B8FA668DC5F2}"/>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6" name="عنصر نائب للتذييل 5">
            <a:extLst>
              <a:ext uri="{FF2B5EF4-FFF2-40B4-BE49-F238E27FC236}">
                <a16:creationId xmlns:a16="http://schemas.microsoft.com/office/drawing/2014/main" id="{457D71E5-AD9D-4A61-8001-FFD7E20F41DA}"/>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1D2AEE53-4E7C-4257-B347-417FAEFCC77D}"/>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3646755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96579A-53E4-446D-953C-756F998B5DC6}"/>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a:p>
        </p:txBody>
      </p:sp>
      <p:sp>
        <p:nvSpPr>
          <p:cNvPr id="3" name="عنصر نائب للصورة 2">
            <a:extLst>
              <a:ext uri="{FF2B5EF4-FFF2-40B4-BE49-F238E27FC236}">
                <a16:creationId xmlns:a16="http://schemas.microsoft.com/office/drawing/2014/main" id="{C1637873-8544-405E-B380-BC86CC4F74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76FBB003-2CCD-49D3-82F4-E56F19E55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عنصر نائب للتاريخ 4">
            <a:extLst>
              <a:ext uri="{FF2B5EF4-FFF2-40B4-BE49-F238E27FC236}">
                <a16:creationId xmlns:a16="http://schemas.microsoft.com/office/drawing/2014/main" id="{C2FAD32B-A610-41BA-9EB6-1F8215D87D59}"/>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6" name="عنصر نائب للتذييل 5">
            <a:extLst>
              <a:ext uri="{FF2B5EF4-FFF2-40B4-BE49-F238E27FC236}">
                <a16:creationId xmlns:a16="http://schemas.microsoft.com/office/drawing/2014/main" id="{45AC519B-A0BE-4B57-BBD7-EFAE294A37F7}"/>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EB8E8CA0-4929-427D-9D5F-1A618E1C3242}"/>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2252313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CD314C0-3EE0-4F3C-85C0-09A45F34584B}"/>
              </a:ext>
            </a:extLst>
          </p:cNvPr>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a:extLst>
              <a:ext uri="{FF2B5EF4-FFF2-40B4-BE49-F238E27FC236}">
                <a16:creationId xmlns:a16="http://schemas.microsoft.com/office/drawing/2014/main" id="{2F34FA0D-4DEC-4396-864F-6B894E917A4E}"/>
              </a:ext>
            </a:extLst>
          </p:cNvPr>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A4D5A3E4-9A7E-40BC-876B-F7536EC0659B}"/>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5" name="عنصر نائب للتذييل 4">
            <a:extLst>
              <a:ext uri="{FF2B5EF4-FFF2-40B4-BE49-F238E27FC236}">
                <a16:creationId xmlns:a16="http://schemas.microsoft.com/office/drawing/2014/main" id="{FB317BC2-A53A-4662-B8C0-8FFC83CED280}"/>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48720A04-1455-42C5-A61B-CB7D33771729}"/>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457056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6FE3A321-D491-4AFB-B5F0-A3874A250396}"/>
              </a:ext>
            </a:extLst>
          </p:cNvPr>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en-US"/>
          </a:p>
        </p:txBody>
      </p:sp>
      <p:sp>
        <p:nvSpPr>
          <p:cNvPr id="3" name="عنصر نائب للعنوان العمودي 2">
            <a:extLst>
              <a:ext uri="{FF2B5EF4-FFF2-40B4-BE49-F238E27FC236}">
                <a16:creationId xmlns:a16="http://schemas.microsoft.com/office/drawing/2014/main" id="{805192DF-81E0-4598-A6C5-2896FAA32C68}"/>
              </a:ext>
            </a:extLst>
          </p:cNvPr>
          <p:cNvSpPr>
            <a:spLocks noGrp="1"/>
          </p:cNvSpPr>
          <p:nvPr>
            <p:ph type="body" orient="vert" idx="1"/>
          </p:nvPr>
        </p:nvSpPr>
        <p:spPr>
          <a:xfrm>
            <a:off x="838200" y="365125"/>
            <a:ext cx="7734300" cy="5811838"/>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A33D4E5C-26DE-455E-8B5D-4AAE326D0A04}"/>
              </a:ext>
            </a:extLst>
          </p:cNvPr>
          <p:cNvSpPr>
            <a:spLocks noGrp="1"/>
          </p:cNvSpPr>
          <p:nvPr>
            <p:ph type="dt" sz="half" idx="10"/>
          </p:nvPr>
        </p:nvSpPr>
        <p:spPr/>
        <p:txBody>
          <a:bodyPr/>
          <a:lstStyle/>
          <a:p>
            <a:fld id="{429F2573-BF3B-4DEB-A718-46D2C12BCFE3}" type="datetimeFigureOut">
              <a:rPr lang="en-US" smtClean="0"/>
              <a:t>26-Jul-17</a:t>
            </a:fld>
            <a:endParaRPr lang="en-US"/>
          </a:p>
        </p:txBody>
      </p:sp>
      <p:sp>
        <p:nvSpPr>
          <p:cNvPr id="5" name="عنصر نائب للتذييل 4">
            <a:extLst>
              <a:ext uri="{FF2B5EF4-FFF2-40B4-BE49-F238E27FC236}">
                <a16:creationId xmlns:a16="http://schemas.microsoft.com/office/drawing/2014/main" id="{7EFCAEF0-CBDB-41D8-8AC0-03F4A2ECFBC2}"/>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5FE5BC3-3BC1-46CF-A2D8-A8CB11B2340A}"/>
              </a:ext>
            </a:extLst>
          </p:cNvPr>
          <p:cNvSpPr>
            <a:spLocks noGrp="1"/>
          </p:cNvSpPr>
          <p:nvPr>
            <p:ph type="sldNum" sz="quarter" idx="12"/>
          </p:nvPr>
        </p:nvSpPr>
        <p:spPr/>
        <p:txBody>
          <a:bodyPr/>
          <a:lstStyle/>
          <a:p>
            <a:fld id="{903E137A-80F7-4019-8DE6-6B2566E079B5}" type="slidenum">
              <a:rPr lang="en-US" smtClean="0"/>
              <a:t>‹#›</a:t>
            </a:fld>
            <a:endParaRPr lang="en-US"/>
          </a:p>
        </p:txBody>
      </p:sp>
    </p:spTree>
    <p:extLst>
      <p:ext uri="{BB962C8B-B14F-4D97-AF65-F5344CB8AC3E}">
        <p14:creationId xmlns:p14="http://schemas.microsoft.com/office/powerpoint/2010/main" val="3007585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AD2E61B-02D5-4961-8D07-3DBF529BE29E}"/>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endParaRPr lang="en-US"/>
          </a:p>
        </p:txBody>
      </p:sp>
      <p:sp>
        <p:nvSpPr>
          <p:cNvPr id="3" name="عنصر نائب للنص 2">
            <a:extLst>
              <a:ext uri="{FF2B5EF4-FFF2-40B4-BE49-F238E27FC236}">
                <a16:creationId xmlns:a16="http://schemas.microsoft.com/office/drawing/2014/main" id="{4487564F-D889-46CB-BA48-2293E6DFA3AC}"/>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8C86427-5CB1-475A-A7B0-7EEC4EDB3156}"/>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29F2573-BF3B-4DEB-A718-46D2C12BCFE3}" type="datetimeFigureOut">
              <a:rPr lang="en-US" smtClean="0"/>
              <a:t>26-Jul-17</a:t>
            </a:fld>
            <a:endParaRPr lang="en-US"/>
          </a:p>
        </p:txBody>
      </p:sp>
      <p:sp>
        <p:nvSpPr>
          <p:cNvPr id="5" name="عنصر نائب للتذييل 4">
            <a:extLst>
              <a:ext uri="{FF2B5EF4-FFF2-40B4-BE49-F238E27FC236}">
                <a16:creationId xmlns:a16="http://schemas.microsoft.com/office/drawing/2014/main" id="{28471E2F-4727-4664-BA0F-437B27AE7F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4B82DDE3-EFFE-4908-8F31-FDF2B33F656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03E137A-80F7-4019-8DE6-6B2566E079B5}" type="slidenum">
              <a:rPr lang="en-US" smtClean="0"/>
              <a:t>‹#›</a:t>
            </a:fld>
            <a:endParaRPr lang="en-US"/>
          </a:p>
        </p:txBody>
      </p:sp>
    </p:spTree>
    <p:extLst>
      <p:ext uri="{BB962C8B-B14F-4D97-AF65-F5344CB8AC3E}">
        <p14:creationId xmlns:p14="http://schemas.microsoft.com/office/powerpoint/2010/main" val="830379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5000" b="-5000"/>
          </a:stretch>
        </a:blipFill>
        <a:effectLst/>
      </p:bgPr>
    </p:bg>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0A0F1EC-019A-4505-924A-1EA63C4821FA}"/>
              </a:ext>
            </a:extLst>
          </p:cNvPr>
          <p:cNvSpPr>
            <a:spLocks noGrp="1"/>
          </p:cNvSpPr>
          <p:nvPr>
            <p:ph type="ctrTitle"/>
          </p:nvPr>
        </p:nvSpPr>
        <p:spPr>
          <a:xfrm>
            <a:off x="1135640" y="2814168"/>
            <a:ext cx="9144000" cy="1366370"/>
          </a:xfrm>
        </p:spPr>
        <p:txBody>
          <a:bodyPr>
            <a:noAutofit/>
          </a:bodyPr>
          <a:lstStyle/>
          <a:p>
            <a:r>
              <a:rPr lang="ar-AE" sz="9600" dirty="0">
                <a:solidFill>
                  <a:schemeClr val="bg1"/>
                </a:solidFill>
                <a:effectLst>
                  <a:outerShdw blurRad="38100" dist="38100" dir="2700000" algn="tl">
                    <a:srgbClr val="000000">
                      <a:alpha val="43137"/>
                    </a:srgbClr>
                  </a:outerShdw>
                </a:effectLst>
                <a:latin typeface="Times New Roman" panose="02020603050405020304" pitchFamily="18" charset="0"/>
                <a:cs typeface="DecoType Thuluth" panose="02010000000000000000" pitchFamily="2" charset="-78"/>
              </a:rPr>
              <a:t>كنوز أغسطس</a:t>
            </a:r>
            <a:endParaRPr lang="en-US" sz="9600" dirty="0">
              <a:solidFill>
                <a:schemeClr val="bg1"/>
              </a:solidFill>
              <a:effectLst>
                <a:outerShdw blurRad="38100" dist="38100" dir="2700000" algn="tl">
                  <a:srgbClr val="000000">
                    <a:alpha val="43137"/>
                  </a:srgbClr>
                </a:outerShdw>
              </a:effectLst>
              <a:latin typeface="Times New Roman" panose="02020603050405020304" pitchFamily="18" charset="0"/>
              <a:cs typeface="DecoType Thuluth" panose="02010000000000000000" pitchFamily="2" charset="-78"/>
            </a:endParaRPr>
          </a:p>
        </p:txBody>
      </p:sp>
      <p:pic>
        <p:nvPicPr>
          <p:cNvPr id="8" name="Danza Sufi">
            <a:hlinkClick r:id="" action="ppaction://media"/>
            <a:extLst>
              <a:ext uri="{FF2B5EF4-FFF2-40B4-BE49-F238E27FC236}">
                <a16:creationId xmlns:a16="http://schemas.microsoft.com/office/drawing/2014/main" id="{0536CC46-0618-46CC-A8F0-6B63F6D599A1}"/>
              </a:ext>
            </a:extLst>
          </p:cNvPr>
          <p:cNvPicPr>
            <a:picLocks noChangeAspect="1"/>
          </p:cNvPicPr>
          <p:nvPr>
            <a:audioFile r:link="rId1"/>
            <p:extLst>
              <p:ext uri="{DAA4B4D4-6D71-4841-9C94-3DE7FCFB9230}">
                <p14:media xmlns:p14="http://schemas.microsoft.com/office/powerpoint/2010/main" r:embed="rId2">
                  <p14:trim st="5839"/>
                </p14:media>
              </p:ext>
            </p:extLst>
          </p:nvPr>
        </p:nvPicPr>
        <p:blipFill>
          <a:blip r:embed="rId5"/>
          <a:stretch>
            <a:fillRect/>
          </a:stretch>
        </p:blipFill>
        <p:spPr>
          <a:xfrm flipV="1">
            <a:off x="678439" y="5943598"/>
            <a:ext cx="457201" cy="457201"/>
          </a:xfrm>
          <a:prstGeom prst="rect">
            <a:avLst/>
          </a:prstGeom>
        </p:spPr>
      </p:pic>
    </p:spTree>
    <p:extLst>
      <p:ext uri="{BB962C8B-B14F-4D97-AF65-F5344CB8AC3E}">
        <p14:creationId xmlns:p14="http://schemas.microsoft.com/office/powerpoint/2010/main" val="328723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pic>
        <p:nvPicPr>
          <p:cNvPr id="4" name="عنصر نائب للمحتوى 3">
            <a:extLst>
              <a:ext uri="{FF2B5EF4-FFF2-40B4-BE49-F238E27FC236}">
                <a16:creationId xmlns:a16="http://schemas.microsoft.com/office/drawing/2014/main" id="{393E5509-2D2F-4559-9FA1-298F814F9D8C}"/>
              </a:ext>
            </a:extLst>
          </p:cNvPr>
          <p:cNvPicPr>
            <a:picLocks noGrp="1" noChangeAspect="1"/>
          </p:cNvPicPr>
          <p:nvPr>
            <p:ph idx="1"/>
          </p:nvPr>
        </p:nvPicPr>
        <p:blipFill>
          <a:blip r:embed="rId3"/>
          <a:stretch>
            <a:fillRect/>
          </a:stretch>
        </p:blipFill>
        <p:spPr>
          <a:xfrm rot="20207289">
            <a:off x="1483965" y="2017515"/>
            <a:ext cx="2434144" cy="3776822"/>
          </a:xfrm>
          <a:prstGeom prst="rect">
            <a:avLst/>
          </a:prstGeom>
        </p:spPr>
      </p:pic>
      <p:pic>
        <p:nvPicPr>
          <p:cNvPr id="6" name="صورة 5">
            <a:extLst>
              <a:ext uri="{FF2B5EF4-FFF2-40B4-BE49-F238E27FC236}">
                <a16:creationId xmlns:a16="http://schemas.microsoft.com/office/drawing/2014/main" id="{003A1091-0443-4738-8C5A-50BEEB435CAF}"/>
              </a:ext>
            </a:extLst>
          </p:cNvPr>
          <p:cNvPicPr>
            <a:picLocks noChangeAspect="1"/>
          </p:cNvPicPr>
          <p:nvPr/>
        </p:nvPicPr>
        <p:blipFill rotWithShape="1">
          <a:blip r:embed="rId4">
            <a:extLst>
              <a:ext uri="{28A0092B-C50C-407E-A947-70E740481C1C}">
                <a14:useLocalDpi xmlns:a14="http://schemas.microsoft.com/office/drawing/2010/main" val="0"/>
              </a:ext>
            </a:extLst>
          </a:blip>
          <a:srcRect l="17618" t="933" r="18054" b="5200"/>
          <a:stretch/>
        </p:blipFill>
        <p:spPr>
          <a:xfrm rot="1017458">
            <a:off x="7834940" y="2038764"/>
            <a:ext cx="2171371" cy="3390888"/>
          </a:xfrm>
          <a:prstGeom prst="rect">
            <a:avLst/>
          </a:prstGeom>
        </p:spPr>
      </p:pic>
      <p:pic>
        <p:nvPicPr>
          <p:cNvPr id="8" name="صورة 7">
            <a:extLst>
              <a:ext uri="{FF2B5EF4-FFF2-40B4-BE49-F238E27FC236}">
                <a16:creationId xmlns:a16="http://schemas.microsoft.com/office/drawing/2014/main" id="{A9A2FC33-1D22-4C43-A003-FC34E412A8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9824" y="2661357"/>
            <a:ext cx="2611870" cy="3723304"/>
          </a:xfrm>
          <a:prstGeom prst="rect">
            <a:avLst/>
          </a:prstGeom>
        </p:spPr>
      </p:pic>
    </p:spTree>
    <p:extLst>
      <p:ext uri="{BB962C8B-B14F-4D97-AF65-F5344CB8AC3E}">
        <p14:creationId xmlns:p14="http://schemas.microsoft.com/office/powerpoint/2010/main" val="133020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7" name="عنصر نائب للمحتوى 6">
            <a:extLst>
              <a:ext uri="{FF2B5EF4-FFF2-40B4-BE49-F238E27FC236}">
                <a16:creationId xmlns:a16="http://schemas.microsoft.com/office/drawing/2014/main" id="{5851FAA7-4DE7-4ECC-BF5C-9B2295FCD527}"/>
              </a:ext>
            </a:extLst>
          </p:cNvPr>
          <p:cNvSpPr>
            <a:spLocks noGrp="1"/>
          </p:cNvSpPr>
          <p:nvPr>
            <p:ph idx="1"/>
          </p:nvPr>
        </p:nvSpPr>
        <p:spPr>
          <a:xfrm>
            <a:off x="997816" y="1183443"/>
            <a:ext cx="7024683" cy="4959769"/>
          </a:xfrm>
        </p:spPr>
        <p:txBody>
          <a:bodyPr>
            <a:normAutofit fontScale="62500" lnSpcReduction="20000"/>
          </a:bodyPr>
          <a:lstStyle/>
          <a:p>
            <a:pPr marL="0" indent="0">
              <a:buNone/>
            </a:pPr>
            <a:endParaRPr lang="ar-AE" dirty="0">
              <a:solidFill>
                <a:schemeClr val="bg1"/>
              </a:solidFill>
              <a:effectLst>
                <a:outerShdw blurRad="38100" dist="38100" dir="2700000" algn="tl">
                  <a:srgbClr val="000000">
                    <a:alpha val="43137"/>
                  </a:srgbClr>
                </a:outerShdw>
              </a:effectLst>
            </a:endParaRPr>
          </a:p>
          <a:p>
            <a:pPr marL="0" indent="0">
              <a:buNone/>
            </a:pPr>
            <a:r>
              <a:rPr lang="ar-AE" dirty="0">
                <a:solidFill>
                  <a:schemeClr val="bg1"/>
                </a:solidFill>
                <a:effectLst>
                  <a:outerShdw blurRad="38100" dist="38100" dir="2700000" algn="tl">
                    <a:srgbClr val="000000">
                      <a:alpha val="43137"/>
                    </a:srgbClr>
                  </a:outerShdw>
                </a:effectLst>
              </a:rPr>
              <a:t>الأحداث حول فتاة سعودية تدعى .. روان ..</a:t>
            </a:r>
          </a:p>
          <a:p>
            <a:pPr marL="0" indent="0">
              <a:buNone/>
            </a:pPr>
            <a:r>
              <a:rPr lang="ar-AE" dirty="0">
                <a:solidFill>
                  <a:schemeClr val="bg1"/>
                </a:solidFill>
                <a:effectLst>
                  <a:outerShdw blurRad="38100" dist="38100" dir="2700000" algn="tl">
                    <a:srgbClr val="000000">
                      <a:alpha val="43137"/>
                    </a:srgbClr>
                  </a:outerShdw>
                </a:effectLst>
              </a:rPr>
              <a:t>تقرر الهرب من قصة حبها الوحيدة التي أفسدتها القبيلة،</a:t>
            </a:r>
          </a:p>
          <a:p>
            <a:pPr marL="0" indent="0">
              <a:buNone/>
            </a:pPr>
            <a:r>
              <a:rPr lang="ar-AE" dirty="0">
                <a:solidFill>
                  <a:schemeClr val="bg1"/>
                </a:solidFill>
                <a:effectLst>
                  <a:outerShdw blurRad="38100" dist="38100" dir="2700000" algn="tl">
                    <a:srgbClr val="000000">
                      <a:alpha val="43137"/>
                    </a:srgbClr>
                  </a:outerShdw>
                </a:effectLst>
              </a:rPr>
              <a:t>وذلك بالانضمام إلى سكن الطالبات الجامعي لإكمال تعليمها،</a:t>
            </a:r>
          </a:p>
          <a:p>
            <a:pPr marL="0" indent="0">
              <a:buNone/>
            </a:pPr>
            <a:r>
              <a:rPr lang="ar-AE" dirty="0">
                <a:solidFill>
                  <a:schemeClr val="bg1"/>
                </a:solidFill>
                <a:effectLst>
                  <a:outerShdw blurRad="38100" dist="38100" dir="2700000" algn="tl">
                    <a:srgbClr val="000000">
                      <a:alpha val="43137"/>
                    </a:srgbClr>
                  </a:outerShdw>
                </a:effectLst>
              </a:rPr>
              <a:t>فتجد نفسها بأنها قد هربت</a:t>
            </a:r>
          </a:p>
          <a:p>
            <a:pPr marL="0" indent="0">
              <a:buNone/>
            </a:pPr>
            <a:r>
              <a:rPr lang="ar-AE" dirty="0">
                <a:solidFill>
                  <a:schemeClr val="bg1"/>
                </a:solidFill>
                <a:effectLst>
                  <a:outerShdw blurRad="38100" dist="38100" dir="2700000" algn="tl">
                    <a:srgbClr val="000000">
                      <a:alpha val="43137"/>
                    </a:srgbClr>
                  </a:outerShdw>
                </a:effectLst>
              </a:rPr>
              <a:t>إلى أحضان سماسرة لتنظيم إرهابي خطير ! ..</a:t>
            </a:r>
          </a:p>
          <a:p>
            <a:pPr marL="0" indent="0">
              <a:buNone/>
            </a:pPr>
            <a:r>
              <a:rPr lang="ar-AE" dirty="0">
                <a:solidFill>
                  <a:schemeClr val="bg1"/>
                </a:solidFill>
                <a:effectLst>
                  <a:outerShdw blurRad="38100" dist="38100" dir="2700000" algn="tl">
                    <a:srgbClr val="000000">
                      <a:alpha val="43137"/>
                    </a:srgbClr>
                  </a:outerShdw>
                </a:effectLst>
              </a:rPr>
              <a:t>يعملون على تجنيد الفتيات السعوديات</a:t>
            </a:r>
          </a:p>
          <a:p>
            <a:pPr marL="0" indent="0">
              <a:buNone/>
            </a:pPr>
            <a:r>
              <a:rPr lang="ar-AE" dirty="0">
                <a:solidFill>
                  <a:schemeClr val="bg1"/>
                </a:solidFill>
                <a:effectLst>
                  <a:outerShdw blurRad="38100" dist="38100" dir="2700000" algn="tl">
                    <a:srgbClr val="000000">
                      <a:alpha val="43137"/>
                    </a:srgbClr>
                  </a:outerShdw>
                </a:effectLst>
              </a:rPr>
              <a:t>عبر مواقع التواصل الاجتماعي!!!</a:t>
            </a:r>
          </a:p>
          <a:p>
            <a:pPr marL="0" indent="0">
              <a:buNone/>
            </a:pPr>
            <a:r>
              <a:rPr lang="ar-AE" dirty="0">
                <a:solidFill>
                  <a:schemeClr val="bg1"/>
                </a:solidFill>
                <a:effectLst>
                  <a:outerShdw blurRad="38100" dist="38100" dir="2700000" algn="tl">
                    <a:srgbClr val="000000">
                      <a:alpha val="43137"/>
                    </a:srgbClr>
                  </a:outerShdw>
                </a:effectLst>
              </a:rPr>
              <a:t>تتورط روان وتقع ضحية لشخصيات إجرامية لا تعرف الرحمة ..</a:t>
            </a:r>
          </a:p>
          <a:p>
            <a:pPr marL="0" indent="0">
              <a:buNone/>
            </a:pPr>
            <a:r>
              <a:rPr lang="ar-AE" dirty="0">
                <a:solidFill>
                  <a:schemeClr val="bg1"/>
                </a:solidFill>
                <a:effectLst>
                  <a:outerShdw blurRad="38100" dist="38100" dir="2700000" algn="tl">
                    <a:srgbClr val="000000">
                      <a:alpha val="43137"/>
                    </a:srgbClr>
                  </a:outerShdw>
                </a:effectLst>
              </a:rPr>
              <a:t>أحداث لا تخطر على البال .. وحقائق موثقة سبق وأن وقعت!</a:t>
            </a:r>
          </a:p>
          <a:p>
            <a:pPr marL="0" indent="0">
              <a:buNone/>
            </a:pPr>
            <a:r>
              <a:rPr lang="ar-AE" dirty="0">
                <a:solidFill>
                  <a:schemeClr val="bg1"/>
                </a:solidFill>
                <a:effectLst>
                  <a:outerShdw blurRad="38100" dist="38100" dir="2700000" algn="tl">
                    <a:srgbClr val="000000">
                      <a:alpha val="43137"/>
                    </a:srgbClr>
                  </a:outerShdw>
                </a:effectLst>
              </a:rPr>
              <a:t>تعيشها هذه الفتاة .. ولكم أن تتخيلوا أحداث قصتها المخيفة ..</a:t>
            </a:r>
          </a:p>
          <a:p>
            <a:pPr marL="0" indent="0">
              <a:buNone/>
            </a:pPr>
            <a:r>
              <a:rPr lang="ar-AE" dirty="0">
                <a:solidFill>
                  <a:schemeClr val="bg1"/>
                </a:solidFill>
                <a:effectLst>
                  <a:outerShdw blurRad="38100" dist="38100" dir="2700000" algn="tl">
                    <a:srgbClr val="000000">
                      <a:alpha val="43137"/>
                    </a:srgbClr>
                  </a:outerShdw>
                </a:effectLst>
              </a:rPr>
              <a:t>يظهر الحب .. ولكن .. هل ينتشلها من هذا الوحل؟</a:t>
            </a:r>
          </a:p>
          <a:p>
            <a:pPr marL="0" indent="0">
              <a:buNone/>
            </a:pPr>
            <a:r>
              <a:rPr lang="ar-AE" dirty="0">
                <a:solidFill>
                  <a:schemeClr val="bg1"/>
                </a:solidFill>
                <a:effectLst>
                  <a:outerShdw blurRad="38100" dist="38100" dir="2700000" algn="tl">
                    <a:srgbClr val="000000">
                      <a:alpha val="43137"/>
                    </a:srgbClr>
                  </a:outerShdw>
                </a:effectLst>
              </a:rPr>
              <a:t>أم أنها تخسر كل شيء؟</a:t>
            </a:r>
          </a:p>
          <a:p>
            <a:pPr marL="0" indent="0">
              <a:buNone/>
            </a:pPr>
            <a:r>
              <a:rPr lang="ar-AE" dirty="0">
                <a:solidFill>
                  <a:schemeClr val="bg1"/>
                </a:solidFill>
                <a:effectLst>
                  <a:outerShdw blurRad="38100" dist="38100" dir="2700000" algn="tl">
                    <a:srgbClr val="000000">
                      <a:alpha val="43137"/>
                    </a:srgbClr>
                  </a:outerShdw>
                </a:effectLst>
              </a:rPr>
              <a:t>ما هو السر الذي جعل الطالبة روان .. تتحول إلى الشيخة روان؟</a:t>
            </a:r>
          </a:p>
          <a:p>
            <a:pPr marL="0" indent="0">
              <a:buNone/>
            </a:pPr>
            <a:br>
              <a:rPr lang="ar-AE" dirty="0">
                <a:solidFill>
                  <a:schemeClr val="bg1"/>
                </a:solidFill>
                <a:effectLst>
                  <a:outerShdw blurRad="38100" dist="38100" dir="2700000" algn="tl">
                    <a:srgbClr val="000000">
                      <a:alpha val="43137"/>
                    </a:srgbClr>
                  </a:outerShdw>
                </a:effectLst>
              </a:rPr>
            </a:br>
            <a:endParaRPr lang="en-US" dirty="0">
              <a:solidFill>
                <a:schemeClr val="bg1"/>
              </a:solidFill>
              <a:effectLst>
                <a:outerShdw blurRad="38100" dist="38100" dir="2700000" algn="tl">
                  <a:srgbClr val="000000">
                    <a:alpha val="43137"/>
                  </a:srgbClr>
                </a:outerShdw>
              </a:effectLst>
            </a:endParaRPr>
          </a:p>
        </p:txBody>
      </p:sp>
      <p:pic>
        <p:nvPicPr>
          <p:cNvPr id="8" name="صورة 7">
            <a:extLst>
              <a:ext uri="{FF2B5EF4-FFF2-40B4-BE49-F238E27FC236}">
                <a16:creationId xmlns:a16="http://schemas.microsoft.com/office/drawing/2014/main" id="{D253052E-8696-4898-B8B9-10CD95EC955B}"/>
              </a:ext>
            </a:extLst>
          </p:cNvPr>
          <p:cNvPicPr>
            <a:picLocks noChangeAspect="1"/>
          </p:cNvPicPr>
          <p:nvPr/>
        </p:nvPicPr>
        <p:blipFill rotWithShape="1">
          <a:blip r:embed="rId4">
            <a:extLst>
              <a:ext uri="{28A0092B-C50C-407E-A947-70E740481C1C}">
                <a14:useLocalDpi xmlns:a14="http://schemas.microsoft.com/office/drawing/2010/main" val="0"/>
              </a:ext>
            </a:extLst>
          </a:blip>
          <a:srcRect l="17618" t="15805" r="18054" b="50718"/>
          <a:stretch/>
        </p:blipFill>
        <p:spPr>
          <a:xfrm>
            <a:off x="9210395" y="5136529"/>
            <a:ext cx="2171371" cy="12093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1" name="صورة 10">
            <a:extLst>
              <a:ext uri="{FF2B5EF4-FFF2-40B4-BE49-F238E27FC236}">
                <a16:creationId xmlns:a16="http://schemas.microsoft.com/office/drawing/2014/main" id="{6971BF0D-B191-438F-AA38-F50501E39310}"/>
              </a:ext>
            </a:extLst>
          </p:cNvPr>
          <p:cNvPicPr>
            <a:picLocks noChangeAspect="1"/>
          </p:cNvPicPr>
          <p:nvPr/>
        </p:nvPicPr>
        <p:blipFill rotWithShape="1">
          <a:blip r:embed="rId4">
            <a:extLst>
              <a:ext uri="{28A0092B-C50C-407E-A947-70E740481C1C}">
                <a14:useLocalDpi xmlns:a14="http://schemas.microsoft.com/office/drawing/2010/main" val="0"/>
              </a:ext>
            </a:extLst>
          </a:blip>
          <a:srcRect l="17618" t="15805" r="18054" b="50718"/>
          <a:stretch/>
        </p:blipFill>
        <p:spPr>
          <a:xfrm rot="7301704">
            <a:off x="10036849" y="402108"/>
            <a:ext cx="1206368" cy="12093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2" name="صورة 11">
            <a:extLst>
              <a:ext uri="{FF2B5EF4-FFF2-40B4-BE49-F238E27FC236}">
                <a16:creationId xmlns:a16="http://schemas.microsoft.com/office/drawing/2014/main" id="{23A3C100-086C-4774-AF88-D2E7D3CD9316}"/>
              </a:ext>
            </a:extLst>
          </p:cNvPr>
          <p:cNvPicPr>
            <a:picLocks noChangeAspect="1"/>
          </p:cNvPicPr>
          <p:nvPr/>
        </p:nvPicPr>
        <p:blipFill rotWithShape="1">
          <a:blip r:embed="rId4">
            <a:extLst>
              <a:ext uri="{28A0092B-C50C-407E-A947-70E740481C1C}">
                <a14:useLocalDpi xmlns:a14="http://schemas.microsoft.com/office/drawing/2010/main" val="0"/>
              </a:ext>
            </a:extLst>
          </a:blip>
          <a:srcRect l="17618" t="15805" r="18054" b="50718"/>
          <a:stretch/>
        </p:blipFill>
        <p:spPr>
          <a:xfrm rot="13419850">
            <a:off x="8605750" y="1432647"/>
            <a:ext cx="1206368" cy="12093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3" name="صورة 12">
            <a:extLst>
              <a:ext uri="{FF2B5EF4-FFF2-40B4-BE49-F238E27FC236}">
                <a16:creationId xmlns:a16="http://schemas.microsoft.com/office/drawing/2014/main" id="{9A3AE7DB-BA9C-47B5-A262-40157EC06CFD}"/>
              </a:ext>
            </a:extLst>
          </p:cNvPr>
          <p:cNvPicPr>
            <a:picLocks noChangeAspect="1"/>
          </p:cNvPicPr>
          <p:nvPr/>
        </p:nvPicPr>
        <p:blipFill rotWithShape="1">
          <a:blip r:embed="rId4">
            <a:extLst>
              <a:ext uri="{28A0092B-C50C-407E-A947-70E740481C1C}">
                <a14:useLocalDpi xmlns:a14="http://schemas.microsoft.com/office/drawing/2010/main" val="0"/>
              </a:ext>
            </a:extLst>
          </a:blip>
          <a:srcRect l="17618" t="15805" r="18054" b="50718"/>
          <a:stretch/>
        </p:blipFill>
        <p:spPr>
          <a:xfrm rot="20139471" flipH="1">
            <a:off x="10099482" y="2189333"/>
            <a:ext cx="1081101" cy="12093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4" name="صورة 13">
            <a:extLst>
              <a:ext uri="{FF2B5EF4-FFF2-40B4-BE49-F238E27FC236}">
                <a16:creationId xmlns:a16="http://schemas.microsoft.com/office/drawing/2014/main" id="{C2609373-288F-407F-817F-2A731900B758}"/>
              </a:ext>
            </a:extLst>
          </p:cNvPr>
          <p:cNvPicPr>
            <a:picLocks noChangeAspect="1"/>
          </p:cNvPicPr>
          <p:nvPr/>
        </p:nvPicPr>
        <p:blipFill rotWithShape="1">
          <a:blip r:embed="rId4">
            <a:extLst>
              <a:ext uri="{28A0092B-C50C-407E-A947-70E740481C1C}">
                <a14:useLocalDpi xmlns:a14="http://schemas.microsoft.com/office/drawing/2010/main" val="0"/>
              </a:ext>
            </a:extLst>
          </a:blip>
          <a:srcRect l="17618" t="15805" r="18054" b="50718"/>
          <a:stretch/>
        </p:blipFill>
        <p:spPr>
          <a:xfrm rot="1346099">
            <a:off x="9418198" y="3558093"/>
            <a:ext cx="1206368" cy="12093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07141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fade">
                                      <p:cBhvr>
                                        <p:cTn id="37" dur="1000"/>
                                        <p:tgtEl>
                                          <p:spTgt spid="7">
                                            <p:txEl>
                                              <p:pRg st="1" end="1"/>
                                            </p:txEl>
                                          </p:spTgt>
                                        </p:tgtEl>
                                      </p:cBhvr>
                                    </p:animEffect>
                                    <p:anim calcmode="lin" valueType="num">
                                      <p:cBhvr>
                                        <p:cTn id="3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7">
                                            <p:txEl>
                                              <p:pRg st="1" end="1"/>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fade">
                                      <p:cBhvr>
                                        <p:cTn id="42" dur="1000"/>
                                        <p:tgtEl>
                                          <p:spTgt spid="7">
                                            <p:txEl>
                                              <p:pRg st="2" end="2"/>
                                            </p:txEl>
                                          </p:spTgt>
                                        </p:tgtEl>
                                      </p:cBhvr>
                                    </p:animEffect>
                                    <p:anim calcmode="lin" valueType="num">
                                      <p:cBhvr>
                                        <p:cTn id="4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2" end="2"/>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7">
                                            <p:txEl>
                                              <p:pRg st="3" end="3"/>
                                            </p:txEl>
                                          </p:spTgt>
                                        </p:tgtEl>
                                        <p:attrNameLst>
                                          <p:attrName>style.visibility</p:attrName>
                                        </p:attrNameLst>
                                      </p:cBhvr>
                                      <p:to>
                                        <p:strVal val="visible"/>
                                      </p:to>
                                    </p:set>
                                    <p:animEffect transition="in" filter="fade">
                                      <p:cBhvr>
                                        <p:cTn id="47" dur="1000"/>
                                        <p:tgtEl>
                                          <p:spTgt spid="7">
                                            <p:txEl>
                                              <p:pRg st="3" end="3"/>
                                            </p:txEl>
                                          </p:spTgt>
                                        </p:tgtEl>
                                      </p:cBhvr>
                                    </p:animEffect>
                                    <p:anim calcmode="lin" valueType="num">
                                      <p:cBhvr>
                                        <p:cTn id="4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49" dur="1000" fill="hold"/>
                                        <p:tgtEl>
                                          <p:spTgt spid="7">
                                            <p:txEl>
                                              <p:pRg st="3" end="3"/>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7">
                                            <p:txEl>
                                              <p:pRg st="4" end="4"/>
                                            </p:txEl>
                                          </p:spTgt>
                                        </p:tgtEl>
                                        <p:attrNameLst>
                                          <p:attrName>style.visibility</p:attrName>
                                        </p:attrNameLst>
                                      </p:cBhvr>
                                      <p:to>
                                        <p:strVal val="visible"/>
                                      </p:to>
                                    </p:set>
                                    <p:animEffect transition="in" filter="fade">
                                      <p:cBhvr>
                                        <p:cTn id="52" dur="1000"/>
                                        <p:tgtEl>
                                          <p:spTgt spid="7">
                                            <p:txEl>
                                              <p:pRg st="4" end="4"/>
                                            </p:txEl>
                                          </p:spTgt>
                                        </p:tgtEl>
                                      </p:cBhvr>
                                    </p:animEffect>
                                    <p:anim calcmode="lin" valueType="num">
                                      <p:cBhvr>
                                        <p:cTn id="5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7">
                                            <p:txEl>
                                              <p:pRg st="4" end="4"/>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7">
                                            <p:txEl>
                                              <p:pRg st="5" end="5"/>
                                            </p:txEl>
                                          </p:spTgt>
                                        </p:tgtEl>
                                        <p:attrNameLst>
                                          <p:attrName>style.visibility</p:attrName>
                                        </p:attrNameLst>
                                      </p:cBhvr>
                                      <p:to>
                                        <p:strVal val="visible"/>
                                      </p:to>
                                    </p:set>
                                    <p:animEffect transition="in" filter="fade">
                                      <p:cBhvr>
                                        <p:cTn id="57" dur="1000"/>
                                        <p:tgtEl>
                                          <p:spTgt spid="7">
                                            <p:txEl>
                                              <p:pRg st="5" end="5"/>
                                            </p:txEl>
                                          </p:spTgt>
                                        </p:tgtEl>
                                      </p:cBhvr>
                                    </p:animEffect>
                                    <p:anim calcmode="lin" valueType="num">
                                      <p:cBhvr>
                                        <p:cTn id="58"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59" dur="1000" fill="hold"/>
                                        <p:tgtEl>
                                          <p:spTgt spid="7">
                                            <p:txEl>
                                              <p:pRg st="5" end="5"/>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7">
                                            <p:txEl>
                                              <p:pRg st="6" end="6"/>
                                            </p:txEl>
                                          </p:spTgt>
                                        </p:tgtEl>
                                        <p:attrNameLst>
                                          <p:attrName>style.visibility</p:attrName>
                                        </p:attrNameLst>
                                      </p:cBhvr>
                                      <p:to>
                                        <p:strVal val="visible"/>
                                      </p:to>
                                    </p:set>
                                    <p:animEffect transition="in" filter="fade">
                                      <p:cBhvr>
                                        <p:cTn id="62" dur="1000"/>
                                        <p:tgtEl>
                                          <p:spTgt spid="7">
                                            <p:txEl>
                                              <p:pRg st="6" end="6"/>
                                            </p:txEl>
                                          </p:spTgt>
                                        </p:tgtEl>
                                      </p:cBhvr>
                                    </p:animEffect>
                                    <p:anim calcmode="lin" valueType="num">
                                      <p:cBhvr>
                                        <p:cTn id="63"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64" dur="1000" fill="hold"/>
                                        <p:tgtEl>
                                          <p:spTgt spid="7">
                                            <p:txEl>
                                              <p:pRg st="6" end="6"/>
                                            </p:txEl>
                                          </p:spTgt>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7">
                                            <p:txEl>
                                              <p:pRg st="7" end="7"/>
                                            </p:txEl>
                                          </p:spTgt>
                                        </p:tgtEl>
                                        <p:attrNameLst>
                                          <p:attrName>style.visibility</p:attrName>
                                        </p:attrNameLst>
                                      </p:cBhvr>
                                      <p:to>
                                        <p:strVal val="visible"/>
                                      </p:to>
                                    </p:set>
                                    <p:animEffect transition="in" filter="fade">
                                      <p:cBhvr>
                                        <p:cTn id="67" dur="1000"/>
                                        <p:tgtEl>
                                          <p:spTgt spid="7">
                                            <p:txEl>
                                              <p:pRg st="7" end="7"/>
                                            </p:txEl>
                                          </p:spTgt>
                                        </p:tgtEl>
                                      </p:cBhvr>
                                    </p:animEffect>
                                    <p:anim calcmode="lin" valueType="num">
                                      <p:cBhvr>
                                        <p:cTn id="68"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69" dur="1000" fill="hold"/>
                                        <p:tgtEl>
                                          <p:spTgt spid="7">
                                            <p:txEl>
                                              <p:pRg st="7" end="7"/>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7">
                                            <p:txEl>
                                              <p:pRg st="8" end="8"/>
                                            </p:txEl>
                                          </p:spTgt>
                                        </p:tgtEl>
                                        <p:attrNameLst>
                                          <p:attrName>style.visibility</p:attrName>
                                        </p:attrNameLst>
                                      </p:cBhvr>
                                      <p:to>
                                        <p:strVal val="visible"/>
                                      </p:to>
                                    </p:set>
                                    <p:animEffect transition="in" filter="fade">
                                      <p:cBhvr>
                                        <p:cTn id="72" dur="1000"/>
                                        <p:tgtEl>
                                          <p:spTgt spid="7">
                                            <p:txEl>
                                              <p:pRg st="8" end="8"/>
                                            </p:txEl>
                                          </p:spTgt>
                                        </p:tgtEl>
                                      </p:cBhvr>
                                    </p:animEffect>
                                    <p:anim calcmode="lin" valueType="num">
                                      <p:cBhvr>
                                        <p:cTn id="73"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74" dur="1000" fill="hold"/>
                                        <p:tgtEl>
                                          <p:spTgt spid="7">
                                            <p:txEl>
                                              <p:pRg st="8" end="8"/>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7">
                                            <p:txEl>
                                              <p:pRg st="9" end="9"/>
                                            </p:txEl>
                                          </p:spTgt>
                                        </p:tgtEl>
                                        <p:attrNameLst>
                                          <p:attrName>style.visibility</p:attrName>
                                        </p:attrNameLst>
                                      </p:cBhvr>
                                      <p:to>
                                        <p:strVal val="visible"/>
                                      </p:to>
                                    </p:set>
                                    <p:animEffect transition="in" filter="fade">
                                      <p:cBhvr>
                                        <p:cTn id="77" dur="1000"/>
                                        <p:tgtEl>
                                          <p:spTgt spid="7">
                                            <p:txEl>
                                              <p:pRg st="9" end="9"/>
                                            </p:txEl>
                                          </p:spTgt>
                                        </p:tgtEl>
                                      </p:cBhvr>
                                    </p:animEffect>
                                    <p:anim calcmode="lin" valueType="num">
                                      <p:cBhvr>
                                        <p:cTn id="78"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7">
                                            <p:txEl>
                                              <p:pRg st="9" end="9"/>
                                            </p:txEl>
                                          </p:spTgt>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7">
                                            <p:txEl>
                                              <p:pRg st="10" end="10"/>
                                            </p:txEl>
                                          </p:spTgt>
                                        </p:tgtEl>
                                        <p:attrNameLst>
                                          <p:attrName>style.visibility</p:attrName>
                                        </p:attrNameLst>
                                      </p:cBhvr>
                                      <p:to>
                                        <p:strVal val="visible"/>
                                      </p:to>
                                    </p:set>
                                    <p:animEffect transition="in" filter="fade">
                                      <p:cBhvr>
                                        <p:cTn id="82" dur="1000"/>
                                        <p:tgtEl>
                                          <p:spTgt spid="7">
                                            <p:txEl>
                                              <p:pRg st="10" end="10"/>
                                            </p:txEl>
                                          </p:spTgt>
                                        </p:tgtEl>
                                      </p:cBhvr>
                                    </p:animEffect>
                                    <p:anim calcmode="lin" valueType="num">
                                      <p:cBhvr>
                                        <p:cTn id="83"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84" dur="1000" fill="hold"/>
                                        <p:tgtEl>
                                          <p:spTgt spid="7">
                                            <p:txEl>
                                              <p:pRg st="10" end="10"/>
                                            </p:txEl>
                                          </p:spTgt>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7">
                                            <p:txEl>
                                              <p:pRg st="11" end="11"/>
                                            </p:txEl>
                                          </p:spTgt>
                                        </p:tgtEl>
                                        <p:attrNameLst>
                                          <p:attrName>style.visibility</p:attrName>
                                        </p:attrNameLst>
                                      </p:cBhvr>
                                      <p:to>
                                        <p:strVal val="visible"/>
                                      </p:to>
                                    </p:set>
                                    <p:animEffect transition="in" filter="fade">
                                      <p:cBhvr>
                                        <p:cTn id="87" dur="1000"/>
                                        <p:tgtEl>
                                          <p:spTgt spid="7">
                                            <p:txEl>
                                              <p:pRg st="11" end="11"/>
                                            </p:txEl>
                                          </p:spTgt>
                                        </p:tgtEl>
                                      </p:cBhvr>
                                    </p:animEffect>
                                    <p:anim calcmode="lin" valueType="num">
                                      <p:cBhvr>
                                        <p:cTn id="88" dur="1000" fill="hold"/>
                                        <p:tgtEl>
                                          <p:spTgt spid="7">
                                            <p:txEl>
                                              <p:pRg st="11" end="11"/>
                                            </p:txEl>
                                          </p:spTgt>
                                        </p:tgtEl>
                                        <p:attrNameLst>
                                          <p:attrName>ppt_x</p:attrName>
                                        </p:attrNameLst>
                                      </p:cBhvr>
                                      <p:tavLst>
                                        <p:tav tm="0">
                                          <p:val>
                                            <p:strVal val="#ppt_x"/>
                                          </p:val>
                                        </p:tav>
                                        <p:tav tm="100000">
                                          <p:val>
                                            <p:strVal val="#ppt_x"/>
                                          </p:val>
                                        </p:tav>
                                      </p:tavLst>
                                    </p:anim>
                                    <p:anim calcmode="lin" valueType="num">
                                      <p:cBhvr>
                                        <p:cTn id="89" dur="1000" fill="hold"/>
                                        <p:tgtEl>
                                          <p:spTgt spid="7">
                                            <p:txEl>
                                              <p:pRg st="11" end="11"/>
                                            </p:txEl>
                                          </p:spTgt>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7">
                                            <p:txEl>
                                              <p:pRg st="12" end="12"/>
                                            </p:txEl>
                                          </p:spTgt>
                                        </p:tgtEl>
                                        <p:attrNameLst>
                                          <p:attrName>style.visibility</p:attrName>
                                        </p:attrNameLst>
                                      </p:cBhvr>
                                      <p:to>
                                        <p:strVal val="visible"/>
                                      </p:to>
                                    </p:set>
                                    <p:animEffect transition="in" filter="fade">
                                      <p:cBhvr>
                                        <p:cTn id="92" dur="1000"/>
                                        <p:tgtEl>
                                          <p:spTgt spid="7">
                                            <p:txEl>
                                              <p:pRg st="12" end="12"/>
                                            </p:txEl>
                                          </p:spTgt>
                                        </p:tgtEl>
                                      </p:cBhvr>
                                    </p:animEffect>
                                    <p:anim calcmode="lin" valueType="num">
                                      <p:cBhvr>
                                        <p:cTn id="93" dur="1000" fill="hold"/>
                                        <p:tgtEl>
                                          <p:spTgt spid="7">
                                            <p:txEl>
                                              <p:pRg st="12" end="12"/>
                                            </p:txEl>
                                          </p:spTgt>
                                        </p:tgtEl>
                                        <p:attrNameLst>
                                          <p:attrName>ppt_x</p:attrName>
                                        </p:attrNameLst>
                                      </p:cBhvr>
                                      <p:tavLst>
                                        <p:tav tm="0">
                                          <p:val>
                                            <p:strVal val="#ppt_x"/>
                                          </p:val>
                                        </p:tav>
                                        <p:tav tm="100000">
                                          <p:val>
                                            <p:strVal val="#ppt_x"/>
                                          </p:val>
                                        </p:tav>
                                      </p:tavLst>
                                    </p:anim>
                                    <p:anim calcmode="lin" valueType="num">
                                      <p:cBhvr>
                                        <p:cTn id="94" dur="1000" fill="hold"/>
                                        <p:tgtEl>
                                          <p:spTgt spid="7">
                                            <p:txEl>
                                              <p:pRg st="12" end="12"/>
                                            </p:txEl>
                                          </p:spTgt>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7">
                                            <p:txEl>
                                              <p:pRg st="13" end="13"/>
                                            </p:txEl>
                                          </p:spTgt>
                                        </p:tgtEl>
                                        <p:attrNameLst>
                                          <p:attrName>style.visibility</p:attrName>
                                        </p:attrNameLst>
                                      </p:cBhvr>
                                      <p:to>
                                        <p:strVal val="visible"/>
                                      </p:to>
                                    </p:set>
                                    <p:animEffect transition="in" filter="fade">
                                      <p:cBhvr>
                                        <p:cTn id="97" dur="1000"/>
                                        <p:tgtEl>
                                          <p:spTgt spid="7">
                                            <p:txEl>
                                              <p:pRg st="13" end="13"/>
                                            </p:txEl>
                                          </p:spTgt>
                                        </p:tgtEl>
                                      </p:cBhvr>
                                    </p:animEffect>
                                    <p:anim calcmode="lin" valueType="num">
                                      <p:cBhvr>
                                        <p:cTn id="98" dur="1000" fill="hold"/>
                                        <p:tgtEl>
                                          <p:spTgt spid="7">
                                            <p:txEl>
                                              <p:pRg st="13" end="13"/>
                                            </p:txEl>
                                          </p:spTgt>
                                        </p:tgtEl>
                                        <p:attrNameLst>
                                          <p:attrName>ppt_x</p:attrName>
                                        </p:attrNameLst>
                                      </p:cBhvr>
                                      <p:tavLst>
                                        <p:tav tm="0">
                                          <p:val>
                                            <p:strVal val="#ppt_x"/>
                                          </p:val>
                                        </p:tav>
                                        <p:tav tm="100000">
                                          <p:val>
                                            <p:strVal val="#ppt_x"/>
                                          </p:val>
                                        </p:tav>
                                      </p:tavLst>
                                    </p:anim>
                                    <p:anim calcmode="lin" valueType="num">
                                      <p:cBhvr>
                                        <p:cTn id="99" dur="1000" fill="hold"/>
                                        <p:tgtEl>
                                          <p:spTgt spid="7">
                                            <p:txEl>
                                              <p:pRg st="13" end="13"/>
                                            </p:txEl>
                                          </p:spTgt>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7">
                                            <p:txEl>
                                              <p:pRg st="14" end="14"/>
                                            </p:txEl>
                                          </p:spTgt>
                                        </p:tgtEl>
                                        <p:attrNameLst>
                                          <p:attrName>style.visibility</p:attrName>
                                        </p:attrNameLst>
                                      </p:cBhvr>
                                      <p:to>
                                        <p:strVal val="visible"/>
                                      </p:to>
                                    </p:set>
                                    <p:animEffect transition="in" filter="fade">
                                      <p:cBhvr>
                                        <p:cTn id="102" dur="1000"/>
                                        <p:tgtEl>
                                          <p:spTgt spid="7">
                                            <p:txEl>
                                              <p:pRg st="14" end="14"/>
                                            </p:txEl>
                                          </p:spTgt>
                                        </p:tgtEl>
                                      </p:cBhvr>
                                    </p:animEffect>
                                    <p:anim calcmode="lin" valueType="num">
                                      <p:cBhvr>
                                        <p:cTn id="103" dur="1000" fill="hold"/>
                                        <p:tgtEl>
                                          <p:spTgt spid="7">
                                            <p:txEl>
                                              <p:pRg st="14" end="14"/>
                                            </p:txEl>
                                          </p:spTgt>
                                        </p:tgtEl>
                                        <p:attrNameLst>
                                          <p:attrName>ppt_x</p:attrName>
                                        </p:attrNameLst>
                                      </p:cBhvr>
                                      <p:tavLst>
                                        <p:tav tm="0">
                                          <p:val>
                                            <p:strVal val="#ppt_x"/>
                                          </p:val>
                                        </p:tav>
                                        <p:tav tm="100000">
                                          <p:val>
                                            <p:strVal val="#ppt_x"/>
                                          </p:val>
                                        </p:tav>
                                      </p:tavLst>
                                    </p:anim>
                                    <p:anim calcmode="lin" valueType="num">
                                      <p:cBhvr>
                                        <p:cTn id="104" dur="1000" fill="hold"/>
                                        <p:tgtEl>
                                          <p:spTgt spid="7">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pic>
        <p:nvPicPr>
          <p:cNvPr id="6" name="عنصر نائب للمحتوى 5">
            <a:extLst>
              <a:ext uri="{FF2B5EF4-FFF2-40B4-BE49-F238E27FC236}">
                <a16:creationId xmlns:a16="http://schemas.microsoft.com/office/drawing/2014/main" id="{CB4DFFEC-41B0-4B3E-BF3F-8AB091BAFCF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flipH="1">
            <a:off x="8769927" y="2084603"/>
            <a:ext cx="2142693" cy="330481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مربع نص 8">
            <a:extLst>
              <a:ext uri="{FF2B5EF4-FFF2-40B4-BE49-F238E27FC236}">
                <a16:creationId xmlns:a16="http://schemas.microsoft.com/office/drawing/2014/main" id="{09B81D8F-77AB-48DC-8E11-3103E2610603}"/>
              </a:ext>
            </a:extLst>
          </p:cNvPr>
          <p:cNvSpPr txBox="1"/>
          <p:nvPr/>
        </p:nvSpPr>
        <p:spPr>
          <a:xfrm>
            <a:off x="1648691" y="3172691"/>
            <a:ext cx="7883236" cy="923330"/>
          </a:xfrm>
          <a:prstGeom prst="rect">
            <a:avLst/>
          </a:prstGeom>
          <a:noFill/>
        </p:spPr>
        <p:txBody>
          <a:bodyPr wrap="square" rtlCol="0">
            <a:spAutoFit/>
          </a:bodyPr>
          <a:lstStyle/>
          <a:p>
            <a:pPr algn="ctr"/>
            <a:r>
              <a:rPr lang="ar-AE" sz="5400" dirty="0">
                <a:solidFill>
                  <a:schemeClr val="bg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حزام بن راشد</a:t>
            </a:r>
            <a:endParaRPr lang="en-US" sz="5400" dirty="0">
              <a:solidFill>
                <a:schemeClr val="bg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14284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E4DD9E43-AC82-491A-A730-B1C8F3BDA0EF}"/>
              </a:ext>
            </a:extLst>
          </p:cNvPr>
          <p:cNvSpPr/>
          <p:nvPr/>
        </p:nvSpPr>
        <p:spPr>
          <a:xfrm rot="1239594">
            <a:off x="736569" y="1667266"/>
            <a:ext cx="8991845" cy="461665"/>
          </a:xfrm>
          <a:prstGeom prst="rect">
            <a:avLst/>
          </a:prstGeom>
          <a:noFill/>
        </p:spPr>
        <p:txBody>
          <a:bodyPr wrap="square" lIns="91440" tIns="45720" rIns="91440" bIns="45720">
            <a:spAutoFit/>
          </a:bodyPr>
          <a:lstStyle/>
          <a:p>
            <a:pPr algn="ctr"/>
            <a:r>
              <a:rPr lang="ar-SA" sz="2400" b="1" cap="none" spc="50" dirty="0">
                <a:ln w="0"/>
                <a:solidFill>
                  <a:schemeClr val="bg2"/>
                </a:solidFill>
                <a:effectLst>
                  <a:innerShdw blurRad="63500" dist="50800" dir="13500000">
                    <a:srgbClr val="000000">
                      <a:alpha val="50000"/>
                    </a:srgbClr>
                  </a:innerShdw>
                </a:effectLst>
              </a:rPr>
              <a:t>الفضول و الرغبة في معرفة سر الشيخة روان و من تكون يا</a:t>
            </a:r>
            <a:r>
              <a:rPr lang="ar-AE" sz="2400" b="1" cap="none" spc="50" dirty="0">
                <a:ln w="0"/>
                <a:solidFill>
                  <a:schemeClr val="bg2"/>
                </a:solidFill>
                <a:effectLst>
                  <a:innerShdw blurRad="63500" dist="50800" dir="13500000">
                    <a:srgbClr val="000000">
                      <a:alpha val="50000"/>
                    </a:srgbClr>
                  </a:innerShdw>
                </a:effectLst>
              </a:rPr>
              <a:t> </a:t>
            </a:r>
            <a:r>
              <a:rPr lang="ar-SA" sz="2400" b="1" cap="none" spc="50" dirty="0">
                <a:ln w="0"/>
                <a:solidFill>
                  <a:schemeClr val="bg2"/>
                </a:solidFill>
                <a:effectLst>
                  <a:innerShdw blurRad="63500" dist="50800" dir="13500000">
                    <a:srgbClr val="000000">
                      <a:alpha val="50000"/>
                    </a:srgbClr>
                  </a:innerShdw>
                </a:effectLst>
              </a:rPr>
              <a:t>ترى؟</a:t>
            </a:r>
          </a:p>
        </p:txBody>
      </p:sp>
      <p:sp>
        <p:nvSpPr>
          <p:cNvPr id="6" name="مستطيل 5">
            <a:extLst>
              <a:ext uri="{FF2B5EF4-FFF2-40B4-BE49-F238E27FC236}">
                <a16:creationId xmlns:a16="http://schemas.microsoft.com/office/drawing/2014/main" id="{917C56BA-8088-4783-AE8C-B2068B0D618A}"/>
              </a:ext>
            </a:extLst>
          </p:cNvPr>
          <p:cNvSpPr/>
          <p:nvPr/>
        </p:nvSpPr>
        <p:spPr>
          <a:xfrm rot="20744104">
            <a:off x="1870722" y="4934950"/>
            <a:ext cx="7602231" cy="830997"/>
          </a:xfrm>
          <a:prstGeom prst="rect">
            <a:avLst/>
          </a:prstGeom>
          <a:noFill/>
        </p:spPr>
        <p:txBody>
          <a:bodyPr wrap="square" lIns="91440" tIns="45720" rIns="91440" bIns="45720">
            <a:spAutoFit/>
          </a:bodyPr>
          <a:lstStyle/>
          <a:p>
            <a:pPr algn="ctr"/>
            <a:r>
              <a:rPr lang="ar-SA" sz="2400" b="1" cap="none" spc="50" dirty="0">
                <a:ln w="0"/>
                <a:solidFill>
                  <a:schemeClr val="bg2"/>
                </a:solidFill>
                <a:effectLst>
                  <a:outerShdw blurRad="38100" dist="38100" dir="2700000" algn="tl">
                    <a:srgbClr val="000000">
                      <a:alpha val="43137"/>
                    </a:srgbClr>
                  </a:outerShdw>
                </a:effectLst>
              </a:rPr>
              <a:t>فيها خفايا ابدا</a:t>
            </a:r>
            <a:r>
              <a:rPr lang="ar-AE" sz="2400" b="1" cap="none" spc="50" dirty="0">
                <a:ln w="0"/>
                <a:solidFill>
                  <a:schemeClr val="bg2"/>
                </a:solidFill>
                <a:effectLst>
                  <a:outerShdw blurRad="38100" dist="38100" dir="2700000" algn="tl">
                    <a:srgbClr val="000000">
                      <a:alpha val="43137"/>
                    </a:srgbClr>
                  </a:outerShdw>
                </a:effectLst>
              </a:rPr>
              <a:t> لم أ</a:t>
            </a:r>
            <a:r>
              <a:rPr lang="ar-SA" sz="2400" b="1" cap="none" spc="50" dirty="0">
                <a:ln w="0"/>
                <a:solidFill>
                  <a:schemeClr val="bg2"/>
                </a:solidFill>
                <a:effectLst>
                  <a:outerShdw blurRad="38100" dist="38100" dir="2700000" algn="tl">
                    <a:srgbClr val="000000">
                      <a:alpha val="43137"/>
                    </a:srgbClr>
                  </a:outerShdw>
                </a:effectLst>
              </a:rPr>
              <a:t>توقع وجودها الا في قصص الخيال .</a:t>
            </a:r>
          </a:p>
          <a:p>
            <a:pPr algn="ctr"/>
            <a:r>
              <a:rPr lang="ar-SA" sz="2400" b="1" cap="none" spc="50" dirty="0">
                <a:ln w="0"/>
                <a:solidFill>
                  <a:schemeClr val="bg2"/>
                </a:solidFill>
                <a:effectLst>
                  <a:outerShdw blurRad="38100" dist="38100" dir="2700000" algn="tl">
                    <a:srgbClr val="000000">
                      <a:alpha val="43137"/>
                    </a:srgbClr>
                  </a:outerShdw>
                </a:effectLst>
              </a:rPr>
              <a:t> </a:t>
            </a:r>
          </a:p>
        </p:txBody>
      </p:sp>
      <p:sp>
        <p:nvSpPr>
          <p:cNvPr id="9" name="مستطيل 8">
            <a:extLst>
              <a:ext uri="{FF2B5EF4-FFF2-40B4-BE49-F238E27FC236}">
                <a16:creationId xmlns:a16="http://schemas.microsoft.com/office/drawing/2014/main" id="{7F06987F-1F2A-426B-AB68-B8816D474BD9}"/>
              </a:ext>
            </a:extLst>
          </p:cNvPr>
          <p:cNvSpPr/>
          <p:nvPr/>
        </p:nvSpPr>
        <p:spPr>
          <a:xfrm>
            <a:off x="411438" y="3180147"/>
            <a:ext cx="6284093" cy="830997"/>
          </a:xfrm>
          <a:prstGeom prst="rect">
            <a:avLst/>
          </a:prstGeom>
          <a:noFill/>
        </p:spPr>
        <p:txBody>
          <a:bodyPr wrap="none" lIns="91440" tIns="45720" rIns="91440" bIns="45720">
            <a:spAutoFit/>
          </a:bodyPr>
          <a:lstStyle/>
          <a:p>
            <a:pPr algn="ctr"/>
            <a:r>
              <a:rPr lang="ar-SA" sz="2400" b="1" cap="none" spc="50" dirty="0">
                <a:ln w="0"/>
                <a:solidFill>
                  <a:schemeClr val="bg2"/>
                </a:solidFill>
                <a:effectLst>
                  <a:innerShdw blurRad="63500" dist="50800" dir="13500000">
                    <a:srgbClr val="000000">
                      <a:alpha val="50000"/>
                    </a:srgbClr>
                  </a:innerShdw>
                </a:effectLst>
              </a:rPr>
              <a:t>اسلوب الكتابة سهل وواضح والكاتب يوصل المعلومة بيسر</a:t>
            </a:r>
          </a:p>
          <a:p>
            <a:pPr algn="ctr"/>
            <a:r>
              <a:rPr lang="ar-SA" sz="2400" b="1" cap="none" spc="50" dirty="0">
                <a:ln w="0"/>
                <a:solidFill>
                  <a:schemeClr val="bg2"/>
                </a:solidFill>
                <a:effectLst>
                  <a:innerShdw blurRad="63500" dist="50800" dir="13500000">
                    <a:srgbClr val="000000">
                      <a:alpha val="50000"/>
                    </a:srgbClr>
                  </a:innerShdw>
                </a:effectLst>
              </a:rPr>
              <a:t> الذي سيقرأها سيشعر بمتعه</a:t>
            </a:r>
          </a:p>
        </p:txBody>
      </p:sp>
      <p:sp>
        <p:nvSpPr>
          <p:cNvPr id="10" name="مستطيل 9">
            <a:extLst>
              <a:ext uri="{FF2B5EF4-FFF2-40B4-BE49-F238E27FC236}">
                <a16:creationId xmlns:a16="http://schemas.microsoft.com/office/drawing/2014/main" id="{C8540F91-420B-486E-A43F-3E0B6091DD7C}"/>
              </a:ext>
            </a:extLst>
          </p:cNvPr>
          <p:cNvSpPr/>
          <p:nvPr/>
        </p:nvSpPr>
        <p:spPr>
          <a:xfrm>
            <a:off x="6871379" y="3257458"/>
            <a:ext cx="3299590" cy="923330"/>
          </a:xfrm>
          <a:prstGeom prst="rect">
            <a:avLst/>
          </a:prstGeom>
          <a:noFill/>
        </p:spPr>
        <p:txBody>
          <a:bodyPr wrap="square" lIns="91440" tIns="45720" rIns="91440" bIns="45720">
            <a:spAutoFit/>
          </a:bodyPr>
          <a:lstStyle/>
          <a:p>
            <a:pPr algn="ctr"/>
            <a:r>
              <a:rPr lang="ar-AE" sz="5400" b="1" cap="none" spc="0" dirty="0">
                <a:ln w="6600">
                  <a:solidFill>
                    <a:schemeClr val="accent2"/>
                  </a:solidFill>
                  <a:prstDash val="solid"/>
                </a:ln>
                <a:solidFill>
                  <a:srgbClr val="FFFFFF"/>
                </a:solidFill>
                <a:effectLst>
                  <a:outerShdw dist="38100" dir="2700000" algn="tl" rotWithShape="0">
                    <a:schemeClr val="accent2"/>
                  </a:outerShdw>
                </a:effectLst>
              </a:rPr>
              <a:t>رشحتها لأنها</a:t>
            </a:r>
            <a:endParaRPr lang="ar-SA"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6" name="صورة 15">
            <a:extLst>
              <a:ext uri="{FF2B5EF4-FFF2-40B4-BE49-F238E27FC236}">
                <a16:creationId xmlns:a16="http://schemas.microsoft.com/office/drawing/2014/main" id="{FE0A3758-163B-49AE-AB7C-DE65FDFC1282}"/>
              </a:ext>
            </a:extLst>
          </p:cNvPr>
          <p:cNvPicPr>
            <a:picLocks noChangeAspect="1"/>
          </p:cNvPicPr>
          <p:nvPr/>
        </p:nvPicPr>
        <p:blipFill rotWithShape="1">
          <a:blip r:embed="rId3">
            <a:extLst>
              <a:ext uri="{28A0092B-C50C-407E-A947-70E740481C1C}">
                <a14:useLocalDpi xmlns:a14="http://schemas.microsoft.com/office/drawing/2010/main" val="0"/>
              </a:ext>
            </a:extLst>
          </a:blip>
          <a:srcRect l="17618" t="15805" r="18054" b="50718"/>
          <a:stretch/>
        </p:blipFill>
        <p:spPr>
          <a:xfrm>
            <a:off x="8967859" y="1451220"/>
            <a:ext cx="2171371" cy="12093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88854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ppt_w</p:attrName>
                                        </p:attrNameLst>
                                      </p:cBhvr>
                                      <p:tavLst>
                                        <p:tav tm="0" fmla="#ppt_w*sin(2.5*pi*$)">
                                          <p:val>
                                            <p:fltVal val="0"/>
                                          </p:val>
                                        </p:tav>
                                        <p:tav tm="100000">
                                          <p:val>
                                            <p:fltVal val="1"/>
                                          </p:val>
                                        </p:tav>
                                      </p:tavLst>
                                    </p:anim>
                                    <p:anim calcmode="lin" valueType="num">
                                      <p:cBhvr>
                                        <p:cTn id="9" dur="20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2"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0-#ppt_w/2"/>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EF2EFF3-2E2D-418D-9858-9DB5E8B7BCFC}"/>
              </a:ext>
            </a:extLst>
          </p:cNvPr>
          <p:cNvSpPr>
            <a:spLocks noGrp="1"/>
          </p:cNvSpPr>
          <p:nvPr>
            <p:ph idx="1"/>
          </p:nvPr>
        </p:nvSpPr>
        <p:spPr>
          <a:xfrm>
            <a:off x="577983" y="1393733"/>
            <a:ext cx="6257511" cy="5732985"/>
          </a:xfrm>
        </p:spPr>
        <p:txBody>
          <a:bodyPr>
            <a:normAutofit fontScale="77500" lnSpcReduction="20000"/>
          </a:bodyPr>
          <a:lstStyle/>
          <a:p>
            <a:pPr>
              <a:lnSpc>
                <a:spcPct val="160000"/>
              </a:lnSpc>
            </a:pPr>
            <a:endParaRPr lang="ar-AE" dirty="0">
              <a:solidFill>
                <a:schemeClr val="bg1"/>
              </a:solidFill>
              <a:effectLst>
                <a:outerShdw blurRad="38100" dist="38100" dir="2700000" algn="tl">
                  <a:srgbClr val="000000">
                    <a:alpha val="43137"/>
                  </a:srgbClr>
                </a:outerShdw>
              </a:effectLst>
            </a:endParaRPr>
          </a:p>
          <a:p>
            <a:pPr>
              <a:lnSpc>
                <a:spcPct val="160000"/>
              </a:lnSpc>
            </a:pPr>
            <a:r>
              <a:rPr lang="ar-AE" dirty="0">
                <a:solidFill>
                  <a:schemeClr val="bg1"/>
                </a:solidFill>
                <a:effectLst>
                  <a:outerShdw blurRad="38100" dist="38100" dir="2700000" algn="tl">
                    <a:srgbClr val="000000">
                      <a:alpha val="43137"/>
                    </a:srgbClr>
                  </a:outerShdw>
                </a:effectLst>
              </a:rPr>
              <a:t>في قلب حارة اليهود في الجنوب التونسي تتشابك الأحداث حول المسلمة اليتيمة التي تربت بين أحضان عائلة يهودية، و بين ثنايا مدينة قانا العتيقة في الجنوب اللبناني تدخل بلبلة غير متوقعة في حياة ندى التي نشأت على اليهودية بعيدا عن والدها المسلم. تتتابع اللقاءات و الأحداث المثيرة حولهما لتخرج كلا منهما من حياة الرتابة و تسير بها إلى موعد مع القدر</a:t>
            </a:r>
            <a:br>
              <a:rPr lang="ar-AE" dirty="0">
                <a:solidFill>
                  <a:schemeClr val="bg1"/>
                </a:solidFill>
                <a:effectLst>
                  <a:outerShdw blurRad="38100" dist="38100" dir="2700000" algn="tl">
                    <a:srgbClr val="000000">
                      <a:alpha val="43137"/>
                    </a:srgbClr>
                  </a:outerShdw>
                </a:effectLst>
              </a:rPr>
            </a:br>
            <a:endParaRPr lang="ar-AE" dirty="0">
              <a:solidFill>
                <a:schemeClr val="bg1"/>
              </a:solidFill>
              <a:effectLst>
                <a:outerShdw blurRad="38100" dist="38100" dir="2700000" algn="tl">
                  <a:srgbClr val="000000">
                    <a:alpha val="43137"/>
                  </a:srgbClr>
                </a:outerShdw>
              </a:effectLst>
            </a:endParaRPr>
          </a:p>
          <a:p>
            <a:pPr>
              <a:lnSpc>
                <a:spcPct val="160000"/>
              </a:lnSpc>
            </a:pPr>
            <a:r>
              <a:rPr lang="ar-AE" dirty="0">
                <a:solidFill>
                  <a:schemeClr val="bg1"/>
                </a:solidFill>
                <a:effectLst>
                  <a:outerShdw blurRad="38100" dist="38100" dir="2700000" algn="tl">
                    <a:srgbClr val="000000">
                      <a:alpha val="43137"/>
                    </a:srgbClr>
                  </a:outerShdw>
                </a:effectLst>
              </a:rPr>
              <a:t>. (في قلبي أنثى عبرية) رواية مستوحاة من أحداث حقيقية </a:t>
            </a:r>
          </a:p>
          <a:p>
            <a:pPr marL="0" indent="0">
              <a:lnSpc>
                <a:spcPct val="160000"/>
              </a:lnSpc>
              <a:buNone/>
            </a:pPr>
            <a:br>
              <a:rPr lang="ar-AE" dirty="0">
                <a:solidFill>
                  <a:schemeClr val="bg1"/>
                </a:solidFill>
                <a:effectLst>
                  <a:outerShdw blurRad="38100" dist="38100" dir="2700000" algn="tl">
                    <a:srgbClr val="000000">
                      <a:alpha val="43137"/>
                    </a:srgbClr>
                  </a:outerShdw>
                </a:effectLst>
              </a:rPr>
            </a:br>
            <a:endParaRPr lang="en-US" dirty="0">
              <a:solidFill>
                <a:schemeClr val="bg1"/>
              </a:solidFill>
              <a:effectLst>
                <a:outerShdw blurRad="38100" dist="38100" dir="2700000" algn="tl">
                  <a:srgbClr val="000000">
                    <a:alpha val="43137"/>
                  </a:srgbClr>
                </a:outerShdw>
              </a:effectLst>
            </a:endParaRPr>
          </a:p>
        </p:txBody>
      </p:sp>
      <p:pic>
        <p:nvPicPr>
          <p:cNvPr id="4" name="صورة 3">
            <a:extLst>
              <a:ext uri="{FF2B5EF4-FFF2-40B4-BE49-F238E27FC236}">
                <a16:creationId xmlns:a16="http://schemas.microsoft.com/office/drawing/2014/main" id="{C8FF7991-B1E5-4930-9EB7-81F0238523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5711" y="3127127"/>
            <a:ext cx="2287663" cy="326113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صورة 4">
            <a:extLst>
              <a:ext uri="{FF2B5EF4-FFF2-40B4-BE49-F238E27FC236}">
                <a16:creationId xmlns:a16="http://schemas.microsoft.com/office/drawing/2014/main" id="{1AEF0703-8ECD-4A55-9A39-AC31601AC3A7}"/>
              </a:ext>
            </a:extLst>
          </p:cNvPr>
          <p:cNvPicPr>
            <a:picLocks noChangeAspect="1"/>
          </p:cNvPicPr>
          <p:nvPr/>
        </p:nvPicPr>
        <p:blipFill rotWithShape="1">
          <a:blip r:embed="rId3">
            <a:extLst>
              <a:ext uri="{28A0092B-C50C-407E-A947-70E740481C1C}">
                <a14:useLocalDpi xmlns:a14="http://schemas.microsoft.com/office/drawing/2010/main" val="0"/>
              </a:ext>
            </a:extLst>
          </a:blip>
          <a:srcRect l="56579" t="14611" r="-1" b="52896"/>
          <a:stretch/>
        </p:blipFill>
        <p:spPr>
          <a:xfrm rot="20311672">
            <a:off x="10325796" y="3494057"/>
            <a:ext cx="1206584" cy="101447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صورة 5">
            <a:extLst>
              <a:ext uri="{FF2B5EF4-FFF2-40B4-BE49-F238E27FC236}">
                <a16:creationId xmlns:a16="http://schemas.microsoft.com/office/drawing/2014/main" id="{2DA3BF1D-14A3-495E-9BDB-B0E928E47CFE}"/>
              </a:ext>
            </a:extLst>
          </p:cNvPr>
          <p:cNvPicPr>
            <a:picLocks noChangeAspect="1"/>
          </p:cNvPicPr>
          <p:nvPr/>
        </p:nvPicPr>
        <p:blipFill rotWithShape="1">
          <a:blip r:embed="rId3">
            <a:extLst>
              <a:ext uri="{28A0092B-C50C-407E-A947-70E740481C1C}">
                <a14:useLocalDpi xmlns:a14="http://schemas.microsoft.com/office/drawing/2010/main" val="0"/>
              </a:ext>
            </a:extLst>
          </a:blip>
          <a:srcRect l="5249" t="16629" r="44489" b="66812"/>
          <a:stretch/>
        </p:blipFill>
        <p:spPr>
          <a:xfrm rot="1052713">
            <a:off x="9772603" y="2053741"/>
            <a:ext cx="1027473" cy="101447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صورة 6">
            <a:extLst>
              <a:ext uri="{FF2B5EF4-FFF2-40B4-BE49-F238E27FC236}">
                <a16:creationId xmlns:a16="http://schemas.microsoft.com/office/drawing/2014/main" id="{659E83D9-8B44-42DB-8683-53F8437548AC}"/>
              </a:ext>
            </a:extLst>
          </p:cNvPr>
          <p:cNvPicPr>
            <a:picLocks noChangeAspect="1"/>
          </p:cNvPicPr>
          <p:nvPr/>
        </p:nvPicPr>
        <p:blipFill rotWithShape="1">
          <a:blip r:embed="rId3">
            <a:extLst>
              <a:ext uri="{28A0092B-C50C-407E-A947-70E740481C1C}">
                <a14:useLocalDpi xmlns:a14="http://schemas.microsoft.com/office/drawing/2010/main" val="0"/>
              </a:ext>
            </a:extLst>
          </a:blip>
          <a:srcRect t="35072" r="35805" b="12032"/>
          <a:stretch/>
        </p:blipFill>
        <p:spPr>
          <a:xfrm flipH="1">
            <a:off x="9803206" y="5289451"/>
            <a:ext cx="1872977" cy="102612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صورة 7">
            <a:extLst>
              <a:ext uri="{FF2B5EF4-FFF2-40B4-BE49-F238E27FC236}">
                <a16:creationId xmlns:a16="http://schemas.microsoft.com/office/drawing/2014/main" id="{60692C2D-E736-424D-A815-D01D10BB7E54}"/>
              </a:ext>
            </a:extLst>
          </p:cNvPr>
          <p:cNvPicPr>
            <a:picLocks noChangeAspect="1"/>
          </p:cNvPicPr>
          <p:nvPr/>
        </p:nvPicPr>
        <p:blipFill rotWithShape="1">
          <a:blip r:embed="rId3">
            <a:extLst>
              <a:ext uri="{28A0092B-C50C-407E-A947-70E740481C1C}">
                <a14:useLocalDpi xmlns:a14="http://schemas.microsoft.com/office/drawing/2010/main" val="0"/>
              </a:ext>
            </a:extLst>
          </a:blip>
          <a:srcRect l="17081" t="37118" r="23672" b="39538"/>
          <a:stretch/>
        </p:blipFill>
        <p:spPr>
          <a:xfrm rot="1753461">
            <a:off x="8777445" y="352731"/>
            <a:ext cx="1217611" cy="108321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صورة 8">
            <a:extLst>
              <a:ext uri="{FF2B5EF4-FFF2-40B4-BE49-F238E27FC236}">
                <a16:creationId xmlns:a16="http://schemas.microsoft.com/office/drawing/2014/main" id="{5F0682FA-E015-4EA7-9636-D999C3191A55}"/>
              </a:ext>
            </a:extLst>
          </p:cNvPr>
          <p:cNvPicPr>
            <a:picLocks noChangeAspect="1"/>
          </p:cNvPicPr>
          <p:nvPr/>
        </p:nvPicPr>
        <p:blipFill rotWithShape="1">
          <a:blip r:embed="rId3">
            <a:extLst>
              <a:ext uri="{28A0092B-C50C-407E-A947-70E740481C1C}">
                <a14:useLocalDpi xmlns:a14="http://schemas.microsoft.com/office/drawing/2010/main" val="0"/>
              </a:ext>
            </a:extLst>
          </a:blip>
          <a:srcRect b="66707"/>
          <a:stretch/>
        </p:blipFill>
        <p:spPr>
          <a:xfrm rot="19514058">
            <a:off x="10869904" y="656240"/>
            <a:ext cx="1074435" cy="105396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16552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fade">
                                      <p:cBhvr>
                                        <p:cTn id="43" dur="500"/>
                                        <p:tgtEl>
                                          <p:spTgt spid="3">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fade">
                                      <p:cBhvr>
                                        <p:cTn id="48" dur="500"/>
                                        <p:tgtEl>
                                          <p:spTgt spid="3">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
                                            <p:txEl>
                                              <p:pRg st="3" end="3"/>
                                            </p:txEl>
                                          </p:spTgt>
                                        </p:tgtEl>
                                        <p:attrNameLst>
                                          <p:attrName>style.visibility</p:attrName>
                                        </p:attrNameLst>
                                      </p:cBhvr>
                                      <p:to>
                                        <p:strVal val="visible"/>
                                      </p:to>
                                    </p:set>
                                    <p:animEffect transition="in" filter="fade">
                                      <p:cBhvr>
                                        <p:cTn id="5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EF2EFF3-2E2D-418D-9858-9DB5E8B7BCFC}"/>
              </a:ext>
            </a:extLst>
          </p:cNvPr>
          <p:cNvSpPr>
            <a:spLocks noGrp="1"/>
          </p:cNvSpPr>
          <p:nvPr>
            <p:ph idx="1"/>
          </p:nvPr>
        </p:nvSpPr>
        <p:spPr>
          <a:xfrm>
            <a:off x="748145" y="936156"/>
            <a:ext cx="6664037" cy="5304127"/>
          </a:xfrm>
        </p:spPr>
        <p:txBody>
          <a:bodyPr>
            <a:normAutofit fontScale="77500" lnSpcReduction="20000"/>
          </a:bodyPr>
          <a:lstStyle/>
          <a:p>
            <a:pPr>
              <a:lnSpc>
                <a:spcPct val="170000"/>
              </a:lnSpc>
            </a:pPr>
            <a:r>
              <a:rPr lang="ar-AE" b="0" i="0" dirty="0">
                <a:solidFill>
                  <a:schemeClr val="bg1"/>
                </a:solidFill>
                <a:effectLst/>
                <a:latin typeface="arial" panose="020B0604020202020204" pitchFamily="34" charset="0"/>
              </a:rPr>
              <a:t>من مواليد 1984 بتونس العاصمة أستاذة جامعية في تقنية المعلومات بجامعة الملك سعود بالرياض متحصلة على شهادة في الهندسة الصناعية و الماجستير من مدرسة "المناجم" في مدينة سانت إتيان الفرنسية سنة 2008متحصلة على الدكتوراه في بحوث العمليات (أحد فروع الرياضيات التطبيقية) من جامعة التكنولوجيا بمدينة تروا بفرنسا.</a:t>
            </a:r>
            <a:r>
              <a:rPr lang="ar-AE" dirty="0"/>
              <a:t> </a:t>
            </a:r>
            <a:r>
              <a:rPr lang="ar-AE" dirty="0">
                <a:solidFill>
                  <a:schemeClr val="bg1"/>
                </a:solidFill>
              </a:rPr>
              <a:t>2011 روايتها الأولى هي "أين المفر" ثم بعد ذلك صدور الرواية الثانية لها سنة 2012 تحمل عنوان في قلبي انثى عبرية" وهي مستوحاة من قصة حقيقية وبعدها تأتي غربة الياسمين التي أبهرت الجميع بإبداعها وأسلوب كتابتها الأنيق والذي يحمل في طياته العديد من القضايا العربية المعاصرة كسوء الفهم للإسلام والحجاب.</a:t>
            </a:r>
            <a:endParaRPr lang="en-US" dirty="0">
              <a:solidFill>
                <a:schemeClr val="bg1"/>
              </a:solidFill>
            </a:endParaRPr>
          </a:p>
        </p:txBody>
      </p:sp>
      <p:sp>
        <p:nvSpPr>
          <p:cNvPr id="2" name="مربع نص 1">
            <a:extLst>
              <a:ext uri="{FF2B5EF4-FFF2-40B4-BE49-F238E27FC236}">
                <a16:creationId xmlns:a16="http://schemas.microsoft.com/office/drawing/2014/main" id="{33D15501-DA98-4424-8694-343E947A3AEA}"/>
              </a:ext>
            </a:extLst>
          </p:cNvPr>
          <p:cNvSpPr txBox="1"/>
          <p:nvPr/>
        </p:nvSpPr>
        <p:spPr>
          <a:xfrm>
            <a:off x="7703126" y="5223164"/>
            <a:ext cx="3214255" cy="1338828"/>
          </a:xfrm>
          <a:prstGeom prst="rect">
            <a:avLst/>
          </a:prstGeom>
          <a:noFill/>
        </p:spPr>
        <p:txBody>
          <a:bodyPr wrap="square" rtlCol="0">
            <a:spAutoFit/>
          </a:bodyPr>
          <a:lstStyle/>
          <a:p>
            <a:pPr marL="228600" lvl="0" indent="-228600">
              <a:lnSpc>
                <a:spcPct val="150000"/>
              </a:lnSpc>
              <a:spcBef>
                <a:spcPts val="1000"/>
              </a:spcBef>
              <a:buFont typeface="Arial" panose="020B0604020202020204" pitchFamily="34" charset="0"/>
              <a:buChar char="•"/>
            </a:pPr>
            <a:r>
              <a:rPr lang="ar-AE" sz="5400" dirty="0">
                <a:solidFill>
                  <a:prstClr val="white"/>
                </a:solidFill>
                <a:latin typeface="Andalus" panose="02020603050405020304" pitchFamily="18" charset="-78"/>
                <a:cs typeface="Andalus" panose="02020603050405020304" pitchFamily="18" charset="-78"/>
              </a:rPr>
              <a:t>خولة حمدي </a:t>
            </a:r>
          </a:p>
        </p:txBody>
      </p:sp>
      <p:pic>
        <p:nvPicPr>
          <p:cNvPr id="5" name="صورة 4">
            <a:extLst>
              <a:ext uri="{FF2B5EF4-FFF2-40B4-BE49-F238E27FC236}">
                <a16:creationId xmlns:a16="http://schemas.microsoft.com/office/drawing/2014/main" id="{A8739C3B-3DB1-480D-AB90-B36D9436FA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271164" y="2147238"/>
            <a:ext cx="2382982" cy="325313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21842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5" name="عنصر نائب للمحتوى 8">
            <a:extLst>
              <a:ext uri="{FF2B5EF4-FFF2-40B4-BE49-F238E27FC236}">
                <a16:creationId xmlns:a16="http://schemas.microsoft.com/office/drawing/2014/main" id="{22E05AA9-768B-4B13-9B22-4254907113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29045">
            <a:off x="9911305" y="4243303"/>
            <a:ext cx="1595921" cy="2140527"/>
          </a:xfrm>
          <a:prstGeom prst="rect">
            <a:avLst/>
          </a:prstGeom>
        </p:spPr>
      </p:pic>
      <p:sp>
        <p:nvSpPr>
          <p:cNvPr id="3" name="عنصر نائب للمحتوى 2">
            <a:extLst>
              <a:ext uri="{FF2B5EF4-FFF2-40B4-BE49-F238E27FC236}">
                <a16:creationId xmlns:a16="http://schemas.microsoft.com/office/drawing/2014/main" id="{2EF2EFF3-2E2D-418D-9858-9DB5E8B7BCFC}"/>
              </a:ext>
            </a:extLst>
          </p:cNvPr>
          <p:cNvSpPr>
            <a:spLocks noGrp="1"/>
          </p:cNvSpPr>
          <p:nvPr>
            <p:ph idx="1"/>
          </p:nvPr>
        </p:nvSpPr>
        <p:spPr>
          <a:xfrm>
            <a:off x="284019" y="360217"/>
            <a:ext cx="7931728" cy="6303819"/>
          </a:xfrm>
        </p:spPr>
        <p:txBody>
          <a:bodyPr>
            <a:normAutofit fontScale="85000" lnSpcReduction="20000"/>
          </a:bodyPr>
          <a:lstStyle/>
          <a:p>
            <a:pPr>
              <a:lnSpc>
                <a:spcPct val="150000"/>
              </a:lnSpc>
            </a:pPr>
            <a:r>
              <a:rPr lang="ar-AE" sz="2400" b="1" dirty="0">
                <a:solidFill>
                  <a:schemeClr val="bg1"/>
                </a:solidFill>
              </a:rPr>
              <a:t>ألف وتسعمائة وأربعة وثمانين</a:t>
            </a:r>
            <a:r>
              <a:rPr lang="ar-AE" sz="2400" dirty="0">
                <a:solidFill>
                  <a:schemeClr val="bg1"/>
                </a:solidFill>
              </a:rPr>
              <a:t>، أو </a:t>
            </a:r>
            <a:r>
              <a:rPr lang="ar-AE" sz="2400" b="1" dirty="0">
                <a:solidFill>
                  <a:schemeClr val="bg1"/>
                </a:solidFill>
              </a:rPr>
              <a:t>1984</a:t>
            </a:r>
            <a:r>
              <a:rPr lang="ar-AE" sz="2400" dirty="0">
                <a:solidFill>
                  <a:schemeClr val="bg1"/>
                </a:solidFill>
              </a:rPr>
              <a:t>، هي رواية ديستوبيه نشرت سنة 1949.تقع أحداث الرواية في إيرستريب (بريطانيا العظمى سابقا)، وهي مقاطعة من دولة عظمى تدعى أوشينا، في عالم لا تهدأ فيه الحرب والرقابة الحكومية والتلاعب بالجماهير.</a:t>
            </a:r>
          </a:p>
          <a:p>
            <a:pPr>
              <a:lnSpc>
                <a:spcPct val="150000"/>
              </a:lnSpc>
            </a:pPr>
            <a:r>
              <a:rPr lang="ar-AE" sz="2400" dirty="0">
                <a:solidFill>
                  <a:schemeClr val="bg1"/>
                </a:solidFill>
              </a:rPr>
              <a:t> ترزح تلك المقاطعة تحت نير نظام سياسي يدعو نفسه زورا بالاشتراكية الانجليزية (حسب "</a:t>
            </a:r>
            <a:r>
              <a:rPr lang="ar-AE" sz="2400" dirty="0" err="1">
                <a:solidFill>
                  <a:schemeClr val="bg1"/>
                </a:solidFill>
              </a:rPr>
              <a:t>نيوسبيك</a:t>
            </a:r>
            <a:r>
              <a:rPr lang="ar-AE" sz="2400" dirty="0">
                <a:solidFill>
                  <a:schemeClr val="bg1"/>
                </a:solidFill>
              </a:rPr>
              <a:t>" اللغة الجديدة التي ابتكرتها الحكومة).</a:t>
            </a:r>
          </a:p>
          <a:p>
            <a:pPr>
              <a:lnSpc>
                <a:spcPct val="150000"/>
              </a:lnSpc>
            </a:pPr>
            <a:r>
              <a:rPr lang="ar-AE" sz="2400" dirty="0">
                <a:solidFill>
                  <a:schemeClr val="bg1"/>
                </a:solidFill>
              </a:rPr>
              <a:t>، رواية كلاسيكية من حيث الحبكة والأسلوب، وقد أضيفت مصطلحاتها إلى الاستخدام الشائع منذ نشرها، ومنها: الأخ الكبير، والتفكير المزدوج، وجريمة فكر، والغرفة 101، وشاشة العرض، و2 + 2 = 5، وبئر الذكريات.</a:t>
            </a:r>
          </a:p>
          <a:p>
            <a:pPr>
              <a:lnSpc>
                <a:spcPct val="150000"/>
              </a:lnSpc>
            </a:pPr>
            <a:r>
              <a:rPr lang="ar-AE" sz="2400" dirty="0">
                <a:solidFill>
                  <a:schemeClr val="bg1"/>
                </a:solidFill>
              </a:rPr>
              <a:t>وأيضا انتشرت صفة "أورويليّ" لتعني الخداع الحكومي والمراقبة السرية وتلاعب الدولة الشمولية السلطوية بالتاريخ الموثق. اختارت مجلة تايم الرواية في 2005 ضمن أفضل 100 رواية كتبت باللغة الإنجليزية بين سنتي 1923 و2005.ووصلت إلى قائمتي دار نشر "</a:t>
            </a:r>
            <a:r>
              <a:rPr lang="en-US" sz="2400" dirty="0">
                <a:solidFill>
                  <a:schemeClr val="bg1"/>
                </a:solidFill>
              </a:rPr>
              <a:t>Modern Library" </a:t>
            </a:r>
            <a:r>
              <a:rPr lang="ar-AE" sz="2400" dirty="0">
                <a:solidFill>
                  <a:schemeClr val="bg1"/>
                </a:solidFill>
              </a:rPr>
              <a:t>لأفضل 100 رواية، متربعة في المركز الثالث عشر على قائمة المحرر والمركز السادس في قائمة القراء. وفي 2003 وصلت إلى المركز الثامن في استفتاء أجرته هيئة الإذاعة البريطانية.</a:t>
            </a:r>
            <a:endParaRPr lang="en-US" sz="2400" dirty="0">
              <a:solidFill>
                <a:schemeClr val="bg1"/>
              </a:solidFill>
            </a:endParaRPr>
          </a:p>
        </p:txBody>
      </p:sp>
      <p:pic>
        <p:nvPicPr>
          <p:cNvPr id="4" name="عنصر نائب للمحتوى 3">
            <a:extLst>
              <a:ext uri="{FF2B5EF4-FFF2-40B4-BE49-F238E27FC236}">
                <a16:creationId xmlns:a16="http://schemas.microsoft.com/office/drawing/2014/main" id="{0854E04E-4C1C-4DBC-BFBE-73BBA5A40FE8}"/>
              </a:ext>
            </a:extLst>
          </p:cNvPr>
          <p:cNvPicPr>
            <a:picLocks noChangeAspect="1"/>
          </p:cNvPicPr>
          <p:nvPr/>
        </p:nvPicPr>
        <p:blipFill>
          <a:blip r:embed="rId4"/>
          <a:stretch>
            <a:fillRect/>
          </a:stretch>
        </p:blipFill>
        <p:spPr>
          <a:xfrm>
            <a:off x="8200784" y="3218747"/>
            <a:ext cx="1975618" cy="306537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عنصر نائب للمحتوى 3">
            <a:extLst>
              <a:ext uri="{FF2B5EF4-FFF2-40B4-BE49-F238E27FC236}">
                <a16:creationId xmlns:a16="http://schemas.microsoft.com/office/drawing/2014/main" id="{CFFF1C26-7FE0-4151-9957-978008E9F5A9}"/>
              </a:ext>
            </a:extLst>
          </p:cNvPr>
          <p:cNvPicPr>
            <a:picLocks noChangeAspect="1"/>
          </p:cNvPicPr>
          <p:nvPr/>
        </p:nvPicPr>
        <p:blipFill rotWithShape="1">
          <a:blip r:embed="rId4"/>
          <a:srcRect l="-569" t="-742" r="395" b="56355"/>
          <a:stretch/>
        </p:blipFill>
        <p:spPr>
          <a:xfrm rot="20067456">
            <a:off x="10611462" y="2467922"/>
            <a:ext cx="1192760" cy="1165358"/>
          </a:xfrm>
          <a:prstGeom prst="roundRect">
            <a:avLst>
              <a:gd name="adj" fmla="val 10510"/>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عنصر نائب للمحتوى 3">
            <a:extLst>
              <a:ext uri="{FF2B5EF4-FFF2-40B4-BE49-F238E27FC236}">
                <a16:creationId xmlns:a16="http://schemas.microsoft.com/office/drawing/2014/main" id="{C45F1DA8-29BA-469D-93F8-C402DA8FFC5A}"/>
              </a:ext>
            </a:extLst>
          </p:cNvPr>
          <p:cNvPicPr>
            <a:picLocks noChangeAspect="1"/>
          </p:cNvPicPr>
          <p:nvPr/>
        </p:nvPicPr>
        <p:blipFill rotWithShape="1">
          <a:blip r:embed="rId4"/>
          <a:srcRect l="-569" t="-742" r="395" b="77084"/>
          <a:stretch/>
        </p:blipFill>
        <p:spPr>
          <a:xfrm rot="20438500">
            <a:off x="8474657" y="464706"/>
            <a:ext cx="1233621" cy="115291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عنصر نائب للمحتوى 3">
            <a:extLst>
              <a:ext uri="{FF2B5EF4-FFF2-40B4-BE49-F238E27FC236}">
                <a16:creationId xmlns:a16="http://schemas.microsoft.com/office/drawing/2014/main" id="{F50759CC-7944-492B-BCC8-874E07FB0590}"/>
              </a:ext>
            </a:extLst>
          </p:cNvPr>
          <p:cNvPicPr>
            <a:picLocks noChangeAspect="1"/>
          </p:cNvPicPr>
          <p:nvPr/>
        </p:nvPicPr>
        <p:blipFill rotWithShape="1">
          <a:blip r:embed="rId4"/>
          <a:srcRect l="-569" t="21801" r="395" b="56355"/>
          <a:stretch/>
        </p:blipFill>
        <p:spPr>
          <a:xfrm rot="19448158">
            <a:off x="10171934" y="606768"/>
            <a:ext cx="1074663" cy="10230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عنصر نائب للمحتوى 3">
            <a:extLst>
              <a:ext uri="{FF2B5EF4-FFF2-40B4-BE49-F238E27FC236}">
                <a16:creationId xmlns:a16="http://schemas.microsoft.com/office/drawing/2014/main" id="{E75F4A6F-32D8-405C-9BE7-BEFBD1A9EC8D}"/>
              </a:ext>
            </a:extLst>
          </p:cNvPr>
          <p:cNvPicPr>
            <a:picLocks noChangeAspect="1"/>
          </p:cNvPicPr>
          <p:nvPr/>
        </p:nvPicPr>
        <p:blipFill>
          <a:blip r:embed="rId4"/>
          <a:stretch>
            <a:fillRect/>
          </a:stretch>
        </p:blipFill>
        <p:spPr>
          <a:xfrm rot="1138391">
            <a:off x="9042787" y="1854610"/>
            <a:ext cx="1175949" cy="116929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7812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Effect transition="in" filter="fade">
                                      <p:cBhvr>
                                        <p:cTn id="43" dur="500"/>
                                        <p:tgtEl>
                                          <p:spTgt spid="3">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xEl>
                                              <p:pRg st="1" end="1"/>
                                            </p:txEl>
                                          </p:spTgt>
                                        </p:tgtEl>
                                        <p:attrNameLst>
                                          <p:attrName>style.visibility</p:attrName>
                                        </p:attrNameLst>
                                      </p:cBhvr>
                                      <p:to>
                                        <p:strVal val="visible"/>
                                      </p:to>
                                    </p:set>
                                    <p:animEffect transition="in" filter="fade">
                                      <p:cBhvr>
                                        <p:cTn id="48" dur="500"/>
                                        <p:tgtEl>
                                          <p:spTgt spid="3">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
                                            <p:txEl>
                                              <p:pRg st="2" end="2"/>
                                            </p:txEl>
                                          </p:spTgt>
                                        </p:tgtEl>
                                        <p:attrNameLst>
                                          <p:attrName>style.visibility</p:attrName>
                                        </p:attrNameLst>
                                      </p:cBhvr>
                                      <p:to>
                                        <p:strVal val="visible"/>
                                      </p:to>
                                    </p:set>
                                    <p:animEffect transition="in" filter="fade">
                                      <p:cBhvr>
                                        <p:cTn id="53" dur="500"/>
                                        <p:tgtEl>
                                          <p:spTgt spid="3">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Effect transition="in" filter="fade">
                                      <p:cBhvr>
                                        <p:cTn id="5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5" name="عنصر نائب للمحتوى 14">
            <a:extLst>
              <a:ext uri="{FF2B5EF4-FFF2-40B4-BE49-F238E27FC236}">
                <a16:creationId xmlns:a16="http://schemas.microsoft.com/office/drawing/2014/main" id="{D918E273-CDA6-4496-A4FE-6E314D079CF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50669"/>
          <a:stretch/>
        </p:blipFill>
        <p:spPr>
          <a:xfrm>
            <a:off x="8843870" y="1537855"/>
            <a:ext cx="2198203" cy="364374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6" name="مربع نص 15">
            <a:extLst>
              <a:ext uri="{FF2B5EF4-FFF2-40B4-BE49-F238E27FC236}">
                <a16:creationId xmlns:a16="http://schemas.microsoft.com/office/drawing/2014/main" id="{C8110FBE-7DBF-4F2E-91A2-199C88DD3FE2}"/>
              </a:ext>
            </a:extLst>
          </p:cNvPr>
          <p:cNvSpPr txBox="1"/>
          <p:nvPr/>
        </p:nvSpPr>
        <p:spPr>
          <a:xfrm>
            <a:off x="1052945" y="1288473"/>
            <a:ext cx="7051964" cy="4524315"/>
          </a:xfrm>
          <a:prstGeom prst="rect">
            <a:avLst/>
          </a:prstGeom>
          <a:noFill/>
        </p:spPr>
        <p:txBody>
          <a:bodyPr wrap="square" rtlCol="0">
            <a:spAutoFit/>
          </a:bodyPr>
          <a:lstStyle/>
          <a:p>
            <a:r>
              <a:rPr lang="ar-AE" sz="2400" dirty="0">
                <a:solidFill>
                  <a:schemeClr val="bg1"/>
                </a:solidFill>
              </a:rPr>
              <a:t>جورج أورويل (</a:t>
            </a:r>
            <a:r>
              <a:rPr lang="en-US" sz="2400" dirty="0">
                <a:solidFill>
                  <a:schemeClr val="bg1"/>
                </a:solidFill>
              </a:rPr>
              <a:t>George Orwell) </a:t>
            </a:r>
            <a:r>
              <a:rPr lang="ar-AE" sz="2400" dirty="0">
                <a:solidFill>
                  <a:schemeClr val="bg1"/>
                </a:solidFill>
              </a:rPr>
              <a:t>الاسم الحقيقي لجورج أورويل هو أريك بلير (</a:t>
            </a:r>
            <a:r>
              <a:rPr lang="en-US" sz="2400" dirty="0">
                <a:solidFill>
                  <a:schemeClr val="bg1"/>
                </a:solidFill>
              </a:rPr>
              <a:t>Eric Arthur Blair) </a:t>
            </a:r>
            <a:r>
              <a:rPr lang="ar-AE" sz="2400" dirty="0">
                <a:solidFill>
                  <a:schemeClr val="bg1"/>
                </a:solidFill>
              </a:rPr>
              <a:t>وهو صحفي وروائي بريطاني كتب في النقد الأدبي والشعر والصحافة أشتهر بعدة أعمال منها رواية 1984 ومزرعة الحيوان ولد في 25 يونيو عام 1903 في ولاية </a:t>
            </a:r>
            <a:r>
              <a:rPr lang="ar-AE" sz="2400" dirty="0" err="1">
                <a:solidFill>
                  <a:schemeClr val="bg1"/>
                </a:solidFill>
              </a:rPr>
              <a:t>بيهار</a:t>
            </a:r>
            <a:r>
              <a:rPr lang="ar-AE" sz="2400" dirty="0">
                <a:solidFill>
                  <a:schemeClr val="bg1"/>
                </a:solidFill>
              </a:rPr>
              <a:t> الهندية.</a:t>
            </a:r>
          </a:p>
          <a:p>
            <a:r>
              <a:rPr lang="ar-AE" sz="2400" dirty="0">
                <a:solidFill>
                  <a:schemeClr val="bg1"/>
                </a:solidFill>
              </a:rPr>
              <a:t>بين عامي 1941 و1943 عمل في هيئة الإذاعة البريطانية </a:t>
            </a:r>
            <a:r>
              <a:rPr lang="en-US" sz="2400" dirty="0">
                <a:solidFill>
                  <a:schemeClr val="bg1"/>
                </a:solidFill>
              </a:rPr>
              <a:t>BBC </a:t>
            </a:r>
            <a:r>
              <a:rPr lang="ar-AE" sz="2400" dirty="0">
                <a:solidFill>
                  <a:schemeClr val="bg1"/>
                </a:solidFill>
              </a:rPr>
              <a:t>في عام 1943 عمل كمحرر أدبي في مجلة </a:t>
            </a:r>
            <a:r>
              <a:rPr lang="en-US" sz="2400" dirty="0">
                <a:solidFill>
                  <a:schemeClr val="bg1"/>
                </a:solidFill>
              </a:rPr>
              <a:t>Tribune، </a:t>
            </a:r>
            <a:r>
              <a:rPr lang="ar-AE" sz="2400" dirty="0">
                <a:solidFill>
                  <a:schemeClr val="bg1"/>
                </a:solidFill>
              </a:rPr>
              <a:t>وكتب الكثير من المقالات عن السياسة والأدب والثقافة واللغة. توفي في 29 يناير عام 1980 بسبب مرض السل وهو في السادسة والأربعين من عمره.</a:t>
            </a:r>
          </a:p>
          <a:p>
            <a:r>
              <a:rPr lang="ar-AE" sz="2400" dirty="0">
                <a:solidFill>
                  <a:schemeClr val="bg1"/>
                </a:solidFill>
              </a:rPr>
              <a:t>أعماله:</a:t>
            </a:r>
            <a:br>
              <a:rPr lang="ar-AE" sz="2400" dirty="0">
                <a:solidFill>
                  <a:schemeClr val="bg1"/>
                </a:solidFill>
              </a:rPr>
            </a:br>
            <a:r>
              <a:rPr lang="ar-AE" sz="2400" dirty="0">
                <a:solidFill>
                  <a:schemeClr val="bg1"/>
                </a:solidFill>
              </a:rPr>
              <a:t>تأثر أورويل منذ طفولته بكتابات جورج برنارد </a:t>
            </a:r>
            <a:r>
              <a:rPr lang="ar-AE" sz="2400" dirty="0" err="1">
                <a:solidFill>
                  <a:schemeClr val="bg1"/>
                </a:solidFill>
              </a:rPr>
              <a:t>شو</a:t>
            </a:r>
            <a:r>
              <a:rPr lang="ar-AE" sz="2400" dirty="0">
                <a:solidFill>
                  <a:schemeClr val="bg1"/>
                </a:solidFill>
              </a:rPr>
              <a:t> </a:t>
            </a:r>
            <a:r>
              <a:rPr lang="ar-AE" sz="2400" dirty="0" err="1">
                <a:solidFill>
                  <a:schemeClr val="bg1"/>
                </a:solidFill>
              </a:rPr>
              <a:t>وسومرست</a:t>
            </a:r>
            <a:r>
              <a:rPr lang="ar-AE" sz="2400" dirty="0">
                <a:solidFill>
                  <a:schemeClr val="bg1"/>
                </a:solidFill>
              </a:rPr>
              <a:t> موم </a:t>
            </a:r>
            <a:r>
              <a:rPr lang="ar-AE" sz="2400" dirty="0" err="1">
                <a:solidFill>
                  <a:schemeClr val="bg1"/>
                </a:solidFill>
              </a:rPr>
              <a:t>وصاموئيل</a:t>
            </a:r>
            <a:r>
              <a:rPr lang="ar-AE" sz="2400" dirty="0">
                <a:solidFill>
                  <a:schemeClr val="bg1"/>
                </a:solidFill>
              </a:rPr>
              <a:t> </a:t>
            </a:r>
            <a:r>
              <a:rPr lang="ar-AE" sz="2400" dirty="0" err="1">
                <a:solidFill>
                  <a:schemeClr val="bg1"/>
                </a:solidFill>
              </a:rPr>
              <a:t>بتلر</a:t>
            </a:r>
            <a:r>
              <a:rPr lang="ar-AE" sz="2400" dirty="0">
                <a:solidFill>
                  <a:schemeClr val="bg1"/>
                </a:solidFill>
              </a:rPr>
              <a:t> </a:t>
            </a:r>
            <a:r>
              <a:rPr lang="ar-AE" sz="2400" dirty="0" err="1">
                <a:solidFill>
                  <a:schemeClr val="bg1"/>
                </a:solidFill>
              </a:rPr>
              <a:t>وألدوس</a:t>
            </a:r>
            <a:r>
              <a:rPr lang="ar-AE" sz="2400" dirty="0">
                <a:solidFill>
                  <a:schemeClr val="bg1"/>
                </a:solidFill>
              </a:rPr>
              <a:t> </a:t>
            </a:r>
            <a:r>
              <a:rPr lang="ar-AE" sz="2400" dirty="0" err="1">
                <a:solidFill>
                  <a:schemeClr val="bg1"/>
                </a:solidFill>
              </a:rPr>
              <a:t>هكسلي</a:t>
            </a:r>
            <a:r>
              <a:rPr lang="ar-AE" sz="2400" dirty="0">
                <a:solidFill>
                  <a:schemeClr val="bg1"/>
                </a:solidFill>
              </a:rPr>
              <a:t> وقرأ كافة أعمال هـ. ج. ويلز وكان </a:t>
            </a:r>
            <a:r>
              <a:rPr lang="ar-AE" sz="2400" dirty="0" err="1">
                <a:solidFill>
                  <a:schemeClr val="bg1"/>
                </a:solidFill>
              </a:rPr>
              <a:t>كومبتون</a:t>
            </a:r>
            <a:r>
              <a:rPr lang="ar-AE" sz="2400" dirty="0">
                <a:solidFill>
                  <a:schemeClr val="bg1"/>
                </a:solidFill>
              </a:rPr>
              <a:t> </a:t>
            </a:r>
            <a:r>
              <a:rPr lang="ar-AE" sz="2400" dirty="0" err="1">
                <a:solidFill>
                  <a:schemeClr val="bg1"/>
                </a:solidFill>
              </a:rPr>
              <a:t>ماكنزي</a:t>
            </a:r>
            <a:r>
              <a:rPr lang="ar-AE" sz="2400" dirty="0">
                <a:solidFill>
                  <a:schemeClr val="bg1"/>
                </a:solidFill>
              </a:rPr>
              <a:t>.</a:t>
            </a:r>
          </a:p>
        </p:txBody>
      </p:sp>
      <p:sp>
        <p:nvSpPr>
          <p:cNvPr id="17" name="مربع نص 16">
            <a:extLst>
              <a:ext uri="{FF2B5EF4-FFF2-40B4-BE49-F238E27FC236}">
                <a16:creationId xmlns:a16="http://schemas.microsoft.com/office/drawing/2014/main" id="{92420C49-8CC4-42C0-857F-88C9AC832D03}"/>
              </a:ext>
            </a:extLst>
          </p:cNvPr>
          <p:cNvSpPr txBox="1"/>
          <p:nvPr/>
        </p:nvSpPr>
        <p:spPr>
          <a:xfrm>
            <a:off x="8606007" y="5486400"/>
            <a:ext cx="2673928" cy="923330"/>
          </a:xfrm>
          <a:prstGeom prst="rect">
            <a:avLst/>
          </a:prstGeom>
          <a:noFill/>
        </p:spPr>
        <p:txBody>
          <a:bodyPr wrap="square" rtlCol="0">
            <a:spAutoFit/>
          </a:bodyPr>
          <a:lstStyle/>
          <a:p>
            <a:pPr algn="ctr"/>
            <a:r>
              <a:rPr lang="ar-AE" sz="5400" dirty="0">
                <a:solidFill>
                  <a:schemeClr val="bg1"/>
                </a:solidFill>
                <a:latin typeface="Andalus" panose="02020603050405020304" pitchFamily="18" charset="-78"/>
                <a:cs typeface="Andalus" panose="02020603050405020304" pitchFamily="18" charset="-78"/>
              </a:rPr>
              <a:t>جورج أوري</a:t>
            </a:r>
            <a:endParaRPr lang="en-US" sz="5400" dirty="0">
              <a:solidFill>
                <a:schemeClr val="bg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36488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6" name="عنصر نائب للمحتوى 3">
            <a:extLst>
              <a:ext uri="{FF2B5EF4-FFF2-40B4-BE49-F238E27FC236}">
                <a16:creationId xmlns:a16="http://schemas.microsoft.com/office/drawing/2014/main" id="{54AC9E55-1FEA-4E0D-8A18-817A6F0B233C}"/>
              </a:ext>
            </a:extLst>
          </p:cNvPr>
          <p:cNvPicPr>
            <a:picLocks noChangeAspect="1"/>
          </p:cNvPicPr>
          <p:nvPr/>
        </p:nvPicPr>
        <p:blipFill rotWithShape="1">
          <a:blip r:embed="rId3"/>
          <a:srcRect l="-569" t="-742" r="395" b="56355"/>
          <a:stretch/>
        </p:blipFill>
        <p:spPr>
          <a:xfrm>
            <a:off x="8496863" y="936824"/>
            <a:ext cx="2147604" cy="1165358"/>
          </a:xfrm>
          <a:prstGeom prst="roundRect">
            <a:avLst>
              <a:gd name="adj" fmla="val 10510"/>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مستطيل 3">
            <a:extLst>
              <a:ext uri="{FF2B5EF4-FFF2-40B4-BE49-F238E27FC236}">
                <a16:creationId xmlns:a16="http://schemas.microsoft.com/office/drawing/2014/main" id="{3645187E-F48C-4679-9408-F8E39361628F}"/>
              </a:ext>
            </a:extLst>
          </p:cNvPr>
          <p:cNvSpPr/>
          <p:nvPr/>
        </p:nvSpPr>
        <p:spPr>
          <a:xfrm>
            <a:off x="8590163" y="3243790"/>
            <a:ext cx="3121367" cy="923330"/>
          </a:xfrm>
          <a:prstGeom prst="rect">
            <a:avLst/>
          </a:prstGeom>
          <a:noFill/>
        </p:spPr>
        <p:txBody>
          <a:bodyPr wrap="none" lIns="91440" tIns="45720" rIns="91440" bIns="45720">
            <a:spAutoFit/>
          </a:bodyPr>
          <a:lstStyle/>
          <a:p>
            <a:pPr algn="ctr"/>
            <a:r>
              <a:rPr lang="ar-AE" sz="5400" b="1" cap="none" spc="0" dirty="0">
                <a:ln w="6600">
                  <a:solidFill>
                    <a:schemeClr val="accent2"/>
                  </a:solidFill>
                  <a:prstDash val="solid"/>
                </a:ln>
                <a:solidFill>
                  <a:srgbClr val="FFFFFF"/>
                </a:solidFill>
                <a:effectLst>
                  <a:outerShdw dist="38100" dir="2700000" algn="tl" rotWithShape="0">
                    <a:schemeClr val="accent2"/>
                  </a:outerShdw>
                </a:effectLst>
              </a:rPr>
              <a:t>رشحتها لأنها</a:t>
            </a:r>
            <a:endParaRPr lang="ar-SA"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مستطيل 4">
            <a:extLst>
              <a:ext uri="{FF2B5EF4-FFF2-40B4-BE49-F238E27FC236}">
                <a16:creationId xmlns:a16="http://schemas.microsoft.com/office/drawing/2014/main" id="{C3CF1FD4-0B03-4AB5-914E-667B67308EDD}"/>
              </a:ext>
            </a:extLst>
          </p:cNvPr>
          <p:cNvSpPr/>
          <p:nvPr/>
        </p:nvSpPr>
        <p:spPr>
          <a:xfrm rot="792941">
            <a:off x="2441712" y="1948908"/>
            <a:ext cx="6234399" cy="523220"/>
          </a:xfrm>
          <a:prstGeom prst="rect">
            <a:avLst/>
          </a:prstGeom>
          <a:noFill/>
        </p:spPr>
        <p:txBody>
          <a:bodyPr wrap="none" lIns="91440" tIns="45720" rIns="91440" bIns="45720">
            <a:spAutoFit/>
          </a:bodyPr>
          <a:lstStyle/>
          <a:p>
            <a:pPr algn="ctr"/>
            <a:r>
              <a:rPr lang="ar-AE" sz="2800" b="1" cap="none" spc="50" dirty="0">
                <a:ln w="0"/>
                <a:solidFill>
                  <a:schemeClr val="bg2"/>
                </a:solidFill>
                <a:effectLst>
                  <a:innerShdw blurRad="63500" dist="50800" dir="13500000">
                    <a:srgbClr val="000000">
                      <a:alpha val="50000"/>
                    </a:srgbClr>
                  </a:innerShdw>
                </a:effectLst>
              </a:rPr>
              <a:t>رواية </a:t>
            </a:r>
            <a:r>
              <a:rPr lang="ar-AE" sz="2800" b="1" spc="50" dirty="0">
                <a:ln w="0"/>
                <a:solidFill>
                  <a:schemeClr val="bg2"/>
                </a:solidFill>
                <a:effectLst>
                  <a:innerShdw blurRad="63500" dist="50800" dir="13500000">
                    <a:srgbClr val="000000">
                      <a:alpha val="50000"/>
                    </a:srgbClr>
                  </a:innerShdw>
                </a:effectLst>
              </a:rPr>
              <a:t>تركت بصمة تاريخيا ولغوية في ثقافة بلادها</a:t>
            </a:r>
            <a:endParaRPr lang="ar-SA" sz="28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7" name="مستطيل 6">
            <a:extLst>
              <a:ext uri="{FF2B5EF4-FFF2-40B4-BE49-F238E27FC236}">
                <a16:creationId xmlns:a16="http://schemas.microsoft.com/office/drawing/2014/main" id="{573D219D-5CEC-4F8D-8026-AAFE49926C2E}"/>
              </a:ext>
            </a:extLst>
          </p:cNvPr>
          <p:cNvSpPr/>
          <p:nvPr/>
        </p:nvSpPr>
        <p:spPr>
          <a:xfrm rot="380083">
            <a:off x="-17532" y="3101955"/>
            <a:ext cx="8581255" cy="954107"/>
          </a:xfrm>
          <a:prstGeom prst="rect">
            <a:avLst/>
          </a:prstGeom>
          <a:noFill/>
        </p:spPr>
        <p:txBody>
          <a:bodyPr wrap="square" lIns="91440" tIns="45720" rIns="91440" bIns="45720">
            <a:spAutoFit/>
          </a:bodyPr>
          <a:lstStyle/>
          <a:p>
            <a:pPr algn="ctr"/>
            <a:r>
              <a:rPr lang="ar-AE" sz="2800" b="1" spc="50" dirty="0">
                <a:ln w="0"/>
                <a:solidFill>
                  <a:schemeClr val="bg2"/>
                </a:solidFill>
                <a:effectLst>
                  <a:innerShdw blurRad="63500" dist="50800" dir="13500000">
                    <a:srgbClr val="000000">
                      <a:alpha val="50000"/>
                    </a:srgbClr>
                  </a:innerShdw>
                </a:effectLst>
              </a:rPr>
              <a:t>لا تزال منذ 1949 تقرأ جيلا إثر جيل وتتصدر قوائم القراءة وتحصل على جوائز</a:t>
            </a:r>
            <a:endParaRPr lang="ar-SA" sz="2800" b="1" cap="none" spc="50" dirty="0">
              <a:ln w="0"/>
              <a:solidFill>
                <a:schemeClr val="bg2"/>
              </a:solidFill>
              <a:effectLst>
                <a:innerShdw blurRad="63500" dist="50800" dir="13500000">
                  <a:srgbClr val="000000">
                    <a:alpha val="50000"/>
                  </a:srgbClr>
                </a:innerShdw>
              </a:effectLst>
            </a:endParaRPr>
          </a:p>
        </p:txBody>
      </p:sp>
      <p:sp>
        <p:nvSpPr>
          <p:cNvPr id="8" name="مستطيل 7">
            <a:extLst>
              <a:ext uri="{FF2B5EF4-FFF2-40B4-BE49-F238E27FC236}">
                <a16:creationId xmlns:a16="http://schemas.microsoft.com/office/drawing/2014/main" id="{F7885562-56EE-41E9-B02B-CF91E7A64F44}"/>
              </a:ext>
            </a:extLst>
          </p:cNvPr>
          <p:cNvSpPr/>
          <p:nvPr/>
        </p:nvSpPr>
        <p:spPr>
          <a:xfrm rot="21137201">
            <a:off x="892852" y="4857230"/>
            <a:ext cx="8652930" cy="954107"/>
          </a:xfrm>
          <a:prstGeom prst="rect">
            <a:avLst/>
          </a:prstGeom>
          <a:noFill/>
        </p:spPr>
        <p:txBody>
          <a:bodyPr wrap="square" lIns="91440" tIns="45720" rIns="91440" bIns="45720">
            <a:spAutoFit/>
          </a:bodyPr>
          <a:lstStyle/>
          <a:p>
            <a:pPr algn="ctr"/>
            <a:r>
              <a:rPr lang="ar-AE" sz="2800" b="1" spc="50" dirty="0">
                <a:ln w="0"/>
                <a:solidFill>
                  <a:schemeClr val="bg2"/>
                </a:solidFill>
                <a:effectLst>
                  <a:innerShdw blurRad="63500" dist="50800" dir="13500000">
                    <a:srgbClr val="000000">
                      <a:alpha val="50000"/>
                    </a:srgbClr>
                  </a:innerShdw>
                </a:effectLst>
              </a:rPr>
              <a:t>تحققت احداث مما جاء فيها في عصرنا فيا ترا ما الذي تحمله من توقعات لم تأتي بعد أو قد تأتي.</a:t>
            </a:r>
            <a:endParaRPr lang="ar-SA" sz="28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8553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2"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EF2EFF3-2E2D-418D-9858-9DB5E8B7BCFC}"/>
              </a:ext>
            </a:extLst>
          </p:cNvPr>
          <p:cNvSpPr>
            <a:spLocks noGrp="1"/>
          </p:cNvSpPr>
          <p:nvPr>
            <p:ph idx="1"/>
          </p:nvPr>
        </p:nvSpPr>
        <p:spPr>
          <a:xfrm>
            <a:off x="838200" y="1825625"/>
            <a:ext cx="9026236" cy="4351338"/>
          </a:xfrm>
        </p:spPr>
        <p:txBody>
          <a:bodyPr>
            <a:normAutofit/>
          </a:bodyPr>
          <a:lstStyle/>
          <a:p>
            <a:pPr marL="0" indent="0" algn="ctr">
              <a:buNone/>
            </a:pPr>
            <a:endParaRPr lang="ar-AE" sz="9600" dirty="0">
              <a:solidFill>
                <a:schemeClr val="bg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a:p>
            <a:pPr marL="0" indent="0" algn="ctr">
              <a:buNone/>
            </a:pPr>
            <a:r>
              <a:rPr lang="ar-AE" sz="9600" dirty="0">
                <a:solidFill>
                  <a:schemeClr val="bg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و إلى التصويت ننطلق..</a:t>
            </a:r>
            <a:endParaRPr lang="en-US" sz="9600" dirty="0">
              <a:solidFill>
                <a:schemeClr val="bg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84211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TotalTime>
  <Words>486</Words>
  <Application>Microsoft Office PowerPoint</Application>
  <PresentationFormat>شاشة عريضة</PresentationFormat>
  <Paragraphs>45</Paragraphs>
  <Slides>11</Slides>
  <Notes>2</Notes>
  <HiddenSlides>0</HiddenSlides>
  <MMClips>1</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11</vt:i4>
      </vt:variant>
    </vt:vector>
  </HeadingPairs>
  <TitlesOfParts>
    <vt:vector size="20" baseType="lpstr">
      <vt:lpstr>Andalus</vt:lpstr>
      <vt:lpstr>Arabic Typesetting</vt:lpstr>
      <vt:lpstr>Arial</vt:lpstr>
      <vt:lpstr>Arial</vt:lpstr>
      <vt:lpstr>Calibri</vt:lpstr>
      <vt:lpstr>Calibri Light</vt:lpstr>
      <vt:lpstr>DecoType Thuluth</vt:lpstr>
      <vt:lpstr>Times New Roman</vt:lpstr>
      <vt:lpstr>نسق Office</vt:lpstr>
      <vt:lpstr>كنوز أغسطس</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amaljumai26@gmail.com</dc:creator>
  <cp:lastModifiedBy>amaljumai26@gmail.com</cp:lastModifiedBy>
  <cp:revision>50</cp:revision>
  <dcterms:created xsi:type="dcterms:W3CDTF">2017-07-26T13:25:11Z</dcterms:created>
  <dcterms:modified xsi:type="dcterms:W3CDTF">2017-07-26T19:28:52Z</dcterms:modified>
</cp:coreProperties>
</file>