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0" r:id="rId1"/>
  </p:sldMasterIdLst>
  <p:sldIdLst>
    <p:sldId id="256" r:id="rId2"/>
    <p:sldId id="266" r:id="rId3"/>
    <p:sldId id="257" r:id="rId4"/>
    <p:sldId id="261" r:id="rId5"/>
    <p:sldId id="258" r:id="rId6"/>
    <p:sldId id="262" r:id="rId7"/>
    <p:sldId id="259" r:id="rId8"/>
    <p:sldId id="263" r:id="rId9"/>
    <p:sldId id="260" r:id="rId10"/>
    <p:sldId id="265"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99F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r">
              <a:defRPr sz="66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8E7E32EC-5236-41B4-BCD5-262093E4920F}" type="datetimeFigureOut">
              <a:rPr lang="en-US" smtClean="0"/>
              <a:t>25-Aug-17</a:t>
            </a:fld>
            <a:endParaRPr lang="en-US"/>
          </a:p>
        </p:txBody>
      </p:sp>
      <p:sp>
        <p:nvSpPr>
          <p:cNvPr id="5" name="Footer Placeholder 4"/>
          <p:cNvSpPr>
            <a:spLocks noGrp="1"/>
          </p:cNvSpPr>
          <p:nvPr>
            <p:ph type="ftr" sz="quarter" idx="11"/>
          </p:nvPr>
        </p:nvSpPr>
        <p:spPr>
          <a:xfrm>
            <a:off x="2493105" y="329307"/>
            <a:ext cx="4897310"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05F0C2C-4230-4701-BCB4-F85585DACAF8}" type="slidenum">
              <a:rPr lang="en-US" smtClean="0"/>
              <a:t>‹#›</a:t>
            </a:fld>
            <a:endParaRPr lang="en-US"/>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8871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E7E32EC-5236-41B4-BCD5-262093E4920F}" type="datetimeFigureOut">
              <a:rPr lang="en-US" smtClean="0"/>
              <a:t>25-Aug-17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F0C2C-4230-4701-BCB4-F85585DACAF8}"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9132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r">
              <a:defRPr sz="36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8E7E32EC-5236-41B4-BCD5-262093E4920F}" type="datetimeFigureOut">
              <a:rPr lang="en-US" smtClean="0"/>
              <a:t>25-Aug-17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F0C2C-4230-4701-BCB4-F85585DACAF8}" type="slidenum">
              <a:rPr lang="en-US" smtClean="0"/>
              <a:t>‹#›</a:t>
            </a:fld>
            <a:endParaRPr lang="en-US"/>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175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8E7E32EC-5236-41B4-BCD5-262093E4920F}" type="datetimeFigureOut">
              <a:rPr lang="en-US" smtClean="0"/>
              <a:t>25-Aug-17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F0C2C-4230-4701-BCB4-F85585DACAF8}" type="slidenum">
              <a:rPr lang="en-US" smtClean="0"/>
              <a:t>‹#›</a:t>
            </a:fld>
            <a:endParaRPr lang="en-US"/>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4593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534695" y="2824269"/>
            <a:ext cx="4608576" cy="264445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454792" y="2821491"/>
            <a:ext cx="4608576" cy="2637371"/>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8E7E32EC-5236-41B4-BCD5-262093E4920F}" type="datetimeFigureOut">
              <a:rPr lang="en-US" smtClean="0"/>
              <a:t>25-Aug-17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5F0C2C-4230-4701-BCB4-F85585DACAF8}" type="slidenum">
              <a:rPr lang="en-US" smtClean="0"/>
              <a:t>‹#›</a:t>
            </a:fld>
            <a:endParaRPr lang="en-US"/>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801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8E7E32EC-5236-41B4-BCD5-262093E4920F}" type="datetimeFigureOut">
              <a:rPr lang="en-US" smtClean="0"/>
              <a:t>25-Aug-17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5F0C2C-4230-4701-BCB4-F85585DACAF8}" type="slidenum">
              <a:rPr lang="en-US" smtClean="0"/>
              <a:t>‹#›</a:t>
            </a:fld>
            <a:endParaRPr lang="en-US"/>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6570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E32EC-5236-41B4-BCD5-262093E4920F}" type="datetimeFigureOut">
              <a:rPr lang="en-US" smtClean="0"/>
              <a:t>25-Aug-17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5F0C2C-4230-4701-BCB4-F85585DACAF8}" type="slidenum">
              <a:rPr lang="en-US" smtClean="0"/>
              <a:t>‹#›</a:t>
            </a:fld>
            <a:endParaRPr lang="en-US"/>
          </a:p>
        </p:txBody>
      </p:sp>
    </p:spTree>
    <p:extLst>
      <p:ext uri="{BB962C8B-B14F-4D97-AF65-F5344CB8AC3E}">
        <p14:creationId xmlns:p14="http://schemas.microsoft.com/office/powerpoint/2010/main" val="1351093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r">
              <a:defRPr sz="24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8E7E32EC-5236-41B4-BCD5-262093E4920F}" type="datetimeFigureOut">
              <a:rPr lang="en-US" smtClean="0"/>
              <a:t>25-Aug-17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F0C2C-4230-4701-BCB4-F85585DACAF8}" type="slidenum">
              <a:rPr lang="en-US" smtClean="0"/>
              <a:t>‹#›</a:t>
            </a:fld>
            <a:endParaRPr lang="en-US"/>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455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a:xfrm>
            <a:off x="1534695" y="5469856"/>
            <a:ext cx="5440038" cy="320123"/>
          </a:xfrm>
        </p:spPr>
        <p:txBody>
          <a:bodyPr/>
          <a:lstStyle>
            <a:lvl1pPr algn="r">
              <a:defRPr/>
            </a:lvl1pPr>
          </a:lstStyle>
          <a:p>
            <a:fld id="{8E7E32EC-5236-41B4-BCD5-262093E4920F}" type="datetimeFigureOut">
              <a:rPr lang="en-US" smtClean="0"/>
              <a:t>25-Aug-17</a:t>
            </a:fld>
            <a:endParaRPr lang="en-US"/>
          </a:p>
        </p:txBody>
      </p:sp>
      <p:sp>
        <p:nvSpPr>
          <p:cNvPr id="6" name="Footer Placeholder 5"/>
          <p:cNvSpPr>
            <a:spLocks noGrp="1"/>
          </p:cNvSpPr>
          <p:nvPr>
            <p:ph type="ftr" sz="quarter" idx="11"/>
          </p:nvPr>
        </p:nvSpPr>
        <p:spPr>
          <a:xfrm>
            <a:off x="1534910" y="318640"/>
            <a:ext cx="5453475" cy="320931"/>
          </a:xfrm>
        </p:spPr>
        <p:txBody>
          <a:bodyPr/>
          <a:lstStyle/>
          <a:p>
            <a:endParaRPr lang="en-US"/>
          </a:p>
        </p:txBody>
      </p:sp>
      <p:sp>
        <p:nvSpPr>
          <p:cNvPr id="7" name="Slide Number Placeholder 6"/>
          <p:cNvSpPr>
            <a:spLocks noGrp="1"/>
          </p:cNvSpPr>
          <p:nvPr>
            <p:ph type="sldNum" sz="quarter" idx="12"/>
          </p:nvPr>
        </p:nvSpPr>
        <p:spPr/>
        <p:txBody>
          <a:bodyPr/>
          <a:lstStyle/>
          <a:p>
            <a:fld id="{D05F0C2C-4230-4701-BCB4-F85585DACAF8}" type="slidenum">
              <a:rPr lang="en-US" smtClean="0"/>
              <a:t>‹#›</a:t>
            </a:fld>
            <a:endParaRPr lang="en-US"/>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320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E7E32EC-5236-41B4-BCD5-262093E4920F}" type="datetimeFigureOut">
              <a:rPr lang="en-US" smtClean="0"/>
              <a:t>25-Aug-17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F0C2C-4230-4701-BCB4-F85585DACAF8}"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579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r">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E7E32EC-5236-41B4-BCD5-262093E4920F}" type="datetimeFigureOut">
              <a:rPr lang="en-US" smtClean="0"/>
              <a:t>25-Aug-17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F0C2C-4230-4701-BCB4-F85585DACAF8}" type="slidenum">
              <a:rPr lang="en-US" smtClean="0"/>
              <a:t>‹#›</a:t>
            </a:fld>
            <a:endParaRPr lang="en-US"/>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875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E7E32EC-5236-41B4-BCD5-262093E4920F}" type="datetimeFigureOut">
              <a:rPr lang="en-US" smtClean="0"/>
              <a:t>25-Aug-17</a:t>
            </a:fld>
            <a:endParaRPr lang="en-US"/>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05F0C2C-4230-4701-BCB4-F85585DACAF8}" type="slidenum">
              <a:rPr lang="en-US" smtClean="0"/>
              <a:t>‹#›</a:t>
            </a:fld>
            <a:endParaRPr lang="en-US"/>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09169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r" defTabSz="914400" rtl="1"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7A411F3-7F8F-46AB-97BD-6DFDC2BBAD58}"/>
              </a:ext>
            </a:extLst>
          </p:cNvPr>
          <p:cNvSpPr>
            <a:spLocks noGrp="1"/>
          </p:cNvSpPr>
          <p:nvPr>
            <p:ph type="ctrTitle"/>
          </p:nvPr>
        </p:nvSpPr>
        <p:spPr>
          <a:xfrm>
            <a:off x="1211020" y="1128390"/>
            <a:ext cx="9144000" cy="2387600"/>
          </a:xfrm>
          <a:noFill/>
        </p:spPr>
        <p:txBody>
          <a:bodyPr>
            <a:normAutofit/>
          </a:bodyPr>
          <a:lstStyle/>
          <a:p>
            <a:pPr algn="ctr"/>
            <a:r>
              <a:rPr lang="ar-AE" sz="9600" dirty="0">
                <a:cs typeface="DecoType Naskh Extensions" panose="02010400000000000000" pitchFamily="2" charset="-78"/>
              </a:rPr>
              <a:t>فرسان سبتمبر</a:t>
            </a:r>
            <a:endParaRPr lang="en-US" sz="9600" dirty="0">
              <a:cs typeface="DecoType Naskh Extensions" panose="02010400000000000000" pitchFamily="2" charset="-78"/>
            </a:endParaRPr>
          </a:p>
        </p:txBody>
      </p:sp>
      <p:pic>
        <p:nvPicPr>
          <p:cNvPr id="5" name="0">
            <a:hlinkClick r:id="" action="ppaction://media"/>
            <a:extLst>
              <a:ext uri="{FF2B5EF4-FFF2-40B4-BE49-F238E27FC236}">
                <a16:creationId xmlns:a16="http://schemas.microsoft.com/office/drawing/2014/main" id="{ED4DF2F8-DB6A-4258-AB12-1F5E543B9D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1420" y="5308600"/>
            <a:ext cx="609600" cy="609600"/>
          </a:xfrm>
          <a:prstGeom prst="rect">
            <a:avLst/>
          </a:prstGeom>
        </p:spPr>
      </p:pic>
    </p:spTree>
    <p:extLst>
      <p:ext uri="{BB962C8B-B14F-4D97-AF65-F5344CB8AC3E}">
        <p14:creationId xmlns:p14="http://schemas.microsoft.com/office/powerpoint/2010/main" val="299683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390D847E-35DE-473C-AE8A-9622413B6724}"/>
              </a:ext>
            </a:extLst>
          </p:cNvPr>
          <p:cNvPicPr>
            <a:picLocks noChangeAspect="1"/>
          </p:cNvPicPr>
          <p:nvPr/>
        </p:nvPicPr>
        <p:blipFill rotWithShape="1">
          <a:blip r:embed="rId3">
            <a:extLst>
              <a:ext uri="{28A0092B-C50C-407E-A947-70E740481C1C}">
                <a14:useLocalDpi xmlns:a14="http://schemas.microsoft.com/office/drawing/2010/main" val="0"/>
              </a:ext>
            </a:extLst>
          </a:blip>
          <a:srcRect l="25969" r="21665"/>
          <a:stretch/>
        </p:blipFill>
        <p:spPr>
          <a:xfrm>
            <a:off x="10133793" y="2048703"/>
            <a:ext cx="2086520" cy="34732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0" name="صورة 19">
            <a:extLst>
              <a:ext uri="{FF2B5EF4-FFF2-40B4-BE49-F238E27FC236}">
                <a16:creationId xmlns:a16="http://schemas.microsoft.com/office/drawing/2014/main" id="{88CF8655-9072-4EC8-9F53-F75C3AF21F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3084" y="1976508"/>
            <a:ext cx="2128708" cy="3617611"/>
          </a:xfrm>
          <a:prstGeom prst="rect">
            <a:avLst/>
          </a:prstGeom>
        </p:spPr>
      </p:pic>
      <p:pic>
        <p:nvPicPr>
          <p:cNvPr id="8" name="صورة 7">
            <a:extLst>
              <a:ext uri="{FF2B5EF4-FFF2-40B4-BE49-F238E27FC236}">
                <a16:creationId xmlns:a16="http://schemas.microsoft.com/office/drawing/2014/main" id="{2EB565CE-47B7-4495-A248-97BB993E40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7891" y="1976508"/>
            <a:ext cx="2251908" cy="3617611"/>
          </a:xfrm>
          <a:prstGeom prst="rect">
            <a:avLst/>
          </a:prstGeom>
        </p:spPr>
      </p:pic>
      <p:pic>
        <p:nvPicPr>
          <p:cNvPr id="18" name="صورة 17">
            <a:extLst>
              <a:ext uri="{FF2B5EF4-FFF2-40B4-BE49-F238E27FC236}">
                <a16:creationId xmlns:a16="http://schemas.microsoft.com/office/drawing/2014/main" id="{02494885-A7DC-4A14-A6C3-4C9D79113B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5112" y="1954753"/>
            <a:ext cx="2407157" cy="3617611"/>
          </a:xfrm>
          <a:prstGeom prst="rect">
            <a:avLst/>
          </a:prstGeom>
        </p:spPr>
      </p:pic>
      <p:pic>
        <p:nvPicPr>
          <p:cNvPr id="10" name="صورة 9">
            <a:extLst>
              <a:ext uri="{FF2B5EF4-FFF2-40B4-BE49-F238E27FC236}">
                <a16:creationId xmlns:a16="http://schemas.microsoft.com/office/drawing/2014/main" id="{CD5CCAE0-CF18-4455-A985-31C29A0453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8368" y="1954753"/>
            <a:ext cx="2368733" cy="3622673"/>
          </a:xfrm>
          <a:prstGeom prst="rect">
            <a:avLst/>
          </a:prstGeom>
        </p:spPr>
      </p:pic>
      <p:pic>
        <p:nvPicPr>
          <p:cNvPr id="16" name="صورة 15">
            <a:extLst>
              <a:ext uri="{FF2B5EF4-FFF2-40B4-BE49-F238E27FC236}">
                <a16:creationId xmlns:a16="http://schemas.microsoft.com/office/drawing/2014/main" id="{A376D49C-7097-4873-BB74-6B4B029D1C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99347" y="1932998"/>
            <a:ext cx="2114550" cy="3617610"/>
          </a:xfrm>
          <a:prstGeom prst="rect">
            <a:avLst/>
          </a:prstGeom>
        </p:spPr>
      </p:pic>
      <p:pic>
        <p:nvPicPr>
          <p:cNvPr id="12" name="صورة 11">
            <a:extLst>
              <a:ext uri="{FF2B5EF4-FFF2-40B4-BE49-F238E27FC236}">
                <a16:creationId xmlns:a16="http://schemas.microsoft.com/office/drawing/2014/main" id="{D8603B3C-9211-400C-977F-4F946FC1FE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3000" y="1864734"/>
            <a:ext cx="2264266" cy="3622675"/>
          </a:xfrm>
          <a:prstGeom prst="rect">
            <a:avLst/>
          </a:prstGeom>
        </p:spPr>
      </p:pic>
      <p:pic>
        <p:nvPicPr>
          <p:cNvPr id="14" name="صورة 13">
            <a:extLst>
              <a:ext uri="{FF2B5EF4-FFF2-40B4-BE49-F238E27FC236}">
                <a16:creationId xmlns:a16="http://schemas.microsoft.com/office/drawing/2014/main" id="{47739821-1189-44C3-AD67-5565608A99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6360" y="1919588"/>
            <a:ext cx="2273602" cy="3622673"/>
          </a:xfrm>
          <a:prstGeom prst="rect">
            <a:avLst/>
          </a:prstGeom>
        </p:spPr>
      </p:pic>
      <p:pic>
        <p:nvPicPr>
          <p:cNvPr id="24" name="صورة 23">
            <a:extLst>
              <a:ext uri="{FF2B5EF4-FFF2-40B4-BE49-F238E27FC236}">
                <a16:creationId xmlns:a16="http://schemas.microsoft.com/office/drawing/2014/main" id="{98470ED2-EEDE-4E3B-ABE4-3D5CA7CB3E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1335" y="1864734"/>
            <a:ext cx="2242660" cy="3669764"/>
          </a:xfrm>
          <a:prstGeom prst="rect">
            <a:avLst/>
          </a:prstGeom>
        </p:spPr>
      </p:pic>
    </p:spTree>
    <p:extLst>
      <p:ext uri="{BB962C8B-B14F-4D97-AF65-F5344CB8AC3E}">
        <p14:creationId xmlns:p14="http://schemas.microsoft.com/office/powerpoint/2010/main" val="71657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extLst>
              <a:ext uri="{BEBA8EAE-BF5A-486C-A8C5-ECC9F3942E4B}">
                <a14:imgProps xmlns:a14="http://schemas.microsoft.com/office/drawing/2010/main">
                  <a14:imgLayer r:embed="rId3">
                    <a14:imgEffect>
                      <a14:artisticCrisscrossEtching trans="91000" pressure="33"/>
                    </a14:imgEffect>
                  </a14:imgLayer>
                </a14:imgProps>
              </a:ext>
            </a:extLst>
          </a:blip>
          <a:srcRect/>
          <a:stretch>
            <a:fillRect t="-5000" b="-5000"/>
          </a:stretch>
        </a:blipFill>
        <a:effectLst/>
      </p:bgPr>
    </p:bg>
    <p:spTree>
      <p:nvGrpSpPr>
        <p:cNvPr id="1" name=""/>
        <p:cNvGrpSpPr/>
        <p:nvPr/>
      </p:nvGrpSpPr>
      <p:grpSpPr>
        <a:xfrm>
          <a:off x="0" y="0"/>
          <a:ext cx="0" cy="0"/>
          <a:chOff x="0" y="0"/>
          <a:chExt cx="0" cy="0"/>
        </a:xfrm>
      </p:grpSpPr>
      <p:sp useBgFill="1">
        <p:nvSpPr>
          <p:cNvPr id="2" name="عنوان 1">
            <a:extLst>
              <a:ext uri="{FF2B5EF4-FFF2-40B4-BE49-F238E27FC236}">
                <a16:creationId xmlns:a16="http://schemas.microsoft.com/office/drawing/2014/main" id="{BEBC4480-30C9-4E3C-948F-7E3399D36205}"/>
              </a:ext>
            </a:extLst>
          </p:cNvPr>
          <p:cNvSpPr>
            <a:spLocks noGrp="1"/>
          </p:cNvSpPr>
          <p:nvPr>
            <p:ph type="title"/>
          </p:nvPr>
        </p:nvSpPr>
        <p:spPr>
          <a:xfrm>
            <a:off x="8459248" y="210723"/>
            <a:ext cx="3492222" cy="1325563"/>
          </a:xfrm>
          <a:effectLst/>
        </p:spPr>
        <p:txBody>
          <a:bodyPr>
            <a:normAutofit/>
          </a:bodyPr>
          <a:lstStyle/>
          <a:p>
            <a:r>
              <a:rPr lang="ar-AE" sz="8000" dirty="0">
                <a:solidFill>
                  <a:schemeClr val="accent2">
                    <a:lumMod val="50000"/>
                  </a:schemeClr>
                </a:solidFill>
                <a:effectLst>
                  <a:outerShdw blurRad="38100" dist="38100" dir="2700000" algn="tl">
                    <a:srgbClr val="000000">
                      <a:alpha val="43137"/>
                    </a:srgbClr>
                  </a:outerShdw>
                </a:effectLst>
                <a:latin typeface="Andalus" panose="02020603050405020304" pitchFamily="18" charset="-78"/>
                <a:cs typeface="Diwani Letter" panose="02010400000000000000" pitchFamily="2" charset="-78"/>
              </a:rPr>
              <a:t>شيفرة بلال.</a:t>
            </a:r>
            <a:endParaRPr lang="en-US" sz="8000" dirty="0">
              <a:solidFill>
                <a:schemeClr val="accent2">
                  <a:lumMod val="50000"/>
                </a:schemeClr>
              </a:solidFill>
              <a:effectLst>
                <a:outerShdw blurRad="38100" dist="38100" dir="2700000" algn="tl">
                  <a:srgbClr val="000000">
                    <a:alpha val="43137"/>
                  </a:srgbClr>
                </a:outerShdw>
              </a:effectLst>
              <a:latin typeface="Andalus" panose="02020603050405020304" pitchFamily="18" charset="-78"/>
              <a:cs typeface="Diwani Letter" panose="02010400000000000000" pitchFamily="2" charset="-78"/>
            </a:endParaRPr>
          </a:p>
        </p:txBody>
      </p:sp>
      <p:pic>
        <p:nvPicPr>
          <p:cNvPr id="5" name="عنصر نائب للمحتوى 4">
            <a:extLst>
              <a:ext uri="{FF2B5EF4-FFF2-40B4-BE49-F238E27FC236}">
                <a16:creationId xmlns:a16="http://schemas.microsoft.com/office/drawing/2014/main" id="{B4EF31F5-DAE5-464F-BAB8-D786B595B5AC}"/>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27453" r="20998"/>
          <a:stretch/>
        </p:blipFill>
        <p:spPr>
          <a:xfrm>
            <a:off x="9276734" y="1810426"/>
            <a:ext cx="1927291" cy="2558885"/>
          </a:xfrm>
          <a:prstGeom prst="rect">
            <a:avLst/>
          </a:prstGeom>
          <a:ln>
            <a:noFill/>
          </a:ln>
          <a:effectLst>
            <a:outerShdw blurRad="292100" dist="139700" dir="2700000" algn="tl" rotWithShape="0">
              <a:srgbClr val="333333">
                <a:alpha val="65000"/>
              </a:srgbClr>
            </a:outerShdw>
          </a:effectLst>
        </p:spPr>
      </p:pic>
      <p:pic>
        <p:nvPicPr>
          <p:cNvPr id="6" name="عنصر نائب للمحتوى 4">
            <a:extLst>
              <a:ext uri="{FF2B5EF4-FFF2-40B4-BE49-F238E27FC236}">
                <a16:creationId xmlns:a16="http://schemas.microsoft.com/office/drawing/2014/main" id="{A949675E-ACCB-4AA0-A48F-3DD49298A6EB}"/>
              </a:ext>
            </a:extLst>
          </p:cNvPr>
          <p:cNvPicPr>
            <a:picLocks noChangeAspect="1"/>
          </p:cNvPicPr>
          <p:nvPr/>
        </p:nvPicPr>
        <p:blipFill rotWithShape="1">
          <a:blip r:embed="rId4">
            <a:extLst>
              <a:ext uri="{28A0092B-C50C-407E-A947-70E740481C1C}">
                <a14:useLocalDpi xmlns:a14="http://schemas.microsoft.com/office/drawing/2010/main" val="0"/>
              </a:ext>
            </a:extLst>
          </a:blip>
          <a:srcRect l="28113" r="20997"/>
          <a:stretch/>
        </p:blipFill>
        <p:spPr>
          <a:xfrm>
            <a:off x="9026013" y="3459869"/>
            <a:ext cx="1179346" cy="18762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صورة 6">
            <a:extLst>
              <a:ext uri="{FF2B5EF4-FFF2-40B4-BE49-F238E27FC236}">
                <a16:creationId xmlns:a16="http://schemas.microsoft.com/office/drawing/2014/main" id="{AD718C0A-4550-4F94-B198-EFF940EE12FC}"/>
              </a:ext>
            </a:extLst>
          </p:cNvPr>
          <p:cNvPicPr>
            <a:picLocks noChangeAspect="1"/>
          </p:cNvPicPr>
          <p:nvPr/>
        </p:nvPicPr>
        <p:blipFill rotWithShape="1">
          <a:blip r:embed="rId5"/>
          <a:srcRect l="8145"/>
          <a:stretch/>
        </p:blipFill>
        <p:spPr>
          <a:xfrm>
            <a:off x="9807677" y="4125211"/>
            <a:ext cx="1022795" cy="160314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صورة 7">
            <a:extLst>
              <a:ext uri="{FF2B5EF4-FFF2-40B4-BE49-F238E27FC236}">
                <a16:creationId xmlns:a16="http://schemas.microsoft.com/office/drawing/2014/main" id="{6652D6A7-F13B-47EF-AE27-7E59E9A970D6}"/>
              </a:ext>
            </a:extLst>
          </p:cNvPr>
          <p:cNvPicPr>
            <a:picLocks noChangeAspect="1"/>
          </p:cNvPicPr>
          <p:nvPr/>
        </p:nvPicPr>
        <p:blipFill rotWithShape="1">
          <a:blip r:embed="rId5"/>
          <a:srcRect l="8144" r="4071"/>
          <a:stretch/>
        </p:blipFill>
        <p:spPr>
          <a:xfrm>
            <a:off x="10765684" y="3684270"/>
            <a:ext cx="969283" cy="190261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9" name="مربع نص 8">
            <a:extLst>
              <a:ext uri="{FF2B5EF4-FFF2-40B4-BE49-F238E27FC236}">
                <a16:creationId xmlns:a16="http://schemas.microsoft.com/office/drawing/2014/main" id="{1DC25C8B-2EAE-4B9A-9F9B-5A8A176F4A1D}"/>
              </a:ext>
            </a:extLst>
          </p:cNvPr>
          <p:cNvSpPr txBox="1"/>
          <p:nvPr/>
        </p:nvSpPr>
        <p:spPr>
          <a:xfrm>
            <a:off x="1283110" y="0"/>
            <a:ext cx="7369350" cy="6186309"/>
          </a:xfrm>
          <a:prstGeom prst="rect">
            <a:avLst/>
          </a:prstGeom>
          <a:noFill/>
        </p:spPr>
        <p:txBody>
          <a:bodyPr wrap="square" rtlCol="0">
            <a:spAutoFit/>
          </a:bodyPr>
          <a:lstStyle/>
          <a:p>
            <a:pPr marL="342900" indent="-342900" algn="r" rtl="1">
              <a:lnSpc>
                <a:spcPct val="150000"/>
              </a:lnSpc>
              <a:buFont typeface="Arial" panose="020B0604020202020204" pitchFamily="34" charset="0"/>
              <a:buChar char="•"/>
            </a:pPr>
            <a:endParaRPr lang="ar-AE" sz="2400" dirty="0">
              <a:solidFill>
                <a:schemeClr val="bg2">
                  <a:lumMod val="25000"/>
                </a:schemeClr>
              </a:solidFill>
            </a:endParaRPr>
          </a:p>
          <a:p>
            <a:pPr marL="342900" indent="-342900" algn="r" rtl="1">
              <a:lnSpc>
                <a:spcPct val="150000"/>
              </a:lnSpc>
              <a:buFont typeface="Arial" panose="020B0604020202020204" pitchFamily="34" charset="0"/>
              <a:buChar char="•"/>
            </a:pPr>
            <a:r>
              <a:rPr lang="ar-AE" sz="2400" dirty="0">
                <a:solidFill>
                  <a:schemeClr val="bg2">
                    <a:lumMod val="25000"/>
                  </a:schemeClr>
                </a:solidFill>
              </a:rPr>
              <a:t>أن تتأثر بقصة بلال بن رباح شيء ، ولكن أن تتغير حياتك كلها بسبب ذلك شيء آخر تماما..</a:t>
            </a:r>
          </a:p>
          <a:p>
            <a:pPr marL="342900" indent="-342900" algn="r" rtl="1">
              <a:lnSpc>
                <a:spcPct val="150000"/>
              </a:lnSpc>
              <a:buFont typeface="Arial" panose="020B0604020202020204" pitchFamily="34" charset="0"/>
              <a:buChar char="•"/>
            </a:pPr>
            <a:r>
              <a:rPr lang="ar-AE" sz="2400" dirty="0">
                <a:solidFill>
                  <a:schemeClr val="bg2">
                    <a:lumMod val="25000"/>
                  </a:schemeClr>
                </a:solidFill>
              </a:rPr>
              <a:t>وأن يحدث ذلك في مجتمع عربي مسلم شيء ، ولكن أن يحدث في نيويورك؟!!</a:t>
            </a:r>
          </a:p>
          <a:p>
            <a:pPr marL="342900" indent="-342900" algn="r" rtl="1">
              <a:lnSpc>
                <a:spcPct val="150000"/>
              </a:lnSpc>
              <a:buFont typeface="Arial" panose="020B0604020202020204" pitchFamily="34" charset="0"/>
              <a:buChar char="•"/>
            </a:pPr>
            <a:r>
              <a:rPr lang="ar-AE" sz="2400" dirty="0">
                <a:solidFill>
                  <a:schemeClr val="bg2">
                    <a:lumMod val="25000"/>
                  </a:schemeClr>
                </a:solidFill>
              </a:rPr>
              <a:t>رغم غرابته فهذا ما حدث...قصة بلال بن رباح تغير مسار حياة أشخاص يعيشون في نيويورك ، حياة بعيدة تماما عن أي تغيير وبالذات عن تغيير يأتي من قصة رجل مات قبل أكثر من ألف عام.</a:t>
            </a:r>
          </a:p>
          <a:p>
            <a:pPr marL="342900" indent="-342900" algn="r" rtl="1">
              <a:lnSpc>
                <a:spcPct val="150000"/>
              </a:lnSpc>
              <a:buFont typeface="Arial" panose="020B0604020202020204" pitchFamily="34" charset="0"/>
              <a:buChar char="•"/>
            </a:pPr>
            <a:r>
              <a:rPr lang="ar-AE" sz="2400" dirty="0">
                <a:solidFill>
                  <a:schemeClr val="bg2">
                    <a:lumMod val="25000"/>
                  </a:schemeClr>
                </a:solidFill>
              </a:rPr>
              <a:t>لكن، ذات يوم ..يصل إيميل لأحدهم..، ويتغير كل شيء...</a:t>
            </a:r>
          </a:p>
          <a:p>
            <a:pPr marL="342900" indent="-342900" algn="r" rtl="1">
              <a:lnSpc>
                <a:spcPct val="150000"/>
              </a:lnSpc>
              <a:buFont typeface="Arial" panose="020B0604020202020204" pitchFamily="34" charset="0"/>
              <a:buChar char="•"/>
            </a:pPr>
            <a:r>
              <a:rPr lang="ar-AE" sz="2400" dirty="0">
                <a:solidFill>
                  <a:schemeClr val="bg2">
                    <a:lumMod val="25000"/>
                  </a:schemeClr>
                </a:solidFill>
              </a:rPr>
              <a:t>هذه الرواية هي قصة ما حدث معهم بسبب (بلال)..</a:t>
            </a:r>
          </a:p>
          <a:p>
            <a:pPr marL="342900" indent="-342900" algn="r" rtl="1">
              <a:lnSpc>
                <a:spcPct val="150000"/>
              </a:lnSpc>
              <a:buFont typeface="Arial" panose="020B0604020202020204" pitchFamily="34" charset="0"/>
              <a:buChar char="•"/>
            </a:pPr>
            <a:r>
              <a:rPr lang="ar-AE" sz="2400" dirty="0">
                <a:solidFill>
                  <a:schemeClr val="bg2">
                    <a:lumMod val="25000"/>
                  </a:schemeClr>
                </a:solidFill>
              </a:rPr>
              <a:t>وما يمكن أن يحدث معك...</a:t>
            </a:r>
          </a:p>
        </p:txBody>
      </p:sp>
    </p:spTree>
    <p:extLst>
      <p:ext uri="{BB962C8B-B14F-4D97-AF65-F5344CB8AC3E}">
        <p14:creationId xmlns:p14="http://schemas.microsoft.com/office/powerpoint/2010/main" val="313535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80">
                                          <p:stCondLst>
                                            <p:cond delay="0"/>
                                          </p:stCondLst>
                                        </p:cTn>
                                        <p:tgtEl>
                                          <p:spTgt spid="6"/>
                                        </p:tgtEl>
                                      </p:cBhvr>
                                    </p:animEffect>
                                    <p:anim calcmode="lin" valueType="num">
                                      <p:cBhvr>
                                        <p:cTn id="3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3" dur="26">
                                          <p:stCondLst>
                                            <p:cond delay="650"/>
                                          </p:stCondLst>
                                        </p:cTn>
                                        <p:tgtEl>
                                          <p:spTgt spid="6"/>
                                        </p:tgtEl>
                                      </p:cBhvr>
                                      <p:to x="100000" y="60000"/>
                                    </p:animScale>
                                    <p:animScale>
                                      <p:cBhvr>
                                        <p:cTn id="44" dur="166" decel="50000">
                                          <p:stCondLst>
                                            <p:cond delay="676"/>
                                          </p:stCondLst>
                                        </p:cTn>
                                        <p:tgtEl>
                                          <p:spTgt spid="6"/>
                                        </p:tgtEl>
                                      </p:cBhvr>
                                      <p:to x="100000" y="100000"/>
                                    </p:animScale>
                                    <p:animScale>
                                      <p:cBhvr>
                                        <p:cTn id="45" dur="26">
                                          <p:stCondLst>
                                            <p:cond delay="1312"/>
                                          </p:stCondLst>
                                        </p:cTn>
                                        <p:tgtEl>
                                          <p:spTgt spid="6"/>
                                        </p:tgtEl>
                                      </p:cBhvr>
                                      <p:to x="100000" y="80000"/>
                                    </p:animScale>
                                    <p:animScale>
                                      <p:cBhvr>
                                        <p:cTn id="46" dur="166" decel="50000">
                                          <p:stCondLst>
                                            <p:cond delay="1338"/>
                                          </p:stCondLst>
                                        </p:cTn>
                                        <p:tgtEl>
                                          <p:spTgt spid="6"/>
                                        </p:tgtEl>
                                      </p:cBhvr>
                                      <p:to x="100000" y="100000"/>
                                    </p:animScale>
                                    <p:animScale>
                                      <p:cBhvr>
                                        <p:cTn id="47" dur="26">
                                          <p:stCondLst>
                                            <p:cond delay="1642"/>
                                          </p:stCondLst>
                                        </p:cTn>
                                        <p:tgtEl>
                                          <p:spTgt spid="6"/>
                                        </p:tgtEl>
                                      </p:cBhvr>
                                      <p:to x="100000" y="90000"/>
                                    </p:animScale>
                                    <p:animScale>
                                      <p:cBhvr>
                                        <p:cTn id="48" dur="166" decel="50000">
                                          <p:stCondLst>
                                            <p:cond delay="1668"/>
                                          </p:stCondLst>
                                        </p:cTn>
                                        <p:tgtEl>
                                          <p:spTgt spid="6"/>
                                        </p:tgtEl>
                                      </p:cBhvr>
                                      <p:to x="100000" y="100000"/>
                                    </p:animScale>
                                    <p:animScale>
                                      <p:cBhvr>
                                        <p:cTn id="49" dur="26">
                                          <p:stCondLst>
                                            <p:cond delay="1808"/>
                                          </p:stCondLst>
                                        </p:cTn>
                                        <p:tgtEl>
                                          <p:spTgt spid="6"/>
                                        </p:tgtEl>
                                      </p:cBhvr>
                                      <p:to x="100000" y="95000"/>
                                    </p:animScale>
                                    <p:animScale>
                                      <p:cBhvr>
                                        <p:cTn id="50" dur="166" decel="50000">
                                          <p:stCondLst>
                                            <p:cond delay="1834"/>
                                          </p:stCondLst>
                                        </p:cTn>
                                        <p:tgtEl>
                                          <p:spTgt spid="6"/>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2000"/>
                                        <p:tgtEl>
                                          <p:spTgt spid="7"/>
                                        </p:tgtEl>
                                      </p:cBhvr>
                                    </p:animEffect>
                                    <p:anim calcmode="lin" valueType="num">
                                      <p:cBhvr>
                                        <p:cTn id="56" dur="2000" fill="hold"/>
                                        <p:tgtEl>
                                          <p:spTgt spid="7"/>
                                        </p:tgtEl>
                                        <p:attrNameLst>
                                          <p:attrName>ppt_w</p:attrName>
                                        </p:attrNameLst>
                                      </p:cBhvr>
                                      <p:tavLst>
                                        <p:tav tm="0" fmla="#ppt_w*sin(2.5*pi*$)">
                                          <p:val>
                                            <p:fltVal val="0"/>
                                          </p:val>
                                        </p:tav>
                                        <p:tav tm="100000">
                                          <p:val>
                                            <p:fltVal val="1"/>
                                          </p:val>
                                        </p:tav>
                                      </p:tavLst>
                                    </p:anim>
                                    <p:anim calcmode="lin" valueType="num">
                                      <p:cBhvr>
                                        <p:cTn id="57"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736A585-7FB0-4FAB-AD6B-9622D85B2F0D}"/>
              </a:ext>
            </a:extLst>
          </p:cNvPr>
          <p:cNvSpPr>
            <a:spLocks noGrp="1"/>
          </p:cNvSpPr>
          <p:nvPr>
            <p:ph type="title"/>
          </p:nvPr>
        </p:nvSpPr>
        <p:spPr>
          <a:xfrm>
            <a:off x="5066870" y="832596"/>
            <a:ext cx="5092485" cy="1325563"/>
          </a:xfrm>
        </p:spPr>
        <p:txBody>
          <a:bodyPr>
            <a:noAutofit/>
          </a:bodyPr>
          <a:lstStyle/>
          <a:p>
            <a:br>
              <a:rPr lang="ar-AE" sz="6000" dirty="0">
                <a:solidFill>
                  <a:schemeClr val="accent3">
                    <a:lumMod val="50000"/>
                  </a:schemeClr>
                </a:solidFill>
                <a:cs typeface="DecoType Naskh Variants" panose="02010400000000000000" pitchFamily="2" charset="-78"/>
              </a:rPr>
            </a:br>
            <a:r>
              <a:rPr lang="ar-AE" sz="6000" dirty="0">
                <a:solidFill>
                  <a:schemeClr val="accent3">
                    <a:lumMod val="50000"/>
                  </a:schemeClr>
                </a:solidFill>
                <a:cs typeface="DecoType Naskh Variants" panose="02010400000000000000" pitchFamily="2" charset="-78"/>
              </a:rPr>
              <a:t> د. أحمد خيري العمري</a:t>
            </a:r>
            <a:br>
              <a:rPr lang="ar-AE" sz="6000" dirty="0">
                <a:solidFill>
                  <a:schemeClr val="accent3">
                    <a:lumMod val="50000"/>
                  </a:schemeClr>
                </a:solidFill>
                <a:cs typeface="DecoType Naskh Variants" panose="02010400000000000000" pitchFamily="2" charset="-78"/>
              </a:rPr>
            </a:br>
            <a:endParaRPr lang="en-US" sz="6000" dirty="0">
              <a:solidFill>
                <a:schemeClr val="accent3">
                  <a:lumMod val="50000"/>
                </a:schemeClr>
              </a:solidFill>
              <a:cs typeface="DecoType Naskh Variants" panose="02010400000000000000" pitchFamily="2" charset="-78"/>
            </a:endParaRPr>
          </a:p>
        </p:txBody>
      </p:sp>
      <p:sp>
        <p:nvSpPr>
          <p:cNvPr id="3" name="عنصر نائب للمحتوى 2">
            <a:extLst>
              <a:ext uri="{FF2B5EF4-FFF2-40B4-BE49-F238E27FC236}">
                <a16:creationId xmlns:a16="http://schemas.microsoft.com/office/drawing/2014/main" id="{53DEF94F-2614-43AC-A4D3-FC9A1866E293}"/>
              </a:ext>
            </a:extLst>
          </p:cNvPr>
          <p:cNvSpPr>
            <a:spLocks noGrp="1"/>
          </p:cNvSpPr>
          <p:nvPr>
            <p:ph idx="1"/>
          </p:nvPr>
        </p:nvSpPr>
        <p:spPr>
          <a:xfrm>
            <a:off x="3480877" y="1582411"/>
            <a:ext cx="6678478" cy="4351338"/>
          </a:xfrm>
        </p:spPr>
        <p:txBody>
          <a:bodyPr>
            <a:normAutofit/>
          </a:bodyPr>
          <a:lstStyle/>
          <a:p>
            <a:pPr>
              <a:lnSpc>
                <a:spcPct val="150000"/>
              </a:lnSpc>
            </a:pPr>
            <a:r>
              <a:rPr lang="ar-AE" b="1" dirty="0">
                <a:solidFill>
                  <a:schemeClr val="bg2">
                    <a:lumMod val="25000"/>
                  </a:schemeClr>
                </a:solidFill>
              </a:rPr>
              <a:t>باحث مهتم بفكر النهضة المستمدة من الثوابت القرآنية</a:t>
            </a:r>
          </a:p>
          <a:p>
            <a:pPr>
              <a:lnSpc>
                <a:spcPct val="150000"/>
              </a:lnSpc>
            </a:pPr>
            <a:r>
              <a:rPr lang="ar-AE" b="1" dirty="0">
                <a:solidFill>
                  <a:schemeClr val="bg2">
                    <a:lumMod val="25000"/>
                  </a:schemeClr>
                </a:solidFill>
              </a:rPr>
              <a:t>  ولد في بغداد عام 1970م لأسرة موصلية الجذور</a:t>
            </a:r>
          </a:p>
          <a:p>
            <a:pPr>
              <a:lnSpc>
                <a:spcPct val="150000"/>
              </a:lnSpc>
            </a:pPr>
            <a:r>
              <a:rPr lang="ar-AE" b="1" dirty="0">
                <a:solidFill>
                  <a:schemeClr val="bg2">
                    <a:lumMod val="25000"/>
                  </a:schemeClr>
                </a:solidFill>
              </a:rPr>
              <a:t> تخرَّج من كلية طب الأسنان - جامعة بغداد عام 1993م</a:t>
            </a:r>
          </a:p>
          <a:p>
            <a:pPr>
              <a:lnSpc>
                <a:spcPct val="150000"/>
              </a:lnSpc>
            </a:pPr>
            <a:r>
              <a:rPr lang="ar-AE" b="1" dirty="0">
                <a:solidFill>
                  <a:schemeClr val="bg2">
                    <a:lumMod val="25000"/>
                  </a:schemeClr>
                </a:solidFill>
              </a:rPr>
              <a:t> أصدر كتابه الأول "البوصلة القرآنية" في عام 2003م</a:t>
            </a:r>
          </a:p>
          <a:p>
            <a:pPr>
              <a:lnSpc>
                <a:spcPct val="150000"/>
              </a:lnSpc>
            </a:pPr>
            <a:r>
              <a:rPr lang="ar-AE" b="1" dirty="0">
                <a:solidFill>
                  <a:schemeClr val="bg2">
                    <a:lumMod val="25000"/>
                  </a:schemeClr>
                </a:solidFill>
              </a:rPr>
              <a:t> له الآن ستة عشر عنوانًا مطبوعًا، غير المقالات المنشورة.</a:t>
            </a:r>
          </a:p>
          <a:p>
            <a:pPr>
              <a:lnSpc>
                <a:spcPct val="150000"/>
              </a:lnSpc>
            </a:pPr>
            <a:endParaRPr lang="ar-AE" b="1" dirty="0">
              <a:solidFill>
                <a:schemeClr val="bg2">
                  <a:lumMod val="25000"/>
                </a:schemeClr>
              </a:solidFill>
            </a:endParaRPr>
          </a:p>
          <a:p>
            <a:pPr>
              <a:lnSpc>
                <a:spcPct val="150000"/>
              </a:lnSpc>
            </a:pPr>
            <a:endParaRPr lang="en-US" b="1" dirty="0">
              <a:solidFill>
                <a:schemeClr val="bg2">
                  <a:lumMod val="25000"/>
                </a:schemeClr>
              </a:solidFill>
            </a:endParaRPr>
          </a:p>
        </p:txBody>
      </p:sp>
      <p:pic>
        <p:nvPicPr>
          <p:cNvPr id="4" name="صورة 3">
            <a:extLst>
              <a:ext uri="{FF2B5EF4-FFF2-40B4-BE49-F238E27FC236}">
                <a16:creationId xmlns:a16="http://schemas.microsoft.com/office/drawing/2014/main" id="{D6A756B5-BA62-4A6A-BBAF-782AC4580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04" y="1495378"/>
            <a:ext cx="2013951" cy="2909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صورة 5">
            <a:extLst>
              <a:ext uri="{FF2B5EF4-FFF2-40B4-BE49-F238E27FC236}">
                <a16:creationId xmlns:a16="http://schemas.microsoft.com/office/drawing/2014/main" id="{16E362D3-5DDA-4545-917E-193E1BC82B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19100" flipH="1">
            <a:off x="2271892" y="2725912"/>
            <a:ext cx="1527827" cy="258175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 name="صورة 7">
            <a:extLst>
              <a:ext uri="{FF2B5EF4-FFF2-40B4-BE49-F238E27FC236}">
                <a16:creationId xmlns:a16="http://schemas.microsoft.com/office/drawing/2014/main" id="{EB06185D-0FAA-4D3B-B931-0960658CE7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558170" flipH="1">
            <a:off x="800892" y="3213304"/>
            <a:ext cx="1410006" cy="261937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74777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ppt_w</p:attrName>
                                        </p:attrNameLst>
                                      </p:cBhvr>
                                      <p:tavLst>
                                        <p:tav tm="0" fmla="#ppt_w*sin(2.5*pi*$)">
                                          <p:val>
                                            <p:fltVal val="0"/>
                                          </p:val>
                                        </p:tav>
                                        <p:tav tm="100000">
                                          <p:val>
                                            <p:fltVal val="1"/>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anim calcmode="lin" valueType="num">
                                      <p:cBhvr>
                                        <p:cTn id="27" dur="2000" fill="hold"/>
                                        <p:tgtEl>
                                          <p:spTgt spid="8"/>
                                        </p:tgtEl>
                                        <p:attrNameLst>
                                          <p:attrName>ppt_w</p:attrName>
                                        </p:attrNameLst>
                                      </p:cBhvr>
                                      <p:tavLst>
                                        <p:tav tm="0" fmla="#ppt_w*sin(2.5*pi*$)">
                                          <p:val>
                                            <p:fltVal val="0"/>
                                          </p:val>
                                        </p:tav>
                                        <p:tav tm="100000">
                                          <p:val>
                                            <p:fltVal val="1"/>
                                          </p:val>
                                        </p:tav>
                                      </p:tavLst>
                                    </p:anim>
                                    <p:anim calcmode="lin" valueType="num">
                                      <p:cBhvr>
                                        <p:cTn id="28"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500"/>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500"/>
                                        <p:tgtEl>
                                          <p:spTgt spid="3">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fade">
                                      <p:cBhvr>
                                        <p:cTn id="48" dur="500"/>
                                        <p:tgtEl>
                                          <p:spTgt spid="3">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4" end="4"/>
                                            </p:txEl>
                                          </p:spTgt>
                                        </p:tgtEl>
                                        <p:attrNameLst>
                                          <p:attrName>style.visibility</p:attrName>
                                        </p:attrNameLst>
                                      </p:cBhvr>
                                      <p:to>
                                        <p:strVal val="visible"/>
                                      </p:to>
                                    </p:set>
                                    <p:animEffect transition="in" filter="fade">
                                      <p:cBhvr>
                                        <p:cTn id="5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pic>
        <p:nvPicPr>
          <p:cNvPr id="8" name="صورة 7">
            <a:extLst>
              <a:ext uri="{FF2B5EF4-FFF2-40B4-BE49-F238E27FC236}">
                <a16:creationId xmlns:a16="http://schemas.microsoft.com/office/drawing/2014/main" id="{5659652B-53D4-49C3-B166-EE0A1B15F985}"/>
              </a:ext>
            </a:extLst>
          </p:cNvPr>
          <p:cNvPicPr>
            <a:picLocks noChangeAspect="1"/>
          </p:cNvPicPr>
          <p:nvPr/>
        </p:nvPicPr>
        <p:blipFill>
          <a:blip r:embed="rId3"/>
          <a:stretch>
            <a:fillRect/>
          </a:stretch>
        </p:blipFill>
        <p:spPr>
          <a:xfrm rot="2874932">
            <a:off x="3195733" y="417649"/>
            <a:ext cx="972322" cy="13127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عنوان 1">
            <a:extLst>
              <a:ext uri="{FF2B5EF4-FFF2-40B4-BE49-F238E27FC236}">
                <a16:creationId xmlns:a16="http://schemas.microsoft.com/office/drawing/2014/main" id="{BEBC4480-30C9-4E3C-948F-7E3399D36205}"/>
              </a:ext>
            </a:extLst>
          </p:cNvPr>
          <p:cNvSpPr>
            <a:spLocks noGrp="1"/>
          </p:cNvSpPr>
          <p:nvPr>
            <p:ph type="title"/>
          </p:nvPr>
        </p:nvSpPr>
        <p:spPr>
          <a:xfrm>
            <a:off x="5749871" y="329580"/>
            <a:ext cx="5603928" cy="1325563"/>
          </a:xfrm>
        </p:spPr>
        <p:txBody>
          <a:bodyPr/>
          <a:lstStyle/>
          <a:p>
            <a:r>
              <a:rPr lang="ar-AE" sz="8000" dirty="0">
                <a:solidFill>
                  <a:srgbClr val="ED7D31">
                    <a:lumMod val="50000"/>
                  </a:srgbClr>
                </a:solidFill>
                <a:latin typeface="Andalus" panose="02020603050405020304" pitchFamily="18" charset="-78"/>
                <a:cs typeface="Diwani Letter" panose="02010400000000000000" pitchFamily="2" charset="-78"/>
              </a:rPr>
              <a:t>متعة القراءة.</a:t>
            </a:r>
            <a:endParaRPr lang="en-US" dirty="0"/>
          </a:p>
        </p:txBody>
      </p:sp>
      <p:sp>
        <p:nvSpPr>
          <p:cNvPr id="3" name="عنصر نائب للمحتوى 2">
            <a:extLst>
              <a:ext uri="{FF2B5EF4-FFF2-40B4-BE49-F238E27FC236}">
                <a16:creationId xmlns:a16="http://schemas.microsoft.com/office/drawing/2014/main" id="{328CD296-C1E9-4CC8-9EE4-CF34EB05A1FC}"/>
              </a:ext>
            </a:extLst>
          </p:cNvPr>
          <p:cNvSpPr>
            <a:spLocks noGrp="1"/>
          </p:cNvSpPr>
          <p:nvPr>
            <p:ph idx="1"/>
          </p:nvPr>
        </p:nvSpPr>
        <p:spPr>
          <a:xfrm>
            <a:off x="1168401" y="1856621"/>
            <a:ext cx="8733142" cy="4699161"/>
          </a:xfrm>
        </p:spPr>
        <p:txBody>
          <a:bodyPr>
            <a:noAutofit/>
          </a:bodyPr>
          <a:lstStyle/>
          <a:p>
            <a:pPr>
              <a:lnSpc>
                <a:spcPct val="150000"/>
              </a:lnSpc>
            </a:pPr>
            <a:r>
              <a:rPr lang="ar-AE" sz="2400" b="1" dirty="0">
                <a:solidFill>
                  <a:schemeClr val="bg2">
                    <a:lumMod val="50000"/>
                  </a:schemeClr>
                </a:solidFill>
              </a:rPr>
              <a:t>هذا كتاب يتوجّه إلى النقّاد والمثقّفين والقرّاء العاديين، دون استثناء، وجميعهم سيجدون فيه أنفسهم وسيبتسمون كثيرًا أثناء القراءة.</a:t>
            </a:r>
          </a:p>
          <a:p>
            <a:pPr>
              <a:lnSpc>
                <a:spcPct val="150000"/>
              </a:lnSpc>
            </a:pPr>
            <a:r>
              <a:rPr lang="ar-AE" sz="2400" b="1" dirty="0">
                <a:solidFill>
                  <a:schemeClr val="bg2">
                    <a:lumMod val="50000"/>
                  </a:schemeClr>
                </a:solidFill>
              </a:rPr>
              <a:t>يتحدث بناك في كتابه (نشرته دار الساقي عام 2015 وترجمة يوسف </a:t>
            </a:r>
            <a:r>
              <a:rPr lang="ar-AE" sz="2400" b="1" dirty="0" err="1">
                <a:solidFill>
                  <a:schemeClr val="bg2">
                    <a:lumMod val="50000"/>
                  </a:schemeClr>
                </a:solidFill>
              </a:rPr>
              <a:t>الحمادة</a:t>
            </a:r>
            <a:r>
              <a:rPr lang="ar-AE" sz="2400" b="1" dirty="0">
                <a:solidFill>
                  <a:schemeClr val="bg2">
                    <a:lumMod val="50000"/>
                  </a:schemeClr>
                </a:solidFill>
              </a:rPr>
              <a:t>) عن تربية المرء القارئ، وكيف يتم تعليمه كل شيء عن الكتاب. ويقول “لقد فتحنا عينيه على التنوع اللانهائي للأشياء الخيالية، وعرفناه على فرح السفر العمودي، وزودناه بالقدرة على أن يكون في كل مكان، وخلصناه من سلطة الزمان على أن يكون في كل مكان، وخلصناه من سلطة، وجعلناه يغطس في عزلة القارئ المسكونة بتعدد عجيب”.</a:t>
            </a:r>
          </a:p>
          <a:p>
            <a:pPr marL="0" indent="0">
              <a:lnSpc>
                <a:spcPct val="150000"/>
              </a:lnSpc>
              <a:buNone/>
            </a:pPr>
            <a:endParaRPr lang="en-US" sz="2400" b="1" dirty="0">
              <a:solidFill>
                <a:schemeClr val="bg2">
                  <a:lumMod val="50000"/>
                </a:schemeClr>
              </a:solidFill>
            </a:endParaRPr>
          </a:p>
        </p:txBody>
      </p:sp>
      <p:pic>
        <p:nvPicPr>
          <p:cNvPr id="5" name="صورة 4">
            <a:extLst>
              <a:ext uri="{FF2B5EF4-FFF2-40B4-BE49-F238E27FC236}">
                <a16:creationId xmlns:a16="http://schemas.microsoft.com/office/drawing/2014/main" id="{CAC71988-A04C-47AF-877C-DDB64A6FFA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1542" y="3191712"/>
            <a:ext cx="2068075" cy="2796134"/>
          </a:xfrm>
          <a:prstGeom prst="rect">
            <a:avLst/>
          </a:prstGeom>
          <a:ln>
            <a:noFill/>
          </a:ln>
          <a:effectLst>
            <a:outerShdw blurRad="190500" algn="tl" rotWithShape="0">
              <a:srgbClr val="000000">
                <a:alpha val="70000"/>
              </a:srgbClr>
            </a:outerShdw>
          </a:effectLst>
        </p:spPr>
      </p:pic>
      <p:pic>
        <p:nvPicPr>
          <p:cNvPr id="6" name="صورة 5">
            <a:extLst>
              <a:ext uri="{FF2B5EF4-FFF2-40B4-BE49-F238E27FC236}">
                <a16:creationId xmlns:a16="http://schemas.microsoft.com/office/drawing/2014/main" id="{FBD1FE5F-336E-482C-9A97-F6A39A48E0D9}"/>
              </a:ext>
            </a:extLst>
          </p:cNvPr>
          <p:cNvPicPr>
            <a:picLocks noChangeAspect="1"/>
          </p:cNvPicPr>
          <p:nvPr/>
        </p:nvPicPr>
        <p:blipFill>
          <a:blip r:embed="rId3"/>
          <a:stretch>
            <a:fillRect/>
          </a:stretch>
        </p:blipFill>
        <p:spPr>
          <a:xfrm>
            <a:off x="2388211" y="558585"/>
            <a:ext cx="961423" cy="12980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صورة 6">
            <a:extLst>
              <a:ext uri="{FF2B5EF4-FFF2-40B4-BE49-F238E27FC236}">
                <a16:creationId xmlns:a16="http://schemas.microsoft.com/office/drawing/2014/main" id="{B9563609-601A-484A-A872-4D96CD342E43}"/>
              </a:ext>
            </a:extLst>
          </p:cNvPr>
          <p:cNvPicPr>
            <a:picLocks noChangeAspect="1"/>
          </p:cNvPicPr>
          <p:nvPr/>
        </p:nvPicPr>
        <p:blipFill>
          <a:blip r:embed="rId3"/>
          <a:stretch>
            <a:fillRect/>
          </a:stretch>
        </p:blipFill>
        <p:spPr>
          <a:xfrm rot="20768389">
            <a:off x="1465017" y="392509"/>
            <a:ext cx="1009564" cy="13630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03363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80">
                                          <p:stCondLst>
                                            <p:cond delay="0"/>
                                          </p:stCondLst>
                                        </p:cTn>
                                        <p:tgtEl>
                                          <p:spTgt spid="6"/>
                                        </p:tgtEl>
                                      </p:cBhvr>
                                    </p:animEffect>
                                    <p:anim calcmode="lin" valueType="num">
                                      <p:cBhvr>
                                        <p:cTn id="4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4" dur="26">
                                          <p:stCondLst>
                                            <p:cond delay="650"/>
                                          </p:stCondLst>
                                        </p:cTn>
                                        <p:tgtEl>
                                          <p:spTgt spid="6"/>
                                        </p:tgtEl>
                                      </p:cBhvr>
                                      <p:to x="100000" y="60000"/>
                                    </p:animScale>
                                    <p:animScale>
                                      <p:cBhvr>
                                        <p:cTn id="55" dur="166" decel="50000">
                                          <p:stCondLst>
                                            <p:cond delay="676"/>
                                          </p:stCondLst>
                                        </p:cTn>
                                        <p:tgtEl>
                                          <p:spTgt spid="6"/>
                                        </p:tgtEl>
                                      </p:cBhvr>
                                      <p:to x="100000" y="100000"/>
                                    </p:animScale>
                                    <p:animScale>
                                      <p:cBhvr>
                                        <p:cTn id="56" dur="26">
                                          <p:stCondLst>
                                            <p:cond delay="1312"/>
                                          </p:stCondLst>
                                        </p:cTn>
                                        <p:tgtEl>
                                          <p:spTgt spid="6"/>
                                        </p:tgtEl>
                                      </p:cBhvr>
                                      <p:to x="100000" y="80000"/>
                                    </p:animScale>
                                    <p:animScale>
                                      <p:cBhvr>
                                        <p:cTn id="57" dur="166" decel="50000">
                                          <p:stCondLst>
                                            <p:cond delay="1338"/>
                                          </p:stCondLst>
                                        </p:cTn>
                                        <p:tgtEl>
                                          <p:spTgt spid="6"/>
                                        </p:tgtEl>
                                      </p:cBhvr>
                                      <p:to x="100000" y="100000"/>
                                    </p:animScale>
                                    <p:animScale>
                                      <p:cBhvr>
                                        <p:cTn id="58" dur="26">
                                          <p:stCondLst>
                                            <p:cond delay="1642"/>
                                          </p:stCondLst>
                                        </p:cTn>
                                        <p:tgtEl>
                                          <p:spTgt spid="6"/>
                                        </p:tgtEl>
                                      </p:cBhvr>
                                      <p:to x="100000" y="90000"/>
                                    </p:animScale>
                                    <p:animScale>
                                      <p:cBhvr>
                                        <p:cTn id="59" dur="166" decel="50000">
                                          <p:stCondLst>
                                            <p:cond delay="1668"/>
                                          </p:stCondLst>
                                        </p:cTn>
                                        <p:tgtEl>
                                          <p:spTgt spid="6"/>
                                        </p:tgtEl>
                                      </p:cBhvr>
                                      <p:to x="100000" y="100000"/>
                                    </p:animScale>
                                    <p:animScale>
                                      <p:cBhvr>
                                        <p:cTn id="60" dur="26">
                                          <p:stCondLst>
                                            <p:cond delay="1808"/>
                                          </p:stCondLst>
                                        </p:cTn>
                                        <p:tgtEl>
                                          <p:spTgt spid="6"/>
                                        </p:tgtEl>
                                      </p:cBhvr>
                                      <p:to x="100000" y="95000"/>
                                    </p:animScale>
                                    <p:animScale>
                                      <p:cBhvr>
                                        <p:cTn id="61" dur="166" decel="50000">
                                          <p:stCondLst>
                                            <p:cond delay="1834"/>
                                          </p:stCondLst>
                                        </p:cTn>
                                        <p:tgtEl>
                                          <p:spTgt spid="6"/>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1000"/>
                                        <p:tgtEl>
                                          <p:spTgt spid="5"/>
                                        </p:tgtEl>
                                      </p:cBhvr>
                                    </p:animEffect>
                                    <p:anim calcmode="lin" valueType="num">
                                      <p:cBhvr>
                                        <p:cTn id="67" dur="1000" fill="hold"/>
                                        <p:tgtEl>
                                          <p:spTgt spid="5"/>
                                        </p:tgtEl>
                                        <p:attrNameLst>
                                          <p:attrName>ppt_x</p:attrName>
                                        </p:attrNameLst>
                                      </p:cBhvr>
                                      <p:tavLst>
                                        <p:tav tm="0">
                                          <p:val>
                                            <p:strVal val="#ppt_x"/>
                                          </p:val>
                                        </p:tav>
                                        <p:tav tm="100000">
                                          <p:val>
                                            <p:strVal val="#ppt_x"/>
                                          </p:val>
                                        </p:tav>
                                      </p:tavLst>
                                    </p:anim>
                                    <p:anim calcmode="lin" valueType="num">
                                      <p:cBhvr>
                                        <p:cTn id="6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
                                            <p:txEl>
                                              <p:pRg st="0" end="0"/>
                                            </p:txEl>
                                          </p:spTgt>
                                        </p:tgtEl>
                                        <p:attrNameLst>
                                          <p:attrName>style.visibility</p:attrName>
                                        </p:attrNameLst>
                                      </p:cBhvr>
                                      <p:to>
                                        <p:strVal val="visible"/>
                                      </p:to>
                                    </p:set>
                                    <p:animEffect transition="in" filter="fade">
                                      <p:cBhvr>
                                        <p:cTn id="73" dur="500"/>
                                        <p:tgtEl>
                                          <p:spTgt spid="3">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
                                            <p:txEl>
                                              <p:pRg st="1" end="1"/>
                                            </p:txEl>
                                          </p:spTgt>
                                        </p:tgtEl>
                                        <p:attrNameLst>
                                          <p:attrName>style.visibility</p:attrName>
                                        </p:attrNameLst>
                                      </p:cBhvr>
                                      <p:to>
                                        <p:strVal val="visible"/>
                                      </p:to>
                                    </p:set>
                                    <p:animEffect transition="in" filter="fade">
                                      <p:cBhvr>
                                        <p:cTn id="7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CE0911-7CAB-4825-8A45-8327E4F57A7A}"/>
              </a:ext>
            </a:extLst>
          </p:cNvPr>
          <p:cNvSpPr>
            <a:spLocks noGrp="1"/>
          </p:cNvSpPr>
          <p:nvPr>
            <p:ph type="title"/>
          </p:nvPr>
        </p:nvSpPr>
        <p:spPr/>
        <p:txBody>
          <a:bodyPr/>
          <a:lstStyle/>
          <a:p>
            <a:r>
              <a:rPr lang="ar-AE" sz="6000" dirty="0">
                <a:solidFill>
                  <a:prstClr val="white"/>
                </a:solidFill>
                <a:cs typeface="DecoType Naskh Variants" panose="02010400000000000000" pitchFamily="2" charset="-78"/>
              </a:rPr>
              <a:t> </a:t>
            </a:r>
            <a:r>
              <a:rPr lang="ar-AE" sz="6000" dirty="0">
                <a:solidFill>
                  <a:srgbClr val="ED7D31">
                    <a:lumMod val="50000"/>
                  </a:srgbClr>
                </a:solidFill>
                <a:cs typeface="DecoType Naskh Variants" panose="02010400000000000000" pitchFamily="2" charset="-78"/>
              </a:rPr>
              <a:t>دانيال بناك:</a:t>
            </a:r>
            <a:endParaRPr lang="en-US" dirty="0"/>
          </a:p>
        </p:txBody>
      </p:sp>
      <p:sp>
        <p:nvSpPr>
          <p:cNvPr id="3" name="عنصر نائب للمحتوى 2">
            <a:extLst>
              <a:ext uri="{FF2B5EF4-FFF2-40B4-BE49-F238E27FC236}">
                <a16:creationId xmlns:a16="http://schemas.microsoft.com/office/drawing/2014/main" id="{E434951A-FAA7-4F33-BB0E-6FC0C847FCD0}"/>
              </a:ext>
            </a:extLst>
          </p:cNvPr>
          <p:cNvSpPr>
            <a:spLocks noGrp="1"/>
          </p:cNvSpPr>
          <p:nvPr>
            <p:ph idx="1"/>
          </p:nvPr>
        </p:nvSpPr>
        <p:spPr>
          <a:xfrm>
            <a:off x="3278513" y="1689754"/>
            <a:ext cx="7490362" cy="4351338"/>
          </a:xfrm>
        </p:spPr>
        <p:txBody>
          <a:bodyPr>
            <a:normAutofit/>
          </a:bodyPr>
          <a:lstStyle/>
          <a:p>
            <a:pPr marL="0" indent="0">
              <a:lnSpc>
                <a:spcPct val="150000"/>
              </a:lnSpc>
              <a:buNone/>
            </a:pPr>
            <a:r>
              <a:rPr lang="ar-AE" b="1" dirty="0">
                <a:solidFill>
                  <a:schemeClr val="bg2">
                    <a:lumMod val="25000"/>
                  </a:schemeClr>
                </a:solidFill>
              </a:rPr>
              <a:t>كاتب فرنسي ولد بالدار البيضاء في المغرب ، والده هو </a:t>
            </a:r>
            <a:r>
              <a:rPr lang="ar-AE" b="1" dirty="0" err="1">
                <a:solidFill>
                  <a:schemeClr val="bg2">
                    <a:lumMod val="25000"/>
                  </a:schemeClr>
                </a:solidFill>
              </a:rPr>
              <a:t>بوليتكنيسيان</a:t>
            </a:r>
            <a:r>
              <a:rPr lang="ar-AE" b="1" dirty="0">
                <a:solidFill>
                  <a:schemeClr val="bg2">
                    <a:lumMod val="25000"/>
                  </a:schemeClr>
                </a:solidFill>
              </a:rPr>
              <a:t> الذي أصبح ضابطا في الجيش الاستعماري،  أمضى طفولته في أفريقيا (جيبوتي، إثيوبيا، الجزائر، أفريقيا الاستوائية)، جنوب شرق آسيا وفرنسا. والده كان يكتب الشعر وهذا السبب الرئيسي لحبه الشديد للكتب، بعد دراسته في نيس أصبح مدرسا. بدأ يكتب للأطفال حيث كتب سلسلة كتابه "لا ساجا </a:t>
            </a:r>
            <a:r>
              <a:rPr lang="ar-AE" b="1" dirty="0" err="1">
                <a:solidFill>
                  <a:schemeClr val="bg2">
                    <a:lumMod val="25000"/>
                  </a:schemeClr>
                </a:solidFill>
              </a:rPr>
              <a:t>مالوسين</a:t>
            </a:r>
            <a:r>
              <a:rPr lang="ar-AE" b="1" dirty="0">
                <a:solidFill>
                  <a:schemeClr val="bg2">
                    <a:lumMod val="25000"/>
                  </a:schemeClr>
                </a:solidFill>
              </a:rPr>
              <a:t>" يمكن أن يكون أسلوب الكاتب  فكاهي وخيالي كما هو الحال في "لا ساجا </a:t>
            </a:r>
            <a:r>
              <a:rPr lang="ar-AE" b="1" dirty="0" err="1">
                <a:solidFill>
                  <a:schemeClr val="bg2">
                    <a:lumMod val="25000"/>
                  </a:schemeClr>
                </a:solidFill>
              </a:rPr>
              <a:t>مالوسين</a:t>
            </a:r>
            <a:r>
              <a:rPr lang="ar-AE" b="1" dirty="0">
                <a:solidFill>
                  <a:schemeClr val="bg2">
                    <a:lumMod val="25000"/>
                  </a:schemeClr>
                </a:solidFill>
              </a:rPr>
              <a:t>"، لكنه يستطيع أيضا أن يكتب مقال تربوي كما هو الحال "كوم أون رومان".</a:t>
            </a:r>
          </a:p>
          <a:p>
            <a:pPr marL="0" indent="0">
              <a:lnSpc>
                <a:spcPct val="150000"/>
              </a:lnSpc>
              <a:buNone/>
            </a:pPr>
            <a:r>
              <a:rPr lang="ar-AE" b="1" dirty="0">
                <a:solidFill>
                  <a:schemeClr val="bg2">
                    <a:lumMod val="25000"/>
                  </a:schemeClr>
                </a:solidFill>
              </a:rPr>
              <a:t> حصل على جائزة </a:t>
            </a:r>
            <a:r>
              <a:rPr lang="ar-AE" b="1" dirty="0" err="1">
                <a:solidFill>
                  <a:schemeClr val="bg2">
                    <a:lumMod val="25000"/>
                  </a:schemeClr>
                </a:solidFill>
              </a:rPr>
              <a:t>رينودو</a:t>
            </a:r>
            <a:r>
              <a:rPr lang="ar-AE" b="1" dirty="0">
                <a:solidFill>
                  <a:schemeClr val="bg2">
                    <a:lumMod val="25000"/>
                  </a:schemeClr>
                </a:solidFill>
              </a:rPr>
              <a:t> الأدبية عام </a:t>
            </a:r>
            <a:r>
              <a:rPr lang="en-US" b="1" dirty="0">
                <a:solidFill>
                  <a:schemeClr val="bg2">
                    <a:lumMod val="25000"/>
                  </a:schemeClr>
                </a:solidFill>
              </a:rPr>
              <a:t>2007</a:t>
            </a:r>
            <a:endParaRPr lang="ar-AE" b="1" dirty="0">
              <a:solidFill>
                <a:schemeClr val="bg2">
                  <a:lumMod val="25000"/>
                </a:schemeClr>
              </a:solidFill>
            </a:endParaRPr>
          </a:p>
          <a:p>
            <a:pPr>
              <a:lnSpc>
                <a:spcPct val="150000"/>
              </a:lnSpc>
            </a:pPr>
            <a:endParaRPr lang="en-US" b="1" dirty="0">
              <a:solidFill>
                <a:schemeClr val="bg2">
                  <a:lumMod val="25000"/>
                </a:schemeClr>
              </a:solidFill>
            </a:endParaRPr>
          </a:p>
        </p:txBody>
      </p:sp>
      <p:pic>
        <p:nvPicPr>
          <p:cNvPr id="7" name="صورة 6">
            <a:extLst>
              <a:ext uri="{FF2B5EF4-FFF2-40B4-BE49-F238E27FC236}">
                <a16:creationId xmlns:a16="http://schemas.microsoft.com/office/drawing/2014/main" id="{D9802DCA-0353-4A72-B5D0-2FFEE2374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514" y="1082658"/>
            <a:ext cx="1772239" cy="26451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صورة 10">
            <a:extLst>
              <a:ext uri="{FF2B5EF4-FFF2-40B4-BE49-F238E27FC236}">
                <a16:creationId xmlns:a16="http://schemas.microsoft.com/office/drawing/2014/main" id="{10C41C13-6D7B-4E23-B476-922841A67A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1351" y="3176326"/>
            <a:ext cx="1407162" cy="23427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5" name="صورة 4">
            <a:extLst>
              <a:ext uri="{FF2B5EF4-FFF2-40B4-BE49-F238E27FC236}">
                <a16:creationId xmlns:a16="http://schemas.microsoft.com/office/drawing/2014/main" id="{DC10776E-C6F0-41DA-BA71-934D1938A63F}"/>
              </a:ext>
            </a:extLst>
          </p:cNvPr>
          <p:cNvPicPr>
            <a:picLocks noChangeAspect="1"/>
          </p:cNvPicPr>
          <p:nvPr/>
        </p:nvPicPr>
        <p:blipFill rotWithShape="1">
          <a:blip r:embed="rId5">
            <a:extLst>
              <a:ext uri="{28A0092B-C50C-407E-A947-70E740481C1C}">
                <a14:useLocalDpi xmlns:a14="http://schemas.microsoft.com/office/drawing/2010/main" val="0"/>
              </a:ext>
            </a:extLst>
          </a:blip>
          <a:srcRect l="31346" r="14239"/>
          <a:stretch/>
        </p:blipFill>
        <p:spPr>
          <a:xfrm rot="20108752">
            <a:off x="418805" y="3173450"/>
            <a:ext cx="1284647" cy="234846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37813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anim calcmode="lin" valueType="num">
                                      <p:cBhvr>
                                        <p:cTn id="20" dur="2000" fill="hold"/>
                                        <p:tgtEl>
                                          <p:spTgt spid="11"/>
                                        </p:tgtEl>
                                        <p:attrNameLst>
                                          <p:attrName>ppt_w</p:attrName>
                                        </p:attrNameLst>
                                      </p:cBhvr>
                                      <p:tavLst>
                                        <p:tav tm="0" fmla="#ppt_w*sin(2.5*pi*$)">
                                          <p:val>
                                            <p:fltVal val="0"/>
                                          </p:val>
                                        </p:tav>
                                        <p:tav tm="100000">
                                          <p:val>
                                            <p:fltVal val="1"/>
                                          </p:val>
                                        </p:tav>
                                      </p:tavLst>
                                    </p:anim>
                                    <p:anim calcmode="lin" valueType="num">
                                      <p:cBhvr>
                                        <p:cTn id="21"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anim calcmode="lin" valueType="num">
                                      <p:cBhvr>
                                        <p:cTn id="27" dur="2000" fill="hold"/>
                                        <p:tgtEl>
                                          <p:spTgt spid="5"/>
                                        </p:tgtEl>
                                        <p:attrNameLst>
                                          <p:attrName>ppt_w</p:attrName>
                                        </p:attrNameLst>
                                      </p:cBhvr>
                                      <p:tavLst>
                                        <p:tav tm="0" fmla="#ppt_w*sin(2.5*pi*$)">
                                          <p:val>
                                            <p:fltVal val="0"/>
                                          </p:val>
                                        </p:tav>
                                        <p:tav tm="100000">
                                          <p:val>
                                            <p:fltVal val="1"/>
                                          </p:val>
                                        </p:tav>
                                      </p:tavLst>
                                    </p:anim>
                                    <p:anim calcmode="lin" valueType="num">
                                      <p:cBhvr>
                                        <p:cTn id="28"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EBC4480-30C9-4E3C-948F-7E3399D36205}"/>
              </a:ext>
            </a:extLst>
          </p:cNvPr>
          <p:cNvSpPr>
            <a:spLocks noGrp="1"/>
          </p:cNvSpPr>
          <p:nvPr>
            <p:ph type="title"/>
          </p:nvPr>
        </p:nvSpPr>
        <p:spPr/>
        <p:txBody>
          <a:bodyPr>
            <a:normAutofit fontScale="90000"/>
          </a:bodyPr>
          <a:lstStyle/>
          <a:p>
            <a:r>
              <a:rPr lang="ar-AE" sz="8000" dirty="0">
                <a:solidFill>
                  <a:srgbClr val="ED7D31">
                    <a:lumMod val="50000"/>
                  </a:srgbClr>
                </a:solidFill>
                <a:latin typeface="Andalus" panose="02020603050405020304" pitchFamily="18" charset="-78"/>
                <a:cs typeface="Diwani Letter" panose="02010400000000000000" pitchFamily="2" charset="-78"/>
              </a:rPr>
              <a:t>نظرية الفستق.</a:t>
            </a:r>
            <a:endParaRPr lang="en-US" dirty="0"/>
          </a:p>
        </p:txBody>
      </p:sp>
      <p:sp>
        <p:nvSpPr>
          <p:cNvPr id="3" name="عنصر نائب للمحتوى 2">
            <a:extLst>
              <a:ext uri="{FF2B5EF4-FFF2-40B4-BE49-F238E27FC236}">
                <a16:creationId xmlns:a16="http://schemas.microsoft.com/office/drawing/2014/main" id="{328CD296-C1E9-4CC8-9EE4-CF34EB05A1FC}"/>
              </a:ext>
            </a:extLst>
          </p:cNvPr>
          <p:cNvSpPr>
            <a:spLocks noGrp="1"/>
          </p:cNvSpPr>
          <p:nvPr>
            <p:ph idx="1"/>
          </p:nvPr>
        </p:nvSpPr>
        <p:spPr>
          <a:xfrm>
            <a:off x="670330" y="1654431"/>
            <a:ext cx="9215282" cy="5203569"/>
          </a:xfrm>
        </p:spPr>
        <p:txBody>
          <a:bodyPr>
            <a:normAutofit fontScale="77500" lnSpcReduction="20000"/>
          </a:bodyPr>
          <a:lstStyle/>
          <a:p>
            <a:pPr marL="0" indent="0">
              <a:lnSpc>
                <a:spcPct val="150000"/>
              </a:lnSpc>
              <a:buNone/>
            </a:pPr>
            <a:r>
              <a:rPr lang="ar-AE" sz="2400" dirty="0">
                <a:solidFill>
                  <a:schemeClr val="bg2">
                    <a:lumMod val="25000"/>
                  </a:schemeClr>
                </a:solidFill>
              </a:rPr>
              <a:t>تخيل أنني أرسلتك ذات يوم لشراء بعض الفستق (كما أفعل بين الحين والآخر).. وأثناء قيادتك للسيارة دخلت في تحدّ مع شاب بقربك انتهى بحادث صغير.. وفور نزولكما دخلتما في عراك انتهى بارتطام رأسه بطرف الرصيف ودخوله في غيبوبة طويلة.. وبعد حضور رجال الأمن تم اعتقالك بتهمة الاعتداء على أحد المواطنين والتسبب له بضرر دائم.. وبعد ثلاثة أسابيع قضاها الرجل في غيبوبة (وقضيتها أنت رهن الاعتقال) توفي في العناية المركزة فدخلت أنت في قضية أكبر.. وبعد أشهر من تداول قضيتك في المحكمة حكم عليك القاضي بالقتل غير العمد (وربما العمد كونك أوقفت الرجل عنوة لتدخل معه في عراك).. وبعد إصدار الحكم اتضح أن الضحية كان متزوجاً حديثاً وأن له طفلاً يبلغ من العمر ستة أشهر.. ولهذا السبب يأمر القاضي بتعليق الحكم حتى يكبر الطفل ويبلغ سن الرشد ليتم تخييره بين التنازل عنك أو الحكم عليك.. وهكذا ستقضي زهرة شبابك في السجن معلقاً بأمل ضعيف وتضيع عليك فرصة دخول كلية الطب والزواج وتكوين أسرة سعيدة.. وفوق كل هذا قد لا يتنازل الطفل حين يصبح شاباً وتصبح أنت عجوزاً.. وكان أصل الحكاية مجرد... "فستق" !ابتسم ابتسامة من استوعب الدرس؛ ولكنه لم يقل شيئاً هذه المرة.</a:t>
            </a:r>
          </a:p>
          <a:p>
            <a:pPr>
              <a:lnSpc>
                <a:spcPct val="150000"/>
              </a:lnSpc>
            </a:pPr>
            <a:r>
              <a:rPr lang="ar-AE" sz="2400" dirty="0">
                <a:solidFill>
                  <a:schemeClr val="bg2">
                    <a:lumMod val="25000"/>
                  </a:schemeClr>
                </a:solidFill>
              </a:rPr>
              <a:t>كتاب يتضمن 65 موضوعا. كل منها على 5 صفحات وهو خاص بطرق التفكير والسلوك والحكم على الأشياء.</a:t>
            </a:r>
          </a:p>
          <a:p>
            <a:pPr>
              <a:lnSpc>
                <a:spcPct val="150000"/>
              </a:lnSpc>
            </a:pPr>
            <a:endParaRPr lang="en-US" sz="2400" dirty="0">
              <a:solidFill>
                <a:schemeClr val="bg2">
                  <a:lumMod val="25000"/>
                </a:schemeClr>
              </a:solidFill>
            </a:endParaRPr>
          </a:p>
        </p:txBody>
      </p:sp>
      <p:pic>
        <p:nvPicPr>
          <p:cNvPr id="5" name="صورة 4">
            <a:extLst>
              <a:ext uri="{FF2B5EF4-FFF2-40B4-BE49-F238E27FC236}">
                <a16:creationId xmlns:a16="http://schemas.microsoft.com/office/drawing/2014/main" id="{7A50D2F5-E8D5-4AAE-AD17-119D3FAA49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0924" y="3317838"/>
            <a:ext cx="1766651" cy="2522200"/>
          </a:xfrm>
          <a:prstGeom prst="rect">
            <a:avLst/>
          </a:prstGeom>
          <a:ln>
            <a:noFill/>
          </a:ln>
          <a:effectLst>
            <a:outerShdw blurRad="292100" dist="139700" dir="2700000" algn="tl" rotWithShape="0">
              <a:srgbClr val="333333">
                <a:alpha val="65000"/>
              </a:srgbClr>
            </a:outerShdw>
          </a:effectLst>
        </p:spPr>
      </p:pic>
      <p:pic>
        <p:nvPicPr>
          <p:cNvPr id="6" name="صورة 5">
            <a:extLst>
              <a:ext uri="{FF2B5EF4-FFF2-40B4-BE49-F238E27FC236}">
                <a16:creationId xmlns:a16="http://schemas.microsoft.com/office/drawing/2014/main" id="{456871E1-69DD-407B-AD9B-D8717A828093}"/>
              </a:ext>
            </a:extLst>
          </p:cNvPr>
          <p:cNvPicPr>
            <a:picLocks noChangeAspect="1"/>
          </p:cNvPicPr>
          <p:nvPr/>
        </p:nvPicPr>
        <p:blipFill>
          <a:blip r:embed="rId4"/>
          <a:stretch>
            <a:fillRect/>
          </a:stretch>
        </p:blipFill>
        <p:spPr>
          <a:xfrm rot="1815793">
            <a:off x="6570209" y="581735"/>
            <a:ext cx="822003" cy="791003"/>
          </a:xfrm>
          <a:prstGeom prst="rect">
            <a:avLst/>
          </a:prstGeom>
          <a:ln>
            <a:noFill/>
          </a:ln>
          <a:effectLst>
            <a:outerShdw blurRad="292100" dist="139700" dir="2700000" algn="tl" rotWithShape="0">
              <a:srgbClr val="333333">
                <a:alpha val="65000"/>
              </a:srgbClr>
            </a:outerShdw>
          </a:effectLst>
        </p:spPr>
      </p:pic>
      <p:pic>
        <p:nvPicPr>
          <p:cNvPr id="7" name="صورة 6">
            <a:extLst>
              <a:ext uri="{FF2B5EF4-FFF2-40B4-BE49-F238E27FC236}">
                <a16:creationId xmlns:a16="http://schemas.microsoft.com/office/drawing/2014/main" id="{14104C8E-2B72-4318-B4B2-EF40615A04AF}"/>
              </a:ext>
            </a:extLst>
          </p:cNvPr>
          <p:cNvPicPr>
            <a:picLocks noChangeAspect="1"/>
          </p:cNvPicPr>
          <p:nvPr/>
        </p:nvPicPr>
        <p:blipFill>
          <a:blip r:embed="rId5"/>
          <a:stretch>
            <a:fillRect/>
          </a:stretch>
        </p:blipFill>
        <p:spPr>
          <a:xfrm rot="1638837">
            <a:off x="4789635" y="510453"/>
            <a:ext cx="823031" cy="780356"/>
          </a:xfrm>
          <a:prstGeom prst="rect">
            <a:avLst/>
          </a:prstGeom>
          <a:ln>
            <a:noFill/>
          </a:ln>
          <a:effectLst>
            <a:outerShdw blurRad="292100" dist="139700" dir="2700000" algn="tl" rotWithShape="0">
              <a:srgbClr val="333333">
                <a:alpha val="65000"/>
              </a:srgbClr>
            </a:outerShdw>
          </a:effectLst>
        </p:spPr>
      </p:pic>
      <p:pic>
        <p:nvPicPr>
          <p:cNvPr id="8" name="صورة 7">
            <a:extLst>
              <a:ext uri="{FF2B5EF4-FFF2-40B4-BE49-F238E27FC236}">
                <a16:creationId xmlns:a16="http://schemas.microsoft.com/office/drawing/2014/main" id="{BEC65F1D-E78E-4404-849A-A85F1A116C86}"/>
              </a:ext>
            </a:extLst>
          </p:cNvPr>
          <p:cNvPicPr>
            <a:picLocks noChangeAspect="1"/>
          </p:cNvPicPr>
          <p:nvPr/>
        </p:nvPicPr>
        <p:blipFill>
          <a:blip r:embed="rId5"/>
          <a:stretch>
            <a:fillRect/>
          </a:stretch>
        </p:blipFill>
        <p:spPr>
          <a:xfrm rot="19106727">
            <a:off x="5684485" y="440836"/>
            <a:ext cx="823031" cy="7803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001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80">
                                          <p:stCondLst>
                                            <p:cond delay="0"/>
                                          </p:stCondLst>
                                        </p:cTn>
                                        <p:tgtEl>
                                          <p:spTgt spid="6"/>
                                        </p:tgtEl>
                                      </p:cBhvr>
                                    </p:animEffect>
                                    <p:anim calcmode="lin" valueType="num">
                                      <p:cBhvr>
                                        <p:cTn id="1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8" dur="26">
                                          <p:stCondLst>
                                            <p:cond delay="650"/>
                                          </p:stCondLst>
                                        </p:cTn>
                                        <p:tgtEl>
                                          <p:spTgt spid="6"/>
                                        </p:tgtEl>
                                      </p:cBhvr>
                                      <p:to x="100000" y="60000"/>
                                    </p:animScale>
                                    <p:animScale>
                                      <p:cBhvr>
                                        <p:cTn id="19" dur="166" decel="50000">
                                          <p:stCondLst>
                                            <p:cond delay="676"/>
                                          </p:stCondLst>
                                        </p:cTn>
                                        <p:tgtEl>
                                          <p:spTgt spid="6"/>
                                        </p:tgtEl>
                                      </p:cBhvr>
                                      <p:to x="100000" y="100000"/>
                                    </p:animScale>
                                    <p:animScale>
                                      <p:cBhvr>
                                        <p:cTn id="20" dur="26">
                                          <p:stCondLst>
                                            <p:cond delay="1312"/>
                                          </p:stCondLst>
                                        </p:cTn>
                                        <p:tgtEl>
                                          <p:spTgt spid="6"/>
                                        </p:tgtEl>
                                      </p:cBhvr>
                                      <p:to x="100000" y="80000"/>
                                    </p:animScale>
                                    <p:animScale>
                                      <p:cBhvr>
                                        <p:cTn id="21" dur="166" decel="50000">
                                          <p:stCondLst>
                                            <p:cond delay="1338"/>
                                          </p:stCondLst>
                                        </p:cTn>
                                        <p:tgtEl>
                                          <p:spTgt spid="6"/>
                                        </p:tgtEl>
                                      </p:cBhvr>
                                      <p:to x="100000" y="100000"/>
                                    </p:animScale>
                                    <p:animScale>
                                      <p:cBhvr>
                                        <p:cTn id="22" dur="26">
                                          <p:stCondLst>
                                            <p:cond delay="1642"/>
                                          </p:stCondLst>
                                        </p:cTn>
                                        <p:tgtEl>
                                          <p:spTgt spid="6"/>
                                        </p:tgtEl>
                                      </p:cBhvr>
                                      <p:to x="100000" y="90000"/>
                                    </p:animScale>
                                    <p:animScale>
                                      <p:cBhvr>
                                        <p:cTn id="23" dur="166" decel="50000">
                                          <p:stCondLst>
                                            <p:cond delay="1668"/>
                                          </p:stCondLst>
                                        </p:cTn>
                                        <p:tgtEl>
                                          <p:spTgt spid="6"/>
                                        </p:tgtEl>
                                      </p:cBhvr>
                                      <p:to x="100000" y="100000"/>
                                    </p:animScale>
                                    <p:animScale>
                                      <p:cBhvr>
                                        <p:cTn id="24" dur="26">
                                          <p:stCondLst>
                                            <p:cond delay="1808"/>
                                          </p:stCondLst>
                                        </p:cTn>
                                        <p:tgtEl>
                                          <p:spTgt spid="6"/>
                                        </p:tgtEl>
                                      </p:cBhvr>
                                      <p:to x="100000" y="95000"/>
                                    </p:animScale>
                                    <p:animScale>
                                      <p:cBhvr>
                                        <p:cTn id="25" dur="166" decel="50000">
                                          <p:stCondLst>
                                            <p:cond delay="1834"/>
                                          </p:stCondLst>
                                        </p:cTn>
                                        <p:tgtEl>
                                          <p:spTgt spid="6"/>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80">
                                          <p:stCondLst>
                                            <p:cond delay="0"/>
                                          </p:stCondLst>
                                        </p:cTn>
                                        <p:tgtEl>
                                          <p:spTgt spid="8"/>
                                        </p:tgtEl>
                                      </p:cBhvr>
                                    </p:animEffect>
                                    <p:anim calcmode="lin" valueType="num">
                                      <p:cBhvr>
                                        <p:cTn id="3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gtEl>
                                      </p:cBhvr>
                                      <p:to x="100000" y="60000"/>
                                    </p:animScale>
                                    <p:animScale>
                                      <p:cBhvr>
                                        <p:cTn id="37" dur="166" decel="50000">
                                          <p:stCondLst>
                                            <p:cond delay="676"/>
                                          </p:stCondLst>
                                        </p:cTn>
                                        <p:tgtEl>
                                          <p:spTgt spid="8"/>
                                        </p:tgtEl>
                                      </p:cBhvr>
                                      <p:to x="100000" y="100000"/>
                                    </p:animScale>
                                    <p:animScale>
                                      <p:cBhvr>
                                        <p:cTn id="38" dur="26">
                                          <p:stCondLst>
                                            <p:cond delay="1312"/>
                                          </p:stCondLst>
                                        </p:cTn>
                                        <p:tgtEl>
                                          <p:spTgt spid="8"/>
                                        </p:tgtEl>
                                      </p:cBhvr>
                                      <p:to x="100000" y="80000"/>
                                    </p:animScale>
                                    <p:animScale>
                                      <p:cBhvr>
                                        <p:cTn id="39" dur="166" decel="50000">
                                          <p:stCondLst>
                                            <p:cond delay="1338"/>
                                          </p:stCondLst>
                                        </p:cTn>
                                        <p:tgtEl>
                                          <p:spTgt spid="8"/>
                                        </p:tgtEl>
                                      </p:cBhvr>
                                      <p:to x="100000" y="100000"/>
                                    </p:animScale>
                                    <p:animScale>
                                      <p:cBhvr>
                                        <p:cTn id="40" dur="26">
                                          <p:stCondLst>
                                            <p:cond delay="1642"/>
                                          </p:stCondLst>
                                        </p:cTn>
                                        <p:tgtEl>
                                          <p:spTgt spid="8"/>
                                        </p:tgtEl>
                                      </p:cBhvr>
                                      <p:to x="100000" y="90000"/>
                                    </p:animScale>
                                    <p:animScale>
                                      <p:cBhvr>
                                        <p:cTn id="41" dur="166" decel="50000">
                                          <p:stCondLst>
                                            <p:cond delay="1668"/>
                                          </p:stCondLst>
                                        </p:cTn>
                                        <p:tgtEl>
                                          <p:spTgt spid="8"/>
                                        </p:tgtEl>
                                      </p:cBhvr>
                                      <p:to x="100000" y="100000"/>
                                    </p:animScale>
                                    <p:animScale>
                                      <p:cBhvr>
                                        <p:cTn id="42" dur="26">
                                          <p:stCondLst>
                                            <p:cond delay="1808"/>
                                          </p:stCondLst>
                                        </p:cTn>
                                        <p:tgtEl>
                                          <p:spTgt spid="8"/>
                                        </p:tgtEl>
                                      </p:cBhvr>
                                      <p:to x="100000" y="95000"/>
                                    </p:animScale>
                                    <p:animScale>
                                      <p:cBhvr>
                                        <p:cTn id="43" dur="166" decel="50000">
                                          <p:stCondLst>
                                            <p:cond delay="1834"/>
                                          </p:stCondLst>
                                        </p:cTn>
                                        <p:tgtEl>
                                          <p:spTgt spid="8"/>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1000"/>
                                        <p:tgtEl>
                                          <p:spTgt spid="5"/>
                                        </p:tgtEl>
                                      </p:cBhvr>
                                    </p:animEffect>
                                    <p:anim calcmode="lin" valueType="num">
                                      <p:cBhvr>
                                        <p:cTn id="67" dur="1000" fill="hold"/>
                                        <p:tgtEl>
                                          <p:spTgt spid="5"/>
                                        </p:tgtEl>
                                        <p:attrNameLst>
                                          <p:attrName>ppt_x</p:attrName>
                                        </p:attrNameLst>
                                      </p:cBhvr>
                                      <p:tavLst>
                                        <p:tav tm="0">
                                          <p:val>
                                            <p:strVal val="#ppt_x"/>
                                          </p:val>
                                        </p:tav>
                                        <p:tav tm="100000">
                                          <p:val>
                                            <p:strVal val="#ppt_x"/>
                                          </p:val>
                                        </p:tav>
                                      </p:tavLst>
                                    </p:anim>
                                    <p:anim calcmode="lin" valueType="num">
                                      <p:cBhvr>
                                        <p:cTn id="6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
                                            <p:txEl>
                                              <p:pRg st="0" end="0"/>
                                            </p:txEl>
                                          </p:spTgt>
                                        </p:tgtEl>
                                        <p:attrNameLst>
                                          <p:attrName>style.visibility</p:attrName>
                                        </p:attrNameLst>
                                      </p:cBhvr>
                                      <p:to>
                                        <p:strVal val="visible"/>
                                      </p:to>
                                    </p:set>
                                    <p:animEffect transition="in" filter="fade">
                                      <p:cBhvr>
                                        <p:cTn id="73" dur="500"/>
                                        <p:tgtEl>
                                          <p:spTgt spid="3">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
                                            <p:txEl>
                                              <p:pRg st="1" end="1"/>
                                            </p:txEl>
                                          </p:spTgt>
                                        </p:tgtEl>
                                        <p:attrNameLst>
                                          <p:attrName>style.visibility</p:attrName>
                                        </p:attrNameLst>
                                      </p:cBhvr>
                                      <p:to>
                                        <p:strVal val="visible"/>
                                      </p:to>
                                    </p:set>
                                    <p:animEffect transition="in" filter="fade">
                                      <p:cBhvr>
                                        <p:cTn id="7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6D35816-6A34-4209-89E7-25D95B4B859A}"/>
              </a:ext>
            </a:extLst>
          </p:cNvPr>
          <p:cNvSpPr>
            <a:spLocks noGrp="1"/>
          </p:cNvSpPr>
          <p:nvPr>
            <p:ph type="title"/>
          </p:nvPr>
        </p:nvSpPr>
        <p:spPr>
          <a:xfrm>
            <a:off x="547721" y="144981"/>
            <a:ext cx="10515600" cy="1003300"/>
          </a:xfrm>
        </p:spPr>
        <p:txBody>
          <a:bodyPr>
            <a:normAutofit/>
          </a:bodyPr>
          <a:lstStyle/>
          <a:p>
            <a:r>
              <a:rPr lang="ar-AE" sz="5400" dirty="0">
                <a:solidFill>
                  <a:srgbClr val="ED7D31">
                    <a:lumMod val="50000"/>
                  </a:srgbClr>
                </a:solidFill>
                <a:cs typeface="DecoType Naskh Variants" panose="02010400000000000000" pitchFamily="2" charset="-78"/>
              </a:rPr>
              <a:t>فهد عامر الأحمدي:</a:t>
            </a:r>
            <a:endParaRPr lang="en-US" sz="5400" dirty="0"/>
          </a:p>
        </p:txBody>
      </p:sp>
      <p:sp>
        <p:nvSpPr>
          <p:cNvPr id="3" name="عنصر نائب للمحتوى 2">
            <a:extLst>
              <a:ext uri="{FF2B5EF4-FFF2-40B4-BE49-F238E27FC236}">
                <a16:creationId xmlns:a16="http://schemas.microsoft.com/office/drawing/2014/main" id="{9CD54B58-AE42-4F78-95F0-B10CF461F34F}"/>
              </a:ext>
            </a:extLst>
          </p:cNvPr>
          <p:cNvSpPr>
            <a:spLocks noGrp="1"/>
          </p:cNvSpPr>
          <p:nvPr>
            <p:ph idx="1"/>
          </p:nvPr>
        </p:nvSpPr>
        <p:spPr>
          <a:xfrm>
            <a:off x="2386842" y="1139687"/>
            <a:ext cx="9805158" cy="4902339"/>
          </a:xfrm>
        </p:spPr>
        <p:txBody>
          <a:bodyPr>
            <a:noAutofit/>
          </a:bodyPr>
          <a:lstStyle/>
          <a:p>
            <a:pPr marL="0" indent="0">
              <a:lnSpc>
                <a:spcPct val="170000"/>
              </a:lnSpc>
              <a:buNone/>
            </a:pPr>
            <a:r>
              <a:rPr lang="ar-AE" sz="1800" dirty="0">
                <a:solidFill>
                  <a:schemeClr val="bg2">
                    <a:lumMod val="25000"/>
                  </a:schemeClr>
                </a:solidFill>
              </a:rPr>
              <a:t> </a:t>
            </a:r>
            <a:r>
              <a:rPr lang="ar-AE" sz="1800" dirty="0">
                <a:solidFill>
                  <a:schemeClr val="bg2">
                    <a:lumMod val="75000"/>
                  </a:schemeClr>
                </a:solidFill>
              </a:rPr>
              <a:t>هو كاتب سعودي </a:t>
            </a:r>
            <a:r>
              <a:rPr lang="ar-AE" sz="1800" dirty="0">
                <a:solidFill>
                  <a:schemeClr val="bg2">
                    <a:lumMod val="25000"/>
                  </a:schemeClr>
                </a:solidFill>
              </a:rPr>
              <a:t>صاحب عامود حول العالم في جريدة الرياض. بدأ كتابة المقالة في جريدة المدينة، وفي 17 أغسطس 1991م نشر </a:t>
            </a:r>
            <a:r>
              <a:rPr lang="ar-AE" sz="1800" dirty="0">
                <a:solidFill>
                  <a:schemeClr val="bg2">
                    <a:lumMod val="75000"/>
                  </a:schemeClr>
                </a:solidFill>
              </a:rPr>
              <a:t>أول مقال له بعنوان</a:t>
            </a:r>
            <a:r>
              <a:rPr lang="ar-AE" sz="1800" dirty="0">
                <a:solidFill>
                  <a:schemeClr val="bg2">
                    <a:lumMod val="25000"/>
                  </a:schemeClr>
                </a:solidFill>
              </a:rPr>
              <a:t> "انفجار سيبيريا قبل أن ينتقل إلي جريدة الرياض وينشر أول مقال له في 21 سبتمبر 2000م ولا يزال كاتباً يومياً </a:t>
            </a:r>
            <a:r>
              <a:rPr lang="ar-AE" sz="1800" dirty="0">
                <a:solidFill>
                  <a:schemeClr val="bg2">
                    <a:lumMod val="75000"/>
                  </a:schemeClr>
                </a:solidFill>
              </a:rPr>
              <a:t>في جريدة </a:t>
            </a:r>
            <a:r>
              <a:rPr lang="ar-AE" sz="1800" dirty="0" err="1">
                <a:solidFill>
                  <a:schemeClr val="bg2">
                    <a:lumMod val="25000"/>
                  </a:schemeClr>
                </a:solidFill>
              </a:rPr>
              <a:t>الرياض.كان</a:t>
            </a:r>
            <a:r>
              <a:rPr lang="ar-AE" sz="1800" dirty="0">
                <a:solidFill>
                  <a:schemeClr val="bg2">
                    <a:lumMod val="25000"/>
                  </a:schemeClr>
                </a:solidFill>
              </a:rPr>
              <a:t> مولعاً بالقراءة منذ بداياته، وكان لا يفارق الكتب حتى أنه كان يضع كتاباً ثقافياً في بطن الكتاب المدرسي </a:t>
            </a:r>
            <a:r>
              <a:rPr lang="ar-AE" sz="1800" dirty="0">
                <a:solidFill>
                  <a:schemeClr val="bg2">
                    <a:lumMod val="75000"/>
                  </a:schemeClr>
                </a:solidFill>
              </a:rPr>
              <a:t>ليتظاهر </a:t>
            </a:r>
            <a:r>
              <a:rPr lang="ar-AE" sz="1800" dirty="0">
                <a:solidFill>
                  <a:schemeClr val="bg2">
                    <a:lumMod val="25000"/>
                  </a:schemeClr>
                </a:solidFill>
              </a:rPr>
              <a:t>أمام أهله بالمذاكرة. التحق بعدة جامعات في تخصصات مختلفة. ولكنه لم يحصل على البكالوريوس. وكان يقضي وقتاً طويلاً </a:t>
            </a:r>
            <a:r>
              <a:rPr lang="ar-AE" sz="1800" dirty="0">
                <a:solidFill>
                  <a:schemeClr val="bg2">
                    <a:lumMod val="75000"/>
                  </a:schemeClr>
                </a:solidFill>
              </a:rPr>
              <a:t>في</a:t>
            </a:r>
            <a:r>
              <a:rPr lang="ar-AE" sz="1800" dirty="0">
                <a:solidFill>
                  <a:schemeClr val="bg2">
                    <a:lumMod val="25000"/>
                  </a:schemeClr>
                </a:solidFill>
              </a:rPr>
              <a:t> مكتبة الجامعة.</a:t>
            </a:r>
          </a:p>
          <a:p>
            <a:pPr>
              <a:lnSpc>
                <a:spcPct val="170000"/>
              </a:lnSpc>
            </a:pPr>
            <a:r>
              <a:rPr lang="ar-AE" sz="1800" dirty="0">
                <a:solidFill>
                  <a:schemeClr val="bg2">
                    <a:lumMod val="25000"/>
                  </a:schemeClr>
                </a:solidFill>
              </a:rPr>
              <a:t>وقد ذكر بأنه مُصاب بمرض </a:t>
            </a:r>
            <a:r>
              <a:rPr lang="ar-AE" sz="1800" dirty="0" err="1">
                <a:solidFill>
                  <a:schemeClr val="bg2">
                    <a:lumMod val="25000"/>
                  </a:schemeClr>
                </a:solidFill>
              </a:rPr>
              <a:t>البيلومينيا</a:t>
            </a:r>
            <a:r>
              <a:rPr lang="ar-AE" sz="1800" dirty="0">
                <a:solidFill>
                  <a:schemeClr val="bg2">
                    <a:lumMod val="25000"/>
                  </a:schemeClr>
                </a:solidFill>
              </a:rPr>
              <a:t> (هوس الكتب)، وهو مرض لا يتمنى أن يُشفى منه على حد قوله، بل ويتمنى أن يُصاب المجتمع بنفس المرض. درس في جامعة الملك عبد العزيز بجدة، تخصص (جيولوجيا) ثم تحوّل إلى (الحاسب الآلي)، ثم ترك الجامعة دون الحصول على شهادة البكالوريوس. ثم أنتقل للدراسة في جامعة </a:t>
            </a:r>
            <a:r>
              <a:rPr lang="ar-AE" sz="1800" dirty="0" err="1">
                <a:solidFill>
                  <a:schemeClr val="bg2">
                    <a:lumMod val="25000"/>
                  </a:schemeClr>
                </a:solidFill>
              </a:rPr>
              <a:t>هاملاين</a:t>
            </a:r>
            <a:r>
              <a:rPr lang="ar-AE" sz="1800" dirty="0">
                <a:solidFill>
                  <a:schemeClr val="bg2">
                    <a:lumMod val="25000"/>
                  </a:schemeClr>
                </a:solidFill>
              </a:rPr>
              <a:t> في مينيسوتا الأمريكية، ولكنه لم يكمل دراسته. وقد اعتبر الثمان سنوات التي قضاها في الدراسة في الجامعات مضيعة لوقته.</a:t>
            </a:r>
          </a:p>
          <a:p>
            <a:pPr>
              <a:lnSpc>
                <a:spcPct val="170000"/>
              </a:lnSpc>
            </a:pPr>
            <a:r>
              <a:rPr lang="ar-AE" sz="1800" dirty="0">
                <a:solidFill>
                  <a:schemeClr val="bg2">
                    <a:lumMod val="25000"/>
                  </a:schemeClr>
                </a:solidFill>
              </a:rPr>
              <a:t>كما أنه يُعتبر الكاتب الأعلى أجرًا على مستوى الكتاب السعوديين حاليًا.</a:t>
            </a:r>
          </a:p>
        </p:txBody>
      </p:sp>
      <p:pic>
        <p:nvPicPr>
          <p:cNvPr id="5" name="صورة 4">
            <a:extLst>
              <a:ext uri="{FF2B5EF4-FFF2-40B4-BE49-F238E27FC236}">
                <a16:creationId xmlns:a16="http://schemas.microsoft.com/office/drawing/2014/main" id="{403BEC82-23A4-499E-9F25-9A091C93F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5690" y="3683794"/>
            <a:ext cx="1133737" cy="238021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صورة 6">
            <a:extLst>
              <a:ext uri="{FF2B5EF4-FFF2-40B4-BE49-F238E27FC236}">
                <a16:creationId xmlns:a16="http://schemas.microsoft.com/office/drawing/2014/main" id="{007F9CF1-403D-444E-B6A9-8AF438F934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866" y="1148281"/>
            <a:ext cx="1604357" cy="2535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صورة 8">
            <a:extLst>
              <a:ext uri="{FF2B5EF4-FFF2-40B4-BE49-F238E27FC236}">
                <a16:creationId xmlns:a16="http://schemas.microsoft.com/office/drawing/2014/main" id="{5EB8B134-6ECB-463A-80E7-460BCA9BE6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66868">
            <a:off x="385865" y="3307179"/>
            <a:ext cx="1356071" cy="216217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37135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ppt_w</p:attrName>
                                        </p:attrNameLst>
                                      </p:cBhvr>
                                      <p:tavLst>
                                        <p:tav tm="0" fmla="#ppt_w*sin(2.5*pi*$)">
                                          <p:val>
                                            <p:fltVal val="0"/>
                                          </p:val>
                                        </p:tav>
                                        <p:tav tm="100000">
                                          <p:val>
                                            <p:fltVal val="1"/>
                                          </p:val>
                                        </p:tav>
                                      </p:tavLst>
                                    </p:anim>
                                    <p:anim calcmode="lin" valueType="num">
                                      <p:cBhvr>
                                        <p:cTn id="21"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anim calcmode="lin" valueType="num">
                                      <p:cBhvr>
                                        <p:cTn id="27" dur="2000" fill="hold"/>
                                        <p:tgtEl>
                                          <p:spTgt spid="9"/>
                                        </p:tgtEl>
                                        <p:attrNameLst>
                                          <p:attrName>ppt_w</p:attrName>
                                        </p:attrNameLst>
                                      </p:cBhvr>
                                      <p:tavLst>
                                        <p:tav tm="0" fmla="#ppt_w*sin(2.5*pi*$)">
                                          <p:val>
                                            <p:fltVal val="0"/>
                                          </p:val>
                                        </p:tav>
                                        <p:tav tm="100000">
                                          <p:val>
                                            <p:fltVal val="1"/>
                                          </p:val>
                                        </p:tav>
                                      </p:tavLst>
                                    </p:anim>
                                    <p:anim calcmode="lin" valueType="num">
                                      <p:cBhvr>
                                        <p:cTn id="28"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500"/>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EBC4480-30C9-4E3C-948F-7E3399D36205}"/>
              </a:ext>
            </a:extLst>
          </p:cNvPr>
          <p:cNvSpPr>
            <a:spLocks noGrp="1"/>
          </p:cNvSpPr>
          <p:nvPr>
            <p:ph type="title"/>
          </p:nvPr>
        </p:nvSpPr>
        <p:spPr/>
        <p:txBody>
          <a:bodyPr>
            <a:normAutofit fontScale="90000"/>
          </a:bodyPr>
          <a:lstStyle/>
          <a:p>
            <a:r>
              <a:rPr lang="ar-AE" sz="8000" dirty="0">
                <a:solidFill>
                  <a:srgbClr val="ED7D31">
                    <a:lumMod val="50000"/>
                  </a:srgbClr>
                </a:solidFill>
                <a:latin typeface="Andalus" panose="02020603050405020304" pitchFamily="18" charset="-78"/>
                <a:cs typeface="Diwani Letter" panose="02010400000000000000" pitchFamily="2" charset="-78"/>
              </a:rPr>
              <a:t>المرونة العاطفية.</a:t>
            </a:r>
            <a:endParaRPr lang="en-US" sz="8000" dirty="0"/>
          </a:p>
        </p:txBody>
      </p:sp>
      <p:pic>
        <p:nvPicPr>
          <p:cNvPr id="5" name="عنصر نائب للمحتوى 4">
            <a:extLst>
              <a:ext uri="{FF2B5EF4-FFF2-40B4-BE49-F238E27FC236}">
                <a16:creationId xmlns:a16="http://schemas.microsoft.com/office/drawing/2014/main" id="{5E5C8357-3C14-482E-B0CD-AEA6F320B0B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994537">
            <a:off x="9188598" y="2456146"/>
            <a:ext cx="1144956" cy="1519462"/>
          </a:xfrm>
          <a:prstGeom prst="rect">
            <a:avLst/>
          </a:prstGeom>
          <a:ln>
            <a:noFill/>
          </a:ln>
          <a:effectLst>
            <a:outerShdw blurRad="292100" dist="139700" dir="2700000" algn="tl" rotWithShape="0">
              <a:srgbClr val="333333">
                <a:alpha val="65000"/>
              </a:srgbClr>
            </a:outerShdw>
          </a:effectLst>
        </p:spPr>
      </p:pic>
      <p:pic>
        <p:nvPicPr>
          <p:cNvPr id="6" name="صورة 5">
            <a:extLst>
              <a:ext uri="{FF2B5EF4-FFF2-40B4-BE49-F238E27FC236}">
                <a16:creationId xmlns:a16="http://schemas.microsoft.com/office/drawing/2014/main" id="{64BD644F-C326-414C-80CB-83B2BBD3B511}"/>
              </a:ext>
            </a:extLst>
          </p:cNvPr>
          <p:cNvPicPr>
            <a:picLocks noChangeAspect="1"/>
          </p:cNvPicPr>
          <p:nvPr/>
        </p:nvPicPr>
        <p:blipFill>
          <a:blip r:embed="rId4"/>
          <a:stretch>
            <a:fillRect/>
          </a:stretch>
        </p:blipFill>
        <p:spPr>
          <a:xfrm>
            <a:off x="10133377" y="2095499"/>
            <a:ext cx="1601769" cy="2240756"/>
          </a:xfrm>
          <a:prstGeom prst="rect">
            <a:avLst/>
          </a:prstGeom>
          <a:ln>
            <a:noFill/>
          </a:ln>
          <a:effectLst>
            <a:outerShdw blurRad="292100" dist="139700" dir="2700000" algn="tl" rotWithShape="0">
              <a:srgbClr val="333333">
                <a:alpha val="65000"/>
              </a:srgbClr>
            </a:outerShdw>
          </a:effectLst>
        </p:spPr>
      </p:pic>
      <p:pic>
        <p:nvPicPr>
          <p:cNvPr id="7" name="صورة 6">
            <a:extLst>
              <a:ext uri="{FF2B5EF4-FFF2-40B4-BE49-F238E27FC236}">
                <a16:creationId xmlns:a16="http://schemas.microsoft.com/office/drawing/2014/main" id="{1B4F2FC9-6676-4D81-9078-993F2039058D}"/>
              </a:ext>
            </a:extLst>
          </p:cNvPr>
          <p:cNvPicPr>
            <a:picLocks noChangeAspect="1"/>
          </p:cNvPicPr>
          <p:nvPr/>
        </p:nvPicPr>
        <p:blipFill>
          <a:blip r:embed="rId4"/>
          <a:stretch>
            <a:fillRect/>
          </a:stretch>
        </p:blipFill>
        <p:spPr>
          <a:xfrm>
            <a:off x="10536997" y="3536897"/>
            <a:ext cx="1198149" cy="1743490"/>
          </a:xfrm>
          <a:prstGeom prst="rect">
            <a:avLst/>
          </a:prstGeom>
          <a:ln>
            <a:noFill/>
          </a:ln>
          <a:effectLst>
            <a:outerShdw blurRad="292100" dist="139700" dir="2700000" algn="tl" rotWithShape="0">
              <a:srgbClr val="333333">
                <a:alpha val="65000"/>
              </a:srgbClr>
            </a:outerShdw>
          </a:effectLst>
        </p:spPr>
      </p:pic>
      <p:pic>
        <p:nvPicPr>
          <p:cNvPr id="9" name="صورة 8">
            <a:extLst>
              <a:ext uri="{FF2B5EF4-FFF2-40B4-BE49-F238E27FC236}">
                <a16:creationId xmlns:a16="http://schemas.microsoft.com/office/drawing/2014/main" id="{C454E95B-80B6-4EA4-A65C-C377BB587440}"/>
              </a:ext>
            </a:extLst>
          </p:cNvPr>
          <p:cNvPicPr>
            <a:picLocks noChangeAspect="1"/>
          </p:cNvPicPr>
          <p:nvPr/>
        </p:nvPicPr>
        <p:blipFill>
          <a:blip r:embed="rId5"/>
          <a:stretch>
            <a:fillRect/>
          </a:stretch>
        </p:blipFill>
        <p:spPr>
          <a:xfrm rot="20113490">
            <a:off x="9060932" y="3784192"/>
            <a:ext cx="2121592" cy="2371550"/>
          </a:xfrm>
          <a:prstGeom prst="rect">
            <a:avLst/>
          </a:prstGeom>
        </p:spPr>
      </p:pic>
      <p:sp>
        <p:nvSpPr>
          <p:cNvPr id="10" name="مربع نص 9">
            <a:extLst>
              <a:ext uri="{FF2B5EF4-FFF2-40B4-BE49-F238E27FC236}">
                <a16:creationId xmlns:a16="http://schemas.microsoft.com/office/drawing/2014/main" id="{8CCDC987-E652-46A6-B01F-87E43D5E6F1F}"/>
              </a:ext>
            </a:extLst>
          </p:cNvPr>
          <p:cNvSpPr txBox="1"/>
          <p:nvPr/>
        </p:nvSpPr>
        <p:spPr>
          <a:xfrm>
            <a:off x="1781072" y="1853754"/>
            <a:ext cx="6645716" cy="3274743"/>
          </a:xfrm>
          <a:prstGeom prst="rect">
            <a:avLst/>
          </a:prstGeom>
          <a:noFill/>
        </p:spPr>
        <p:txBody>
          <a:bodyPr wrap="square" rtlCol="0">
            <a:spAutoFit/>
          </a:bodyPr>
          <a:lstStyle/>
          <a:p>
            <a:pPr algn="r">
              <a:lnSpc>
                <a:spcPct val="150000"/>
              </a:lnSpc>
            </a:pPr>
            <a:r>
              <a:rPr lang="ar-AE" sz="2000" dirty="0"/>
              <a:t>اننا جميع بحاجة للمرونة العاطفية لكي نواجه حياتنا دون ارتباط بمخاوف غير واقعية ولكي نتواصل بحرية مع من نحبهم ان هذا الكتاب الذي وضعه ديفيد فيسكوت الخبير بمجاله ليعد مرجعا لخوض الحياة التي نحبها والتي نستحقها ان قراءة هذا الكتاب تجعلك كمن يصطحب معه بشكل دائم معالجه النفسي والحكيم والداعم حيث يساعدك على اجتياز أوقاتك الصعبة وأيامك العصيبة وعلاقاتك التعيسة ان كل المعارف وخبرة المشوار المهني المميز للدكتور فيسكوت قد سطرت في هذا الكتاب.</a:t>
            </a:r>
            <a:endParaRPr lang="en-US" sz="2000" dirty="0"/>
          </a:p>
        </p:txBody>
      </p:sp>
    </p:spTree>
    <p:extLst>
      <p:ext uri="{BB962C8B-B14F-4D97-AF65-F5344CB8AC3E}">
        <p14:creationId xmlns:p14="http://schemas.microsoft.com/office/powerpoint/2010/main" val="100773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80">
                                          <p:stCondLst>
                                            <p:cond delay="0"/>
                                          </p:stCondLst>
                                        </p:cTn>
                                        <p:tgtEl>
                                          <p:spTgt spid="9"/>
                                        </p:tgtEl>
                                      </p:cBhvr>
                                    </p:animEffect>
                                    <p:anim calcmode="lin" valueType="num">
                                      <p:cBhvr>
                                        <p:cTn id="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5" dur="26">
                                          <p:stCondLst>
                                            <p:cond delay="650"/>
                                          </p:stCondLst>
                                        </p:cTn>
                                        <p:tgtEl>
                                          <p:spTgt spid="9"/>
                                        </p:tgtEl>
                                      </p:cBhvr>
                                      <p:to x="100000" y="60000"/>
                                    </p:animScale>
                                    <p:animScale>
                                      <p:cBhvr>
                                        <p:cTn id="26" dur="166" decel="50000">
                                          <p:stCondLst>
                                            <p:cond delay="676"/>
                                          </p:stCondLst>
                                        </p:cTn>
                                        <p:tgtEl>
                                          <p:spTgt spid="9"/>
                                        </p:tgtEl>
                                      </p:cBhvr>
                                      <p:to x="100000" y="100000"/>
                                    </p:animScale>
                                    <p:animScale>
                                      <p:cBhvr>
                                        <p:cTn id="27" dur="26">
                                          <p:stCondLst>
                                            <p:cond delay="1312"/>
                                          </p:stCondLst>
                                        </p:cTn>
                                        <p:tgtEl>
                                          <p:spTgt spid="9"/>
                                        </p:tgtEl>
                                      </p:cBhvr>
                                      <p:to x="100000" y="80000"/>
                                    </p:animScale>
                                    <p:animScale>
                                      <p:cBhvr>
                                        <p:cTn id="28" dur="166" decel="50000">
                                          <p:stCondLst>
                                            <p:cond delay="1338"/>
                                          </p:stCondLst>
                                        </p:cTn>
                                        <p:tgtEl>
                                          <p:spTgt spid="9"/>
                                        </p:tgtEl>
                                      </p:cBhvr>
                                      <p:to x="100000" y="100000"/>
                                    </p:animScale>
                                    <p:animScale>
                                      <p:cBhvr>
                                        <p:cTn id="29" dur="26">
                                          <p:stCondLst>
                                            <p:cond delay="1642"/>
                                          </p:stCondLst>
                                        </p:cTn>
                                        <p:tgtEl>
                                          <p:spTgt spid="9"/>
                                        </p:tgtEl>
                                      </p:cBhvr>
                                      <p:to x="100000" y="90000"/>
                                    </p:animScale>
                                    <p:animScale>
                                      <p:cBhvr>
                                        <p:cTn id="30" dur="166" decel="50000">
                                          <p:stCondLst>
                                            <p:cond delay="1668"/>
                                          </p:stCondLst>
                                        </p:cTn>
                                        <p:tgtEl>
                                          <p:spTgt spid="9"/>
                                        </p:tgtEl>
                                      </p:cBhvr>
                                      <p:to x="100000" y="100000"/>
                                    </p:animScale>
                                    <p:animScale>
                                      <p:cBhvr>
                                        <p:cTn id="31" dur="26">
                                          <p:stCondLst>
                                            <p:cond delay="1808"/>
                                          </p:stCondLst>
                                        </p:cTn>
                                        <p:tgtEl>
                                          <p:spTgt spid="9"/>
                                        </p:tgtEl>
                                      </p:cBhvr>
                                      <p:to x="100000" y="95000"/>
                                    </p:animScale>
                                    <p:animScale>
                                      <p:cBhvr>
                                        <p:cTn id="32" dur="166" decel="50000">
                                          <p:stCondLst>
                                            <p:cond delay="1834"/>
                                          </p:stCondLst>
                                        </p:cTn>
                                        <p:tgtEl>
                                          <p:spTgt spid="9"/>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80">
                                          <p:stCondLst>
                                            <p:cond delay="0"/>
                                          </p:stCondLst>
                                        </p:cTn>
                                        <p:tgtEl>
                                          <p:spTgt spid="5"/>
                                        </p:tgtEl>
                                      </p:cBhvr>
                                    </p:animEffect>
                                    <p:anim calcmode="lin" valueType="num">
                                      <p:cBhvr>
                                        <p:cTn id="3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3" dur="26">
                                          <p:stCondLst>
                                            <p:cond delay="650"/>
                                          </p:stCondLst>
                                        </p:cTn>
                                        <p:tgtEl>
                                          <p:spTgt spid="5"/>
                                        </p:tgtEl>
                                      </p:cBhvr>
                                      <p:to x="100000" y="60000"/>
                                    </p:animScale>
                                    <p:animScale>
                                      <p:cBhvr>
                                        <p:cTn id="44" dur="166" decel="50000">
                                          <p:stCondLst>
                                            <p:cond delay="676"/>
                                          </p:stCondLst>
                                        </p:cTn>
                                        <p:tgtEl>
                                          <p:spTgt spid="5"/>
                                        </p:tgtEl>
                                      </p:cBhvr>
                                      <p:to x="100000" y="100000"/>
                                    </p:animScale>
                                    <p:animScale>
                                      <p:cBhvr>
                                        <p:cTn id="45" dur="26">
                                          <p:stCondLst>
                                            <p:cond delay="1312"/>
                                          </p:stCondLst>
                                        </p:cTn>
                                        <p:tgtEl>
                                          <p:spTgt spid="5"/>
                                        </p:tgtEl>
                                      </p:cBhvr>
                                      <p:to x="100000" y="80000"/>
                                    </p:animScale>
                                    <p:animScale>
                                      <p:cBhvr>
                                        <p:cTn id="46" dur="166" decel="50000">
                                          <p:stCondLst>
                                            <p:cond delay="1338"/>
                                          </p:stCondLst>
                                        </p:cTn>
                                        <p:tgtEl>
                                          <p:spTgt spid="5"/>
                                        </p:tgtEl>
                                      </p:cBhvr>
                                      <p:to x="100000" y="100000"/>
                                    </p:animScale>
                                    <p:animScale>
                                      <p:cBhvr>
                                        <p:cTn id="47" dur="26">
                                          <p:stCondLst>
                                            <p:cond delay="1642"/>
                                          </p:stCondLst>
                                        </p:cTn>
                                        <p:tgtEl>
                                          <p:spTgt spid="5"/>
                                        </p:tgtEl>
                                      </p:cBhvr>
                                      <p:to x="100000" y="90000"/>
                                    </p:animScale>
                                    <p:animScale>
                                      <p:cBhvr>
                                        <p:cTn id="48" dur="166" decel="50000">
                                          <p:stCondLst>
                                            <p:cond delay="1668"/>
                                          </p:stCondLst>
                                        </p:cTn>
                                        <p:tgtEl>
                                          <p:spTgt spid="5"/>
                                        </p:tgtEl>
                                      </p:cBhvr>
                                      <p:to x="100000" y="100000"/>
                                    </p:animScale>
                                    <p:animScale>
                                      <p:cBhvr>
                                        <p:cTn id="49" dur="26">
                                          <p:stCondLst>
                                            <p:cond delay="1808"/>
                                          </p:stCondLst>
                                        </p:cTn>
                                        <p:tgtEl>
                                          <p:spTgt spid="5"/>
                                        </p:tgtEl>
                                      </p:cBhvr>
                                      <p:to x="100000" y="95000"/>
                                    </p:animScale>
                                    <p:animScale>
                                      <p:cBhvr>
                                        <p:cTn id="50" dur="166" decel="50000">
                                          <p:stCondLst>
                                            <p:cond delay="1834"/>
                                          </p:stCondLst>
                                        </p:cTn>
                                        <p:tgtEl>
                                          <p:spTgt spid="5"/>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580">
                                          <p:stCondLst>
                                            <p:cond delay="0"/>
                                          </p:stCondLst>
                                        </p:cTn>
                                        <p:tgtEl>
                                          <p:spTgt spid="7"/>
                                        </p:tgtEl>
                                      </p:cBhvr>
                                    </p:animEffect>
                                    <p:anim calcmode="lin" valueType="num">
                                      <p:cBhvr>
                                        <p:cTn id="5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1" dur="26">
                                          <p:stCondLst>
                                            <p:cond delay="650"/>
                                          </p:stCondLst>
                                        </p:cTn>
                                        <p:tgtEl>
                                          <p:spTgt spid="7"/>
                                        </p:tgtEl>
                                      </p:cBhvr>
                                      <p:to x="100000" y="60000"/>
                                    </p:animScale>
                                    <p:animScale>
                                      <p:cBhvr>
                                        <p:cTn id="62" dur="166" decel="50000">
                                          <p:stCondLst>
                                            <p:cond delay="676"/>
                                          </p:stCondLst>
                                        </p:cTn>
                                        <p:tgtEl>
                                          <p:spTgt spid="7"/>
                                        </p:tgtEl>
                                      </p:cBhvr>
                                      <p:to x="100000" y="100000"/>
                                    </p:animScale>
                                    <p:animScale>
                                      <p:cBhvr>
                                        <p:cTn id="63" dur="26">
                                          <p:stCondLst>
                                            <p:cond delay="1312"/>
                                          </p:stCondLst>
                                        </p:cTn>
                                        <p:tgtEl>
                                          <p:spTgt spid="7"/>
                                        </p:tgtEl>
                                      </p:cBhvr>
                                      <p:to x="100000" y="80000"/>
                                    </p:animScale>
                                    <p:animScale>
                                      <p:cBhvr>
                                        <p:cTn id="64" dur="166" decel="50000">
                                          <p:stCondLst>
                                            <p:cond delay="1338"/>
                                          </p:stCondLst>
                                        </p:cTn>
                                        <p:tgtEl>
                                          <p:spTgt spid="7"/>
                                        </p:tgtEl>
                                      </p:cBhvr>
                                      <p:to x="100000" y="100000"/>
                                    </p:animScale>
                                    <p:animScale>
                                      <p:cBhvr>
                                        <p:cTn id="65" dur="26">
                                          <p:stCondLst>
                                            <p:cond delay="1642"/>
                                          </p:stCondLst>
                                        </p:cTn>
                                        <p:tgtEl>
                                          <p:spTgt spid="7"/>
                                        </p:tgtEl>
                                      </p:cBhvr>
                                      <p:to x="100000" y="90000"/>
                                    </p:animScale>
                                    <p:animScale>
                                      <p:cBhvr>
                                        <p:cTn id="66" dur="166" decel="50000">
                                          <p:stCondLst>
                                            <p:cond delay="1668"/>
                                          </p:stCondLst>
                                        </p:cTn>
                                        <p:tgtEl>
                                          <p:spTgt spid="7"/>
                                        </p:tgtEl>
                                      </p:cBhvr>
                                      <p:to x="100000" y="100000"/>
                                    </p:animScale>
                                    <p:animScale>
                                      <p:cBhvr>
                                        <p:cTn id="67" dur="26">
                                          <p:stCondLst>
                                            <p:cond delay="1808"/>
                                          </p:stCondLst>
                                        </p:cTn>
                                        <p:tgtEl>
                                          <p:spTgt spid="7"/>
                                        </p:tgtEl>
                                      </p:cBhvr>
                                      <p:to x="100000" y="95000"/>
                                    </p:animScale>
                                    <p:animScale>
                                      <p:cBhvr>
                                        <p:cTn id="68" dur="166" decel="50000">
                                          <p:stCondLst>
                                            <p:cond delay="1834"/>
                                          </p:stCondLst>
                                        </p:cTn>
                                        <p:tgtEl>
                                          <p:spTgt spid="7"/>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30EE779-9494-4311-B542-B8D8B5D986EB}"/>
              </a:ext>
            </a:extLst>
          </p:cNvPr>
          <p:cNvSpPr>
            <a:spLocks noGrp="1"/>
          </p:cNvSpPr>
          <p:nvPr>
            <p:ph type="title"/>
          </p:nvPr>
        </p:nvSpPr>
        <p:spPr>
          <a:xfrm>
            <a:off x="1534697" y="169109"/>
            <a:ext cx="9520158" cy="1049235"/>
          </a:xfrm>
        </p:spPr>
        <p:txBody>
          <a:bodyPr/>
          <a:lstStyle/>
          <a:p>
            <a:r>
              <a:rPr lang="ar-AE" dirty="0">
                <a:solidFill>
                  <a:srgbClr val="ED7D31">
                    <a:lumMod val="50000"/>
                  </a:srgbClr>
                </a:solidFill>
                <a:cs typeface="DecoType Naskh Variants" panose="02010400000000000000" pitchFamily="2" charset="-78"/>
              </a:rPr>
              <a:t>د.ديفيد فيسكوت:</a:t>
            </a:r>
            <a:endParaRPr lang="en-US" dirty="0"/>
          </a:p>
        </p:txBody>
      </p:sp>
      <p:sp>
        <p:nvSpPr>
          <p:cNvPr id="3" name="عنصر نائب للمحتوى 2">
            <a:extLst>
              <a:ext uri="{FF2B5EF4-FFF2-40B4-BE49-F238E27FC236}">
                <a16:creationId xmlns:a16="http://schemas.microsoft.com/office/drawing/2014/main" id="{AA445508-DE1E-4CEE-8946-36D543655752}"/>
              </a:ext>
            </a:extLst>
          </p:cNvPr>
          <p:cNvSpPr>
            <a:spLocks noGrp="1"/>
          </p:cNvSpPr>
          <p:nvPr>
            <p:ph idx="1"/>
          </p:nvPr>
        </p:nvSpPr>
        <p:spPr>
          <a:xfrm>
            <a:off x="2578100" y="1117600"/>
            <a:ext cx="9029700" cy="6337037"/>
          </a:xfrm>
        </p:spPr>
        <p:txBody>
          <a:bodyPr>
            <a:noAutofit/>
          </a:bodyPr>
          <a:lstStyle/>
          <a:p>
            <a:pPr marL="0" lvl="0" indent="0">
              <a:lnSpc>
                <a:spcPct val="150000"/>
              </a:lnSpc>
              <a:spcBef>
                <a:spcPts val="0"/>
              </a:spcBef>
              <a:buNone/>
            </a:pPr>
            <a:r>
              <a:rPr lang="ar-AE" sz="2000" b="1" dirty="0">
                <a:solidFill>
                  <a:schemeClr val="bg2">
                    <a:lumMod val="25000"/>
                  </a:schemeClr>
                </a:solidFill>
              </a:rPr>
              <a:t>دافيد فيسكوت (24 مايو 1938-10 أكتوبر 1996) هو طبيب نفسي أمريكي وإعلامي ومؤلف</a:t>
            </a:r>
          </a:p>
          <a:p>
            <a:pPr marL="0" lvl="0" indent="0">
              <a:lnSpc>
                <a:spcPct val="150000"/>
              </a:lnSpc>
              <a:spcBef>
                <a:spcPts val="0"/>
              </a:spcBef>
              <a:buNone/>
            </a:pPr>
            <a:r>
              <a:rPr lang="ar-AE" sz="2000" b="1" dirty="0">
                <a:solidFill>
                  <a:schemeClr val="bg2">
                    <a:lumMod val="25000"/>
                  </a:schemeClr>
                </a:solidFill>
              </a:rPr>
              <a:t>أكمل دراسته في جامعة </a:t>
            </a:r>
            <a:r>
              <a:rPr lang="ar-AE" sz="2000" b="1" dirty="0" err="1">
                <a:solidFill>
                  <a:schemeClr val="bg2">
                    <a:lumMod val="25000"/>
                  </a:schemeClr>
                </a:solidFill>
              </a:rPr>
              <a:t>دارموث</a:t>
            </a:r>
            <a:r>
              <a:rPr lang="ar-AE" sz="2000" b="1" dirty="0">
                <a:solidFill>
                  <a:schemeClr val="bg2">
                    <a:lumMod val="25000"/>
                  </a:schemeClr>
                </a:solidFill>
              </a:rPr>
              <a:t> بولاية </a:t>
            </a:r>
            <a:r>
              <a:rPr lang="ar-AE" sz="2000" b="1" dirty="0" err="1">
                <a:solidFill>
                  <a:schemeClr val="bg2">
                    <a:lumMod val="25000"/>
                  </a:schemeClr>
                </a:solidFill>
              </a:rPr>
              <a:t>نيوهامشاير</a:t>
            </a:r>
            <a:r>
              <a:rPr lang="ar-AE" sz="2000" b="1" dirty="0">
                <a:solidFill>
                  <a:schemeClr val="bg2">
                    <a:lumMod val="25000"/>
                  </a:schemeClr>
                </a:solidFill>
              </a:rPr>
              <a:t> عام 1959 ، ودرس في مستشفى جامعة</a:t>
            </a:r>
          </a:p>
          <a:p>
            <a:pPr marL="0" lvl="0" indent="0">
              <a:lnSpc>
                <a:spcPct val="150000"/>
              </a:lnSpc>
              <a:spcBef>
                <a:spcPts val="0"/>
              </a:spcBef>
              <a:buNone/>
            </a:pPr>
            <a:r>
              <a:rPr lang="ar-AE" sz="2000" b="1" dirty="0">
                <a:solidFill>
                  <a:schemeClr val="bg2">
                    <a:lumMod val="75000"/>
                  </a:schemeClr>
                </a:solidFill>
              </a:rPr>
              <a:t>بوسطن</a:t>
            </a:r>
            <a:r>
              <a:rPr lang="ar-AE" sz="2000" b="1" dirty="0">
                <a:solidFill>
                  <a:schemeClr val="bg2">
                    <a:lumMod val="25000"/>
                  </a:schemeClr>
                </a:solidFill>
              </a:rPr>
              <a:t> .بدأ حياته العملية في مجال الطب النفسي سنة (1968)، وانتقل مؤخراً إلى مدينة لوس أنجلس سنة 1979 عندما حصل على درجة الأستاذية في الطب النفسي من جامعة كاليفورنيا من لوس أنجلس ، كما انه أسس عدة مراكز تحمل إسمه في مجال العلاج الطبيعي في كاليفورنيا </a:t>
            </a:r>
            <a:r>
              <a:rPr lang="ar-AE" sz="2000" b="1" dirty="0" err="1">
                <a:solidFill>
                  <a:schemeClr val="bg2">
                    <a:lumMod val="25000"/>
                  </a:schemeClr>
                </a:solidFill>
              </a:rPr>
              <a:t>وبفرلي</a:t>
            </a:r>
            <a:r>
              <a:rPr lang="ar-AE" sz="2000" b="1" dirty="0">
                <a:solidFill>
                  <a:schemeClr val="bg2">
                    <a:lumMod val="25000"/>
                  </a:schemeClr>
                </a:solidFill>
              </a:rPr>
              <a:t> هيلز </a:t>
            </a:r>
            <a:r>
              <a:rPr lang="ar-AE" sz="2000" b="1" dirty="0" err="1">
                <a:solidFill>
                  <a:schemeClr val="bg2">
                    <a:lumMod val="25000"/>
                  </a:schemeClr>
                </a:solidFill>
              </a:rPr>
              <a:t>ونيوبورت</a:t>
            </a:r>
            <a:r>
              <a:rPr lang="ar-AE" sz="2000" b="1" dirty="0">
                <a:solidFill>
                  <a:schemeClr val="bg2">
                    <a:lumMod val="25000"/>
                  </a:schemeClr>
                </a:solidFill>
              </a:rPr>
              <a:t>.</a:t>
            </a:r>
          </a:p>
          <a:p>
            <a:pPr marL="0" lvl="0" indent="0">
              <a:lnSpc>
                <a:spcPct val="150000"/>
              </a:lnSpc>
              <a:spcBef>
                <a:spcPts val="0"/>
              </a:spcBef>
              <a:buNone/>
            </a:pPr>
            <a:r>
              <a:rPr lang="ar-AE" sz="2000" b="1" dirty="0">
                <a:solidFill>
                  <a:schemeClr val="bg2">
                    <a:lumMod val="25000"/>
                  </a:schemeClr>
                </a:solidFill>
              </a:rPr>
              <a:t>ظهر في الحياة العامة سنة 1987، كإعلامي لأول مرة يقدم استشارات نفسية بصفته طبيب نفسي</a:t>
            </a:r>
          </a:p>
          <a:p>
            <a:pPr marL="0" lvl="0" indent="0">
              <a:lnSpc>
                <a:spcPct val="150000"/>
              </a:lnSpc>
              <a:spcBef>
                <a:spcPts val="0"/>
              </a:spcBef>
              <a:buNone/>
            </a:pPr>
            <a:r>
              <a:rPr lang="ar-AE" sz="2000" b="1" dirty="0">
                <a:solidFill>
                  <a:schemeClr val="bg2">
                    <a:lumMod val="25000"/>
                  </a:schemeClr>
                </a:solidFill>
              </a:rPr>
              <a:t>في شبكة  </a:t>
            </a:r>
            <a:r>
              <a:rPr lang="en-US" sz="2000" b="1" dirty="0">
                <a:solidFill>
                  <a:schemeClr val="bg2">
                    <a:lumMod val="25000"/>
                  </a:schemeClr>
                </a:solidFill>
              </a:rPr>
              <a:t>KABC </a:t>
            </a:r>
            <a:r>
              <a:rPr lang="ar-AE" sz="2000" b="1" dirty="0">
                <a:solidFill>
                  <a:schemeClr val="bg2">
                    <a:lumMod val="25000"/>
                  </a:schemeClr>
                </a:solidFill>
              </a:rPr>
              <a:t> المحلية بجانب ذلك ألف العديد من الكتب كانت تحمل في ملامحها مجال التنمية البشرية من تعزيز</a:t>
            </a:r>
          </a:p>
          <a:p>
            <a:pPr marL="0" lvl="0" indent="0">
              <a:lnSpc>
                <a:spcPct val="150000"/>
              </a:lnSpc>
              <a:spcBef>
                <a:spcPts val="0"/>
              </a:spcBef>
              <a:buNone/>
            </a:pPr>
            <a:r>
              <a:rPr lang="ar-AE" sz="2000" b="1" dirty="0">
                <a:solidFill>
                  <a:schemeClr val="bg2">
                    <a:lumMod val="25000"/>
                  </a:schemeClr>
                </a:solidFill>
              </a:rPr>
              <a:t>الطاقات النفسية للفرد (الثقة بالنفس) في ظل أعماله والفقرات التي ظهر فيها على المستوى الإعلامي أهله لأن يكون له شعبية في بداية التسعينيات </a:t>
            </a:r>
            <a:endParaRPr lang="en-US" sz="2000" b="1" dirty="0">
              <a:solidFill>
                <a:schemeClr val="bg2">
                  <a:lumMod val="25000"/>
                </a:schemeClr>
              </a:solidFill>
            </a:endParaRPr>
          </a:p>
          <a:p>
            <a:endParaRPr lang="en-US" sz="2000" b="1" dirty="0">
              <a:solidFill>
                <a:schemeClr val="bg2">
                  <a:lumMod val="25000"/>
                </a:schemeClr>
              </a:solidFill>
            </a:endParaRPr>
          </a:p>
        </p:txBody>
      </p:sp>
      <p:pic>
        <p:nvPicPr>
          <p:cNvPr id="5" name="صورة 4">
            <a:extLst>
              <a:ext uri="{FF2B5EF4-FFF2-40B4-BE49-F238E27FC236}">
                <a16:creationId xmlns:a16="http://schemas.microsoft.com/office/drawing/2014/main" id="{4DDF3DD0-E09C-471E-8709-2DF75FEE3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85" y="395137"/>
            <a:ext cx="1577975" cy="2198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صورة 6">
            <a:extLst>
              <a:ext uri="{FF2B5EF4-FFF2-40B4-BE49-F238E27FC236}">
                <a16:creationId xmlns:a16="http://schemas.microsoft.com/office/drawing/2014/main" id="{2234D0B0-B83C-4531-998C-7064E2ABF1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332" y="2174281"/>
            <a:ext cx="1116097" cy="15797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صورة 8">
            <a:extLst>
              <a:ext uri="{FF2B5EF4-FFF2-40B4-BE49-F238E27FC236}">
                <a16:creationId xmlns:a16="http://schemas.microsoft.com/office/drawing/2014/main" id="{724E57B1-59AC-4A07-89E4-EB0669B274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419" y="3057068"/>
            <a:ext cx="1360278" cy="176866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7846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anim calcmode="lin" valueType="num">
                                      <p:cBhvr>
                                        <p:cTn id="22" dur="2000" fill="hold"/>
                                        <p:tgtEl>
                                          <p:spTgt spid="7"/>
                                        </p:tgtEl>
                                        <p:attrNameLst>
                                          <p:attrName>ppt_w</p:attrName>
                                        </p:attrNameLst>
                                      </p:cBhvr>
                                      <p:tavLst>
                                        <p:tav tm="0" fmla="#ppt_w*sin(2.5*pi*$)">
                                          <p:val>
                                            <p:fltVal val="0"/>
                                          </p:val>
                                        </p:tav>
                                        <p:tav tm="100000">
                                          <p:val>
                                            <p:fltVal val="1"/>
                                          </p:val>
                                        </p:tav>
                                      </p:tavLst>
                                    </p:anim>
                                    <p:anim calcmode="lin" valueType="num">
                                      <p:cBhvr>
                                        <p:cTn id="23"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000"/>
                                        <p:tgtEl>
                                          <p:spTgt spid="9"/>
                                        </p:tgtEl>
                                      </p:cBhvr>
                                    </p:animEffect>
                                    <p:anim calcmode="lin" valueType="num">
                                      <p:cBhvr>
                                        <p:cTn id="29" dur="2000" fill="hold"/>
                                        <p:tgtEl>
                                          <p:spTgt spid="9"/>
                                        </p:tgtEl>
                                        <p:attrNameLst>
                                          <p:attrName>ppt_w</p:attrName>
                                        </p:attrNameLst>
                                      </p:cBhvr>
                                      <p:tavLst>
                                        <p:tav tm="0" fmla="#ppt_w*sin(2.5*pi*$)">
                                          <p:val>
                                            <p:fltVal val="0"/>
                                          </p:val>
                                        </p:tav>
                                        <p:tav tm="100000">
                                          <p:val>
                                            <p:fltVal val="1"/>
                                          </p:val>
                                        </p:tav>
                                      </p:tavLst>
                                    </p:anim>
                                    <p:anim calcmode="lin" valueType="num">
                                      <p:cBhvr>
                                        <p:cTn id="30"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Effect transition="in" filter="fade">
                                      <p:cBhvr>
                                        <p:cTn id="35" dur="500"/>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5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5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500"/>
                                        <p:tgtEl>
                                          <p:spTgt spid="3">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fade">
                                      <p:cBhvr>
                                        <p:cTn id="6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EBC4480-30C9-4E3C-948F-7E3399D36205}"/>
              </a:ext>
            </a:extLst>
          </p:cNvPr>
          <p:cNvSpPr>
            <a:spLocks noGrp="1"/>
          </p:cNvSpPr>
          <p:nvPr>
            <p:ph type="title"/>
          </p:nvPr>
        </p:nvSpPr>
        <p:spPr/>
        <p:txBody>
          <a:bodyPr/>
          <a:lstStyle/>
          <a:p>
            <a:br>
              <a:rPr lang="en-US" dirty="0"/>
            </a:br>
            <a:endParaRPr lang="en-US" dirty="0"/>
          </a:p>
        </p:txBody>
      </p:sp>
      <p:pic>
        <p:nvPicPr>
          <p:cNvPr id="5" name="عنصر نائب للمحتوى 4">
            <a:extLst>
              <a:ext uri="{FF2B5EF4-FFF2-40B4-BE49-F238E27FC236}">
                <a16:creationId xmlns:a16="http://schemas.microsoft.com/office/drawing/2014/main" id="{B2704872-5721-4E16-8F18-8136DA5E6518}"/>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colorTemperature colorTemp="6100"/>
                    </a14:imgEffect>
                    <a14:imgEffect>
                      <a14:saturation sat="247000"/>
                    </a14:imgEffect>
                  </a14:imgLayer>
                </a14:imgProps>
              </a:ext>
              <a:ext uri="{28A0092B-C50C-407E-A947-70E740481C1C}">
                <a14:useLocalDpi xmlns:a14="http://schemas.microsoft.com/office/drawing/2010/main" val="0"/>
              </a:ext>
            </a:extLst>
          </a:blip>
          <a:srcRect b="31784"/>
          <a:stretch/>
        </p:blipFill>
        <p:spPr>
          <a:xfrm>
            <a:off x="1574800" y="1878806"/>
            <a:ext cx="9779000" cy="2679700"/>
          </a:xfrm>
          <a:prstGeom prst="rect">
            <a:avLst/>
          </a:prstGeom>
          <a:ln>
            <a:noFill/>
          </a:ln>
          <a:effectLst>
            <a:softEdge rad="112500"/>
          </a:effectLst>
        </p:spPr>
      </p:pic>
      <p:sp>
        <p:nvSpPr>
          <p:cNvPr id="6" name="مربع نص 5">
            <a:extLst>
              <a:ext uri="{FF2B5EF4-FFF2-40B4-BE49-F238E27FC236}">
                <a16:creationId xmlns:a16="http://schemas.microsoft.com/office/drawing/2014/main" id="{20B5F97E-1E38-42E8-9003-2965507D56A9}"/>
              </a:ext>
            </a:extLst>
          </p:cNvPr>
          <p:cNvSpPr txBox="1"/>
          <p:nvPr/>
        </p:nvSpPr>
        <p:spPr>
          <a:xfrm>
            <a:off x="552450" y="4583558"/>
            <a:ext cx="10934700" cy="1569660"/>
          </a:xfrm>
          <a:prstGeom prst="rect">
            <a:avLst/>
          </a:prstGeom>
          <a:noFill/>
        </p:spPr>
        <p:txBody>
          <a:bodyPr wrap="square" rtlCol="0">
            <a:spAutoFit/>
          </a:bodyPr>
          <a:lstStyle/>
          <a:p>
            <a:pPr algn="ctr"/>
            <a:r>
              <a:rPr lang="ar-AE" sz="9600" kern="1200" dirty="0">
                <a:solidFill>
                  <a:srgbClr val="FF00FF"/>
                </a:solidFill>
                <a:effectLst>
                  <a:outerShdw blurRad="38100" dist="38100" dir="2700000" algn="tl">
                    <a:srgbClr val="000000">
                      <a:alpha val="43137"/>
                    </a:srgbClr>
                  </a:outerShdw>
                </a:effectLst>
                <a:cs typeface="DecoType Naskh Variants" panose="02010400000000000000" pitchFamily="2" charset="-78"/>
              </a:rPr>
              <a:t>إلى التصويت هيَّا</a:t>
            </a:r>
            <a:endParaRPr lang="ar-SA" sz="9600" kern="1200" dirty="0">
              <a:solidFill>
                <a:srgbClr val="FF00FF"/>
              </a:solidFill>
              <a:effectLst>
                <a:outerShdw blurRad="38100" dist="38100" dir="2700000" algn="tl">
                  <a:srgbClr val="000000">
                    <a:alpha val="43137"/>
                  </a:srgbClr>
                </a:outerShdw>
              </a:effectLst>
              <a:cs typeface="DecoType Naskh Variants" panose="02010400000000000000" pitchFamily="2" charset="-78"/>
            </a:endParaRPr>
          </a:p>
        </p:txBody>
      </p:sp>
    </p:spTree>
    <p:extLst>
      <p:ext uri="{BB962C8B-B14F-4D97-AF65-F5344CB8AC3E}">
        <p14:creationId xmlns:p14="http://schemas.microsoft.com/office/powerpoint/2010/main" val="1982529691"/>
      </p:ext>
    </p:extLst>
  </p:cSld>
  <p:clrMapOvr>
    <a:masterClrMapping/>
  </p:clrMapOvr>
</p:sld>
</file>

<file path=ppt/theme/theme1.xml><?xml version="1.0" encoding="utf-8"?>
<a:theme xmlns:a="http://schemas.openxmlformats.org/drawingml/2006/main" name="معرض">
  <a:themeElements>
    <a:clrScheme name="معرض">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معرض">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عرض">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TM10001114[[fn=معرض]]</Template>
  <TotalTime>714</TotalTime>
  <Words>891</Words>
  <Application>Microsoft Office PowerPoint</Application>
  <PresentationFormat>شاشة عريضة</PresentationFormat>
  <Paragraphs>39</Paragraphs>
  <Slides>11</Slides>
  <Notes>0</Notes>
  <HiddenSlides>0</HiddenSlides>
  <MMClips>1</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11</vt:i4>
      </vt:variant>
    </vt:vector>
  </HeadingPairs>
  <TitlesOfParts>
    <vt:vector size="19" baseType="lpstr">
      <vt:lpstr>Andalus</vt:lpstr>
      <vt:lpstr>Arial</vt:lpstr>
      <vt:lpstr>DecoType Naskh Extensions</vt:lpstr>
      <vt:lpstr>DecoType Naskh Variants</vt:lpstr>
      <vt:lpstr>Diwani Letter</vt:lpstr>
      <vt:lpstr>Palatino Linotype</vt:lpstr>
      <vt:lpstr>Times New Roman</vt:lpstr>
      <vt:lpstr>معرض</vt:lpstr>
      <vt:lpstr>فرسان سبتمبر</vt:lpstr>
      <vt:lpstr>عرض تقديمي في PowerPoint</vt:lpstr>
      <vt:lpstr>شيفرة بلال.</vt:lpstr>
      <vt:lpstr>  د. أحمد خيري العمري </vt:lpstr>
      <vt:lpstr>متعة القراءة.</vt:lpstr>
      <vt:lpstr> دانيال بناك:</vt:lpstr>
      <vt:lpstr>نظرية الفستق.</vt:lpstr>
      <vt:lpstr>فهد عامر الأحمدي:</vt:lpstr>
      <vt:lpstr>المرونة العاطفية.</vt:lpstr>
      <vt:lpstr>د.ديفيد فيسكوت:</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41</cp:revision>
  <dcterms:created xsi:type="dcterms:W3CDTF">2017-08-23T14:02:48Z</dcterms:created>
  <dcterms:modified xsi:type="dcterms:W3CDTF">2017-08-24T20:37:56Z</dcterms:modified>
</cp:coreProperties>
</file>