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6" r:id="rId10"/>
    <p:sldId id="265" r:id="rId11"/>
    <p:sldId id="264" r:id="rId12"/>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340B"/>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471" autoAdjust="0"/>
    <p:restoredTop sz="94660"/>
  </p:normalViewPr>
  <p:slideViewPr>
    <p:cSldViewPr snapToGrid="0">
      <p:cViewPr varScale="1">
        <p:scale>
          <a:sx n="65" d="100"/>
          <a:sy n="65" d="100"/>
        </p:scale>
        <p:origin x="30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1761B973-6068-4A2F-A3AB-96542F68F595}" type="datetimeFigureOut">
              <a:rPr lang="en-US" smtClean="0"/>
              <a:t>28-Sep-17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8723C986-AA10-4FF1-8188-60CB7459D1E3}" type="slidenum">
              <a:rPr lang="en-US" smtClean="0"/>
              <a:t>‹#›</a:t>
            </a:fld>
            <a:endParaRPr lang="en-US"/>
          </a:p>
        </p:txBody>
      </p:sp>
    </p:spTree>
    <p:extLst>
      <p:ext uri="{BB962C8B-B14F-4D97-AF65-F5344CB8AC3E}">
        <p14:creationId xmlns:p14="http://schemas.microsoft.com/office/powerpoint/2010/main" val="2093290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723C986-AA10-4FF1-8188-60CB7459D1E3}" type="slidenum">
              <a:rPr lang="en-US" smtClean="0"/>
              <a:t>10</a:t>
            </a:fld>
            <a:endParaRPr lang="en-US"/>
          </a:p>
        </p:txBody>
      </p:sp>
    </p:spTree>
    <p:extLst>
      <p:ext uri="{BB962C8B-B14F-4D97-AF65-F5344CB8AC3E}">
        <p14:creationId xmlns:p14="http://schemas.microsoft.com/office/powerpoint/2010/main" val="425899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495247F-F52C-40F4-A044-C9444A506FD3}"/>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a:p>
        </p:txBody>
      </p:sp>
      <p:sp>
        <p:nvSpPr>
          <p:cNvPr id="3" name="عنوان فرعي 2">
            <a:extLst>
              <a:ext uri="{FF2B5EF4-FFF2-40B4-BE49-F238E27FC236}">
                <a16:creationId xmlns:a16="http://schemas.microsoft.com/office/drawing/2014/main" id="{57CCBC66-2C5F-445D-9962-B9F6FDE15A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a:p>
        </p:txBody>
      </p:sp>
      <p:sp>
        <p:nvSpPr>
          <p:cNvPr id="4" name="عنصر نائب للتاريخ 3">
            <a:extLst>
              <a:ext uri="{FF2B5EF4-FFF2-40B4-BE49-F238E27FC236}">
                <a16:creationId xmlns:a16="http://schemas.microsoft.com/office/drawing/2014/main" id="{EE7A0F9A-7F5D-4208-9019-50FF4C21425F}"/>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B70E982A-653F-4808-9572-132C69D5D69C}"/>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AA70544-3D2F-49BF-8411-A7CF836F28FC}"/>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293754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7BA4529-5C0B-4C21-B992-1FBF2DBB60EE}"/>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B138F8DD-52E6-4A82-B9BF-7A8985E8EFBA}"/>
              </a:ext>
            </a:extLst>
          </p:cNvPr>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428B9322-B468-4242-AB7D-76BCFD8C3E39}"/>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3508EDA2-EC32-4583-BF19-F293BDFFF38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AD04F98-FC77-42B3-90CB-BDEECBDAB06C}"/>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534646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568C155-3EFB-41E4-94B7-046C06F4AF5C}"/>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34195C02-A28C-42D3-A934-34DEFA8101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عنصر نائب للتاريخ 3">
            <a:extLst>
              <a:ext uri="{FF2B5EF4-FFF2-40B4-BE49-F238E27FC236}">
                <a16:creationId xmlns:a16="http://schemas.microsoft.com/office/drawing/2014/main" id="{0CD9B504-EC62-4A1F-8881-A51E6B450C39}"/>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5F1395ED-1689-4A16-B100-2C7747BE9C8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F689A43E-2B12-42D0-9D43-71084FE57E4A}"/>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2451475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2571544-1D11-44D5-8957-C9F4548E161F}"/>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06CCA6C9-8774-4B40-8DF2-1521FAB0BED1}"/>
              </a:ext>
            </a:extLst>
          </p:cNvPr>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B6ED83A4-A320-469D-8C62-AD4171CFBF02}"/>
              </a:ext>
            </a:extLst>
          </p:cNvPr>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F0C6DF92-8FBE-4839-B888-A2BC99FB8795}"/>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6" name="عنصر نائب للتذييل 5">
            <a:extLst>
              <a:ext uri="{FF2B5EF4-FFF2-40B4-BE49-F238E27FC236}">
                <a16:creationId xmlns:a16="http://schemas.microsoft.com/office/drawing/2014/main" id="{FBDB7E3C-4BA8-4D21-BE0C-4F02F6C020EB}"/>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5C6A019-1085-4BCF-8620-435742C8BE24}"/>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1894372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1A7AA8B-3002-4A56-ACEE-38CB12C9FB94}"/>
              </a:ext>
            </a:extLst>
          </p:cNvPr>
          <p:cNvSpPr>
            <a:spLocks noGrp="1"/>
          </p:cNvSpPr>
          <p:nvPr>
            <p:ph type="title"/>
          </p:nvPr>
        </p:nvSpPr>
        <p:spPr>
          <a:xfrm>
            <a:off x="839788" y="365125"/>
            <a:ext cx="10515600" cy="1325563"/>
          </a:xfrm>
        </p:spPr>
        <p:txBody>
          <a:body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C31CB959-2838-4F07-986E-365264D697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عنصر نائب للمحتوى 3">
            <a:extLst>
              <a:ext uri="{FF2B5EF4-FFF2-40B4-BE49-F238E27FC236}">
                <a16:creationId xmlns:a16="http://schemas.microsoft.com/office/drawing/2014/main" id="{B8E9C386-2D8D-49B9-83D6-07376A8FD3B3}"/>
              </a:ext>
            </a:extLst>
          </p:cNvPr>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2205F04-6CE9-4041-966B-2412CB2DDF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عنصر نائب للمحتوى 5">
            <a:extLst>
              <a:ext uri="{FF2B5EF4-FFF2-40B4-BE49-F238E27FC236}">
                <a16:creationId xmlns:a16="http://schemas.microsoft.com/office/drawing/2014/main" id="{6419E432-6DA5-4B3B-8766-B70031CCD0C5}"/>
              </a:ext>
            </a:extLst>
          </p:cNvPr>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C08BD9C8-760E-425E-A6B7-7D808E7EA339}"/>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8" name="عنصر نائب للتذييل 7">
            <a:extLst>
              <a:ext uri="{FF2B5EF4-FFF2-40B4-BE49-F238E27FC236}">
                <a16:creationId xmlns:a16="http://schemas.microsoft.com/office/drawing/2014/main" id="{0A96B8A9-1459-4879-A697-E2B231356AF7}"/>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660B088A-B05A-4AE8-99E6-915DB1D42DE7}"/>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1433673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624317C-36A5-46F7-B06E-F8B59C053609}"/>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a:extLst>
              <a:ext uri="{FF2B5EF4-FFF2-40B4-BE49-F238E27FC236}">
                <a16:creationId xmlns:a16="http://schemas.microsoft.com/office/drawing/2014/main" id="{04574391-9FC0-4CC1-925A-CB3999F2568B}"/>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4" name="عنصر نائب للتذييل 3">
            <a:extLst>
              <a:ext uri="{FF2B5EF4-FFF2-40B4-BE49-F238E27FC236}">
                <a16:creationId xmlns:a16="http://schemas.microsoft.com/office/drawing/2014/main" id="{FBBC531D-12F3-4CB6-AB53-963E6A1DCEA5}"/>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0F95ED1F-9B58-4F43-B195-114EF32D92C5}"/>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1902638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F1F7C65F-694B-4F76-89C6-8D5FD641EEC0}"/>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3" name="عنصر نائب للتذييل 2">
            <a:extLst>
              <a:ext uri="{FF2B5EF4-FFF2-40B4-BE49-F238E27FC236}">
                <a16:creationId xmlns:a16="http://schemas.microsoft.com/office/drawing/2014/main" id="{C589985C-4A6E-4192-B0B7-933199952B76}"/>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7B54869C-05B3-4FE8-BA40-EBDC261E7AE3}"/>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2283594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7130DDB-2F4B-49D0-ABB2-9DCCBA459C5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ADD482ED-35B0-4D48-A947-7EC9B19200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271B6CCC-B1B6-4338-8D66-5D85256CBB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a:extLst>
              <a:ext uri="{FF2B5EF4-FFF2-40B4-BE49-F238E27FC236}">
                <a16:creationId xmlns:a16="http://schemas.microsoft.com/office/drawing/2014/main" id="{4E6ED152-D4E2-4F7C-B66B-7D29E2D4271D}"/>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6" name="عنصر نائب للتذييل 5">
            <a:extLst>
              <a:ext uri="{FF2B5EF4-FFF2-40B4-BE49-F238E27FC236}">
                <a16:creationId xmlns:a16="http://schemas.microsoft.com/office/drawing/2014/main" id="{CC3BCFB7-C71D-483E-9976-DE02EB634022}"/>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D71F5821-705E-4B10-B64D-757EC6F9055D}"/>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2012046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7BA9055-18E0-44B3-BB9F-EE09B3B91801}"/>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صورة 2">
            <a:extLst>
              <a:ext uri="{FF2B5EF4-FFF2-40B4-BE49-F238E27FC236}">
                <a16:creationId xmlns:a16="http://schemas.microsoft.com/office/drawing/2014/main" id="{4D43BC3B-6AA1-49F4-9155-D6CC512D11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2CD75DB6-F56F-4636-989C-B24E788FC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a:extLst>
              <a:ext uri="{FF2B5EF4-FFF2-40B4-BE49-F238E27FC236}">
                <a16:creationId xmlns:a16="http://schemas.microsoft.com/office/drawing/2014/main" id="{DDC375C9-9EC6-43D3-9810-02FBD4802ED1}"/>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6" name="عنصر نائب للتذييل 5">
            <a:extLst>
              <a:ext uri="{FF2B5EF4-FFF2-40B4-BE49-F238E27FC236}">
                <a16:creationId xmlns:a16="http://schemas.microsoft.com/office/drawing/2014/main" id="{0A6F64AF-E45B-4793-BCF3-0687AAFCBF8B}"/>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121B792-BF9D-40F7-ABF2-14C434715B05}"/>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2270164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DC7D7FE-88BA-4DD7-991A-AB034A8A9669}"/>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a:extLst>
              <a:ext uri="{FF2B5EF4-FFF2-40B4-BE49-F238E27FC236}">
                <a16:creationId xmlns:a16="http://schemas.microsoft.com/office/drawing/2014/main" id="{79FB0604-ACBC-4C9F-9073-D1F3943030D0}"/>
              </a:ext>
            </a:extLst>
          </p:cNvPr>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5F8BACE7-6BA2-4B90-AAD4-DC85DBB6C38D}"/>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DBD98D9E-F8C3-4EAD-9ED3-BA7AE2128CC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4036ABA-3B5A-4948-9AD4-95F4AEB3C163}"/>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3764887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41911E9B-B1DF-4B3B-BD26-772F71A5D4C0}"/>
              </a:ext>
            </a:extLst>
          </p:cNvPr>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a:p>
        </p:txBody>
      </p:sp>
      <p:sp>
        <p:nvSpPr>
          <p:cNvPr id="3" name="عنصر نائب للعنوان العمودي 2">
            <a:extLst>
              <a:ext uri="{FF2B5EF4-FFF2-40B4-BE49-F238E27FC236}">
                <a16:creationId xmlns:a16="http://schemas.microsoft.com/office/drawing/2014/main" id="{C973DAF5-C243-453D-BFDE-6DB23C7A037B}"/>
              </a:ext>
            </a:extLst>
          </p:cNvPr>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7F1D6FD-61E2-4540-851A-A65C69082A59}"/>
              </a:ext>
            </a:extLst>
          </p:cNvPr>
          <p:cNvSpPr>
            <a:spLocks noGrp="1"/>
          </p:cNvSpPr>
          <p:nvPr>
            <p:ph type="dt" sz="half" idx="10"/>
          </p:nvPr>
        </p:nvSpPr>
        <p:spPr/>
        <p:txBody>
          <a:body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14CE0861-4C3C-4B29-8B79-4D83C274E6C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2A3E875-63EB-4D2A-B342-5EFEDAE287A1}"/>
              </a:ext>
            </a:extLst>
          </p:cNvPr>
          <p:cNvSpPr>
            <a:spLocks noGrp="1"/>
          </p:cNvSpPr>
          <p:nvPr>
            <p:ph type="sldNum" sz="quarter" idx="12"/>
          </p:nvPr>
        </p:nvSpPr>
        <p:spPr/>
        <p:txBody>
          <a:bodyPr/>
          <a:lstStyle/>
          <a:p>
            <a:fld id="{D3241226-EF26-4D5B-89C6-B9608C8716C8}" type="slidenum">
              <a:rPr lang="en-US" smtClean="0"/>
              <a:t>‹#›</a:t>
            </a:fld>
            <a:endParaRPr lang="en-US"/>
          </a:p>
        </p:txBody>
      </p:sp>
    </p:spTree>
    <p:extLst>
      <p:ext uri="{BB962C8B-B14F-4D97-AF65-F5344CB8AC3E}">
        <p14:creationId xmlns:p14="http://schemas.microsoft.com/office/powerpoint/2010/main" val="458718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65340B"/>
            </a:gs>
            <a:gs pos="50000">
              <a:schemeClr val="bg1">
                <a:tint val="98000"/>
                <a:satMod val="130000"/>
                <a:shade val="90000"/>
                <a:lumMod val="103000"/>
              </a:schemeClr>
            </a:gs>
            <a:gs pos="100000">
              <a:schemeClr val="bg1">
                <a:shade val="63000"/>
                <a:satMod val="120000"/>
              </a:schemeClr>
            </a:gs>
          </a:gsLst>
          <a:lin ang="5400000" scaled="0"/>
          <a:tileRect/>
        </a:gra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9F0B14-80B4-49B5-91B1-975CE602D88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62FF54AE-75F3-4872-BA1E-36B0BFA4F39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049A1B47-5D7E-4262-8870-6CDC6E2371F4}"/>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CDE86B-63D2-4044-8421-1485C2AFF413}" type="datetimeFigureOut">
              <a:rPr lang="en-US" smtClean="0"/>
              <a:t>28-Sep-17</a:t>
            </a:fld>
            <a:endParaRPr lang="en-US"/>
          </a:p>
        </p:txBody>
      </p:sp>
      <p:sp>
        <p:nvSpPr>
          <p:cNvPr id="5" name="عنصر نائب للتذييل 4">
            <a:extLst>
              <a:ext uri="{FF2B5EF4-FFF2-40B4-BE49-F238E27FC236}">
                <a16:creationId xmlns:a16="http://schemas.microsoft.com/office/drawing/2014/main" id="{36EBE69E-7E3A-4DB6-B4C5-C6B7B19760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693A6777-F44A-4D28-B8FB-2C724FEB954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3241226-EF26-4D5B-89C6-B9608C8716C8}" type="slidenum">
              <a:rPr lang="en-US" smtClean="0"/>
              <a:t>‹#›</a:t>
            </a:fld>
            <a:endParaRPr lang="en-US"/>
          </a:p>
        </p:txBody>
      </p:sp>
    </p:spTree>
    <p:extLst>
      <p:ext uri="{BB962C8B-B14F-4D97-AF65-F5344CB8AC3E}">
        <p14:creationId xmlns:p14="http://schemas.microsoft.com/office/powerpoint/2010/main" val="398907545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B4DC319-A0E6-4579-821E-F59007CF110F}"/>
              </a:ext>
            </a:extLst>
          </p:cNvPr>
          <p:cNvSpPr>
            <a:spLocks noGrp="1"/>
          </p:cNvSpPr>
          <p:nvPr>
            <p:ph type="ctrTitle"/>
          </p:nvPr>
        </p:nvSpPr>
        <p:spPr>
          <a:xfrm>
            <a:off x="1307441" y="1547316"/>
            <a:ext cx="9144000" cy="2387600"/>
          </a:xfrm>
        </p:spPr>
        <p:txBody>
          <a:bodyPr>
            <a:normAutofit/>
          </a:bodyPr>
          <a:lstStyle/>
          <a:p>
            <a:r>
              <a:rPr lang="ar-AE" sz="9600" dirty="0">
                <a:solidFill>
                  <a:schemeClr val="accent2">
                    <a:lumMod val="50000"/>
                  </a:schemeClr>
                </a:solidFill>
                <a:cs typeface="DecoType Naskh Swashes" panose="02010400000000000000" pitchFamily="2" charset="-78"/>
              </a:rPr>
              <a:t>فرسان أكتوبر</a:t>
            </a:r>
            <a:endParaRPr lang="en-US" sz="9600" dirty="0">
              <a:solidFill>
                <a:schemeClr val="accent2">
                  <a:lumMod val="50000"/>
                </a:schemeClr>
              </a:solidFill>
              <a:cs typeface="DecoType Naskh Swashes" panose="02010400000000000000" pitchFamily="2" charset="-78"/>
            </a:endParaRPr>
          </a:p>
        </p:txBody>
      </p:sp>
      <p:pic>
        <p:nvPicPr>
          <p:cNvPr id="7" name="موسيقى رومنسية للحبيبين (128  kbps) (greenmp3.com)">
            <a:hlinkClick r:id="" action="ppaction://media"/>
            <a:extLst>
              <a:ext uri="{FF2B5EF4-FFF2-40B4-BE49-F238E27FC236}">
                <a16:creationId xmlns:a16="http://schemas.microsoft.com/office/drawing/2014/main" id="{A5502C53-FC5A-4916-A699-6F2955FD15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3059" y="6042212"/>
            <a:ext cx="609600" cy="609600"/>
          </a:xfrm>
          <a:prstGeom prst="rect">
            <a:avLst/>
          </a:prstGeom>
        </p:spPr>
      </p:pic>
    </p:spTree>
    <p:extLst>
      <p:ext uri="{BB962C8B-B14F-4D97-AF65-F5344CB8AC3E}">
        <p14:creationId xmlns:p14="http://schemas.microsoft.com/office/powerpoint/2010/main" val="173937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A492E60C-7B48-4251-A879-2A5532A16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333613">
            <a:off x="1273544" y="1788879"/>
            <a:ext cx="2659272" cy="3569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a:extLst>
              <a:ext uri="{FF2B5EF4-FFF2-40B4-BE49-F238E27FC236}">
                <a16:creationId xmlns:a16="http://schemas.microsoft.com/office/drawing/2014/main" id="{F3085637-5DFD-493A-B95C-E1FAE1E30A1B}"/>
              </a:ext>
            </a:extLst>
          </p:cNvPr>
          <p:cNvPicPr>
            <a:picLocks noChangeAspect="1"/>
          </p:cNvPicPr>
          <p:nvPr/>
        </p:nvPicPr>
        <p:blipFill>
          <a:blip r:embed="rId3"/>
          <a:stretch>
            <a:fillRect/>
          </a:stretch>
        </p:blipFill>
        <p:spPr>
          <a:xfrm>
            <a:off x="3973612" y="1008321"/>
            <a:ext cx="2555953" cy="3569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صورة 5">
            <a:extLst>
              <a:ext uri="{FF2B5EF4-FFF2-40B4-BE49-F238E27FC236}">
                <a16:creationId xmlns:a16="http://schemas.microsoft.com/office/drawing/2014/main" id="{6DB846A1-EF7F-493C-9C7A-57A5F171B029}"/>
              </a:ext>
            </a:extLst>
          </p:cNvPr>
          <p:cNvPicPr>
            <a:picLocks noChangeAspect="1"/>
          </p:cNvPicPr>
          <p:nvPr/>
        </p:nvPicPr>
        <p:blipFill>
          <a:blip r:embed="rId4"/>
          <a:stretch>
            <a:fillRect/>
          </a:stretch>
        </p:blipFill>
        <p:spPr>
          <a:xfrm>
            <a:off x="8520954" y="1154675"/>
            <a:ext cx="2676930" cy="3569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صورة 8">
            <a:extLst>
              <a:ext uri="{FF2B5EF4-FFF2-40B4-BE49-F238E27FC236}">
                <a16:creationId xmlns:a16="http://schemas.microsoft.com/office/drawing/2014/main" id="{F9F180E5-EB0C-4957-BF78-98260CE6662A}"/>
              </a:ext>
            </a:extLst>
          </p:cNvPr>
          <p:cNvPicPr>
            <a:picLocks noChangeAspect="1"/>
          </p:cNvPicPr>
          <p:nvPr/>
        </p:nvPicPr>
        <p:blipFill rotWithShape="1">
          <a:blip r:embed="rId5">
            <a:extLst>
              <a:ext uri="{28A0092B-C50C-407E-A947-70E740481C1C}">
                <a14:useLocalDpi xmlns:a14="http://schemas.microsoft.com/office/drawing/2010/main" val="0"/>
              </a:ext>
            </a:extLst>
          </a:blip>
          <a:srcRect l="16738" r="17197"/>
          <a:stretch/>
        </p:blipFill>
        <p:spPr>
          <a:xfrm rot="1064675">
            <a:off x="6234268" y="1865473"/>
            <a:ext cx="2560356" cy="3569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7138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80">
                                          <p:stCondLst>
                                            <p:cond delay="0"/>
                                          </p:stCondLst>
                                        </p:cTn>
                                        <p:tgtEl>
                                          <p:spTgt spid="9"/>
                                        </p:tgtEl>
                                      </p:cBhvr>
                                    </p:animEffect>
                                    <p:anim calcmode="lin" valueType="num">
                                      <p:cBhvr>
                                        <p:cTn id="4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gtEl>
                                      </p:cBhvr>
                                      <p:to x="100000" y="60000"/>
                                    </p:animScale>
                                    <p:animScale>
                                      <p:cBhvr>
                                        <p:cTn id="50" dur="166" decel="50000">
                                          <p:stCondLst>
                                            <p:cond delay="676"/>
                                          </p:stCondLst>
                                        </p:cTn>
                                        <p:tgtEl>
                                          <p:spTgt spid="9"/>
                                        </p:tgtEl>
                                      </p:cBhvr>
                                      <p:to x="100000" y="100000"/>
                                    </p:animScale>
                                    <p:animScale>
                                      <p:cBhvr>
                                        <p:cTn id="51" dur="26">
                                          <p:stCondLst>
                                            <p:cond delay="1312"/>
                                          </p:stCondLst>
                                        </p:cTn>
                                        <p:tgtEl>
                                          <p:spTgt spid="9"/>
                                        </p:tgtEl>
                                      </p:cBhvr>
                                      <p:to x="100000" y="80000"/>
                                    </p:animScale>
                                    <p:animScale>
                                      <p:cBhvr>
                                        <p:cTn id="52" dur="166" decel="50000">
                                          <p:stCondLst>
                                            <p:cond delay="1338"/>
                                          </p:stCondLst>
                                        </p:cTn>
                                        <p:tgtEl>
                                          <p:spTgt spid="9"/>
                                        </p:tgtEl>
                                      </p:cBhvr>
                                      <p:to x="100000" y="100000"/>
                                    </p:animScale>
                                    <p:animScale>
                                      <p:cBhvr>
                                        <p:cTn id="53" dur="26">
                                          <p:stCondLst>
                                            <p:cond delay="1642"/>
                                          </p:stCondLst>
                                        </p:cTn>
                                        <p:tgtEl>
                                          <p:spTgt spid="9"/>
                                        </p:tgtEl>
                                      </p:cBhvr>
                                      <p:to x="100000" y="90000"/>
                                    </p:animScale>
                                    <p:animScale>
                                      <p:cBhvr>
                                        <p:cTn id="54" dur="166" decel="50000">
                                          <p:stCondLst>
                                            <p:cond delay="1668"/>
                                          </p:stCondLst>
                                        </p:cTn>
                                        <p:tgtEl>
                                          <p:spTgt spid="9"/>
                                        </p:tgtEl>
                                      </p:cBhvr>
                                      <p:to x="100000" y="100000"/>
                                    </p:animScale>
                                    <p:animScale>
                                      <p:cBhvr>
                                        <p:cTn id="55" dur="26">
                                          <p:stCondLst>
                                            <p:cond delay="1808"/>
                                          </p:stCondLst>
                                        </p:cTn>
                                        <p:tgtEl>
                                          <p:spTgt spid="9"/>
                                        </p:tgtEl>
                                      </p:cBhvr>
                                      <p:to x="100000" y="95000"/>
                                    </p:animScale>
                                    <p:animScale>
                                      <p:cBhvr>
                                        <p:cTn id="56" dur="166" decel="50000">
                                          <p:stCondLst>
                                            <p:cond delay="1834"/>
                                          </p:stCondLst>
                                        </p:cTn>
                                        <p:tgtEl>
                                          <p:spTgt spid="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D4BE5F-1DD0-4F58-A053-F075C24C5F91}"/>
              </a:ext>
            </a:extLst>
          </p:cNvPr>
          <p:cNvSpPr>
            <a:spLocks noGrp="1"/>
          </p:cNvSpPr>
          <p:nvPr>
            <p:ph type="title"/>
          </p:nvPr>
        </p:nvSpPr>
        <p:spPr>
          <a:xfrm>
            <a:off x="979537" y="132736"/>
            <a:ext cx="10515600" cy="1325563"/>
          </a:xfrm>
        </p:spPr>
        <p:txBody>
          <a:bodyPr/>
          <a:lstStyle/>
          <a:p>
            <a:r>
              <a:rPr lang="ar-AE" dirty="0">
                <a:solidFill>
                  <a:srgbClr val="FFFF00"/>
                </a:solidFill>
                <a:effectLst>
                  <a:outerShdw blurRad="38100" dist="38100" dir="2700000" algn="tl">
                    <a:srgbClr val="000000">
                      <a:alpha val="43137"/>
                    </a:srgbClr>
                  </a:outerShdw>
                </a:effectLst>
                <a:latin typeface="Andalus" panose="02020603050405020304" pitchFamily="18" charset="-78"/>
                <a:cs typeface="DecoType Naskh Swashes" panose="02010400000000000000" pitchFamily="2" charset="-78"/>
              </a:rPr>
              <a:t>خلقة العظيم مع الأطفال</a:t>
            </a:r>
            <a:r>
              <a:rPr lang="en-US" dirty="0">
                <a:solidFill>
                  <a:srgbClr val="FFFF00"/>
                </a:solidFill>
                <a:effectLst>
                  <a:outerShdw blurRad="38100" dist="38100" dir="2700000" algn="tl">
                    <a:srgbClr val="000000">
                      <a:alpha val="43137"/>
                    </a:srgbClr>
                  </a:outerShdw>
                </a:effectLst>
                <a:latin typeface="Andalus" panose="02020603050405020304" pitchFamily="18" charset="-78"/>
                <a:cs typeface="DecoType Naskh Swashes" panose="02010400000000000000" pitchFamily="2" charset="-78"/>
              </a:rPr>
              <a:t>:</a:t>
            </a:r>
          </a:p>
        </p:txBody>
      </p:sp>
      <p:sp>
        <p:nvSpPr>
          <p:cNvPr id="3" name="عنصر نائب للمحتوى 2">
            <a:extLst>
              <a:ext uri="{FF2B5EF4-FFF2-40B4-BE49-F238E27FC236}">
                <a16:creationId xmlns:a16="http://schemas.microsoft.com/office/drawing/2014/main" id="{B9211267-1753-4589-93F1-C277A53B777D}"/>
              </a:ext>
            </a:extLst>
          </p:cNvPr>
          <p:cNvSpPr>
            <a:spLocks noGrp="1"/>
          </p:cNvSpPr>
          <p:nvPr>
            <p:ph idx="1"/>
          </p:nvPr>
        </p:nvSpPr>
        <p:spPr>
          <a:xfrm>
            <a:off x="696860" y="1458299"/>
            <a:ext cx="10798277" cy="5235678"/>
          </a:xfrm>
        </p:spPr>
        <p:txBody>
          <a:bodyPr>
            <a:noAutofit/>
          </a:bodyPr>
          <a:lstStyle/>
          <a:p>
            <a:pPr marL="0" indent="0">
              <a:lnSpc>
                <a:spcPct val="150000"/>
              </a:lnSpc>
              <a:buNone/>
            </a:pPr>
            <a:r>
              <a:rPr lang="ar-AE" sz="2400" dirty="0"/>
              <a:t>الكتاب دراسة تحليلية للطفولة في حياة الرسول – محمد عليه الصلاة والسلام </a:t>
            </a:r>
          </a:p>
          <a:p>
            <a:pPr marL="0" indent="0">
              <a:lnSpc>
                <a:spcPct val="150000"/>
              </a:lnSpc>
              <a:buNone/>
            </a:pPr>
            <a:r>
              <a:rPr lang="ar-AE" sz="2400" dirty="0">
                <a:solidFill>
                  <a:schemeClr val="accent6">
                    <a:lumMod val="60000"/>
                    <a:lumOff val="40000"/>
                  </a:schemeClr>
                </a:solidFill>
              </a:rPr>
              <a:t>تقول الدكتورة فاطمة الكتاني</a:t>
            </a:r>
            <a:r>
              <a:rPr lang="ar-AE" sz="2400" dirty="0"/>
              <a:t>:</a:t>
            </a:r>
          </a:p>
          <a:p>
            <a:pPr marL="0" indent="0">
              <a:lnSpc>
                <a:spcPct val="150000"/>
              </a:lnSpc>
              <a:buNone/>
            </a:pPr>
            <a:r>
              <a:rPr lang="ar-AE" sz="2400" dirty="0"/>
              <a:t> "في هذا الكتاب "خلقه العظيم مع الأطفال" حاولتُ أن أوضح المنهج الرباني المتمثل في الأساليب التربوية للرسول محمد صلى الله عليه وسلم في معاملة الأطفال. هذا المنهج المتوازن والشامل والمتكامل الذي اهتم بالطفل من جميع جوانبه: الروحية والخُلقية والنفسية والاجتماعية والعاطفية والعقلية والجسمية. لقد كانت أساليبه صلى الله عليه وسلم متناغمة ومنسجمة مع الفطرة السليمة التي يولد الطفل عليها. أساليب غاية في الخلق العظيم والكمال الإنساني، سلطة حازمة ورحمة ورفق واحترام وتقبل والأهم القدوة الحسنة".</a:t>
            </a:r>
          </a:p>
          <a:p>
            <a:pPr marL="0" indent="0">
              <a:lnSpc>
                <a:spcPct val="150000"/>
              </a:lnSpc>
              <a:buNone/>
            </a:pPr>
            <a:r>
              <a:rPr lang="ar-AE" sz="2400" dirty="0"/>
              <a:t>يقع الكتاب في </a:t>
            </a:r>
            <a:r>
              <a:rPr lang="ar-AE" sz="2400" dirty="0">
                <a:solidFill>
                  <a:srgbClr val="FFFF00"/>
                </a:solidFill>
              </a:rPr>
              <a:t>200 </a:t>
            </a:r>
            <a:r>
              <a:rPr lang="ar-AE" sz="2400" dirty="0"/>
              <a:t>صفحة</a:t>
            </a:r>
          </a:p>
        </p:txBody>
      </p:sp>
      <p:pic>
        <p:nvPicPr>
          <p:cNvPr id="4" name="صورة 3">
            <a:extLst>
              <a:ext uri="{FF2B5EF4-FFF2-40B4-BE49-F238E27FC236}">
                <a16:creationId xmlns:a16="http://schemas.microsoft.com/office/drawing/2014/main" id="{5315CA56-69F3-427E-B1E6-06C83F936691}"/>
              </a:ext>
            </a:extLst>
          </p:cNvPr>
          <p:cNvPicPr>
            <a:picLocks noChangeAspect="1"/>
          </p:cNvPicPr>
          <p:nvPr/>
        </p:nvPicPr>
        <p:blipFill>
          <a:blip r:embed="rId2"/>
          <a:stretch>
            <a:fillRect/>
          </a:stretch>
        </p:blipFill>
        <p:spPr>
          <a:xfrm>
            <a:off x="979537" y="679946"/>
            <a:ext cx="1504335" cy="2103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0191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1B3033C-1105-4C5A-9566-28C70B21468A}"/>
              </a:ext>
            </a:extLst>
          </p:cNvPr>
          <p:cNvSpPr>
            <a:spLocks noGrp="1"/>
          </p:cNvSpPr>
          <p:nvPr>
            <p:ph type="title"/>
          </p:nvPr>
        </p:nvSpPr>
        <p:spPr>
          <a:xfrm>
            <a:off x="6969071" y="639546"/>
            <a:ext cx="4384729" cy="1325563"/>
          </a:xfrm>
        </p:spPr>
        <p:txBody>
          <a:bodyPr/>
          <a:lstStyle/>
          <a:p>
            <a:r>
              <a:rPr lang="ar-AE" dirty="0">
                <a:solidFill>
                  <a:srgbClr val="FFFF00"/>
                </a:solidFill>
                <a:effectLst>
                  <a:outerShdw blurRad="38100" dist="38100" dir="2700000" algn="tl">
                    <a:srgbClr val="000000">
                      <a:alpha val="43137"/>
                    </a:srgbClr>
                  </a:outerShdw>
                </a:effectLst>
                <a:latin typeface="Andalus" panose="02020603050405020304" pitchFamily="18" charset="-78"/>
                <a:cs typeface="DecoType Naskh Swashes" panose="02010400000000000000" pitchFamily="2" charset="-78"/>
              </a:rPr>
              <a:t>د. فاطمة</a:t>
            </a:r>
            <a:r>
              <a:rPr lang="ar-AE" dirty="0">
                <a:solidFill>
                  <a:srgbClr val="FFFF00"/>
                </a:solidFill>
                <a:cs typeface="DecoType Naskh Swashes" panose="02010400000000000000" pitchFamily="2" charset="-78"/>
              </a:rPr>
              <a:t> </a:t>
            </a:r>
            <a:r>
              <a:rPr lang="ar-AE" dirty="0">
                <a:solidFill>
                  <a:srgbClr val="FFFF00"/>
                </a:solidFill>
                <a:effectLst>
                  <a:outerShdw blurRad="38100" dist="38100" dir="2700000" algn="tl">
                    <a:srgbClr val="000000">
                      <a:alpha val="43137"/>
                    </a:srgbClr>
                  </a:outerShdw>
                </a:effectLst>
                <a:latin typeface="Andalus" panose="02020603050405020304" pitchFamily="18" charset="-78"/>
                <a:cs typeface="DecoType Naskh Swashes" panose="02010400000000000000" pitchFamily="2" charset="-78"/>
              </a:rPr>
              <a:t>الكتاني.</a:t>
            </a:r>
            <a:endParaRPr lang="en-US" dirty="0">
              <a:solidFill>
                <a:srgbClr val="FFFF00"/>
              </a:solidFill>
              <a:effectLst>
                <a:outerShdw blurRad="38100" dist="38100" dir="2700000" algn="tl">
                  <a:srgbClr val="000000">
                    <a:alpha val="43137"/>
                  </a:srgbClr>
                </a:outerShdw>
              </a:effectLst>
              <a:latin typeface="Andalus" panose="02020603050405020304" pitchFamily="18" charset="-78"/>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AAE4A20C-8E4C-4A58-83EE-1456920E6516}"/>
              </a:ext>
            </a:extLst>
          </p:cNvPr>
          <p:cNvSpPr>
            <a:spLocks noGrp="1"/>
          </p:cNvSpPr>
          <p:nvPr>
            <p:ph idx="1"/>
          </p:nvPr>
        </p:nvSpPr>
        <p:spPr>
          <a:xfrm>
            <a:off x="929148" y="1965109"/>
            <a:ext cx="10424652" cy="4351338"/>
          </a:xfrm>
        </p:spPr>
        <p:txBody>
          <a:bodyPr/>
          <a:lstStyle/>
          <a:p>
            <a:pPr marL="0" indent="0">
              <a:buNone/>
            </a:pPr>
            <a:r>
              <a:rPr lang="ar-AE" dirty="0"/>
              <a:t>أخصائية نفسية متخصصة في علاج المشاكل الاسرية</a:t>
            </a:r>
          </a:p>
          <a:p>
            <a:pPr marL="0" indent="0">
              <a:buNone/>
            </a:pPr>
            <a:r>
              <a:rPr lang="ar-AE" dirty="0"/>
              <a:t>‏ لديها عيادة خاصة للعلاج النفسي, للأطفال والمراهقين والراشدين</a:t>
            </a:r>
          </a:p>
          <a:p>
            <a:pPr marL="0" indent="0">
              <a:buNone/>
            </a:pPr>
            <a:r>
              <a:rPr lang="ar-AE" dirty="0"/>
              <a:t>حاصلة على  دكتوراه فلسفة في دراسات الطفولة</a:t>
            </a:r>
          </a:p>
          <a:p>
            <a:pPr marL="0" indent="0">
              <a:buNone/>
            </a:pPr>
            <a:r>
              <a:rPr lang="ar-AE" dirty="0"/>
              <a:t>1999 – 2001</a:t>
            </a:r>
          </a:p>
          <a:p>
            <a:pPr marL="0" indent="0">
              <a:buNone/>
            </a:pPr>
            <a:r>
              <a:rPr lang="ar-AE" dirty="0"/>
              <a:t>معهد الدراسات العليا للطفولة, جامعة عين شمس, القاهرة. في موضوع - القلق الاجتماعي والعدوانية لدى الأطفال</a:t>
            </a:r>
          </a:p>
          <a:p>
            <a:pPr marL="0" indent="0">
              <a:buNone/>
            </a:pPr>
            <a:r>
              <a:rPr lang="ar-AE" dirty="0"/>
              <a:t>وماجستير, علم النفس الاجتماعي و بكالوريوس, تربية و علم نفس.</a:t>
            </a:r>
          </a:p>
          <a:p>
            <a:pPr marL="0" indent="0">
              <a:buNone/>
            </a:pPr>
            <a:endParaRPr lang="en-US" dirty="0"/>
          </a:p>
        </p:txBody>
      </p:sp>
      <p:pic>
        <p:nvPicPr>
          <p:cNvPr id="5" name="صورة 4">
            <a:extLst>
              <a:ext uri="{FF2B5EF4-FFF2-40B4-BE49-F238E27FC236}">
                <a16:creationId xmlns:a16="http://schemas.microsoft.com/office/drawing/2014/main" id="{2F8996BC-33BB-4F3C-A296-EF33273F353B}"/>
              </a:ext>
            </a:extLst>
          </p:cNvPr>
          <p:cNvPicPr>
            <a:picLocks noChangeAspect="1"/>
          </p:cNvPicPr>
          <p:nvPr/>
        </p:nvPicPr>
        <p:blipFill rotWithShape="1">
          <a:blip r:embed="rId2"/>
          <a:srcRect r="6132" b="13306"/>
          <a:stretch/>
        </p:blipFill>
        <p:spPr>
          <a:xfrm flipH="1">
            <a:off x="1035424" y="1048789"/>
            <a:ext cx="1627094" cy="2322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9119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F636E788-83B4-43A0-A56C-E99935100A11}"/>
              </a:ext>
            </a:extLst>
          </p:cNvPr>
          <p:cNvPicPr>
            <a:picLocks noChangeAspect="1"/>
          </p:cNvPicPr>
          <p:nvPr/>
        </p:nvPicPr>
        <p:blipFill rotWithShape="1">
          <a:blip r:embed="rId2">
            <a:extLst>
              <a:ext uri="{28A0092B-C50C-407E-A947-70E740481C1C}">
                <a14:useLocalDpi xmlns:a14="http://schemas.microsoft.com/office/drawing/2010/main" val="0"/>
              </a:ext>
            </a:extLst>
          </a:blip>
          <a:srcRect l="16050" r="15821"/>
          <a:stretch/>
        </p:blipFill>
        <p:spPr>
          <a:xfrm>
            <a:off x="838200" y="513889"/>
            <a:ext cx="1460091"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a:extLst>
              <a:ext uri="{FF2B5EF4-FFF2-40B4-BE49-F238E27FC236}">
                <a16:creationId xmlns:a16="http://schemas.microsoft.com/office/drawing/2014/main" id="{CC0E3E58-96E4-40EB-AF66-6F18B81A0CBD}"/>
              </a:ext>
            </a:extLst>
          </p:cNvPr>
          <p:cNvSpPr>
            <a:spLocks noGrp="1"/>
          </p:cNvSpPr>
          <p:nvPr>
            <p:ph type="title"/>
          </p:nvPr>
        </p:nvSpPr>
        <p:spPr/>
        <p:txBody>
          <a:bodyPr/>
          <a:lstStyle/>
          <a:p>
            <a:r>
              <a:rPr lang="ar-AE" dirty="0">
                <a:solidFill>
                  <a:srgbClr val="FFFF00"/>
                </a:solidFill>
                <a:cs typeface="DecoType Naskh Swashes" panose="02010400000000000000" pitchFamily="2" charset="-78"/>
              </a:rPr>
              <a:t>مقتطفات من الكتاب..</a:t>
            </a:r>
            <a:endParaRPr lang="en-US" dirty="0">
              <a:solidFill>
                <a:srgbClr val="FFFF00"/>
              </a:solidFill>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EF5BB814-6CC5-417E-B8A7-9A41096F71F5}"/>
              </a:ext>
            </a:extLst>
          </p:cNvPr>
          <p:cNvSpPr>
            <a:spLocks noGrp="1"/>
          </p:cNvSpPr>
          <p:nvPr>
            <p:ph idx="1"/>
          </p:nvPr>
        </p:nvSpPr>
        <p:spPr>
          <a:xfrm>
            <a:off x="1088923" y="1690688"/>
            <a:ext cx="10515600" cy="4797614"/>
          </a:xfrm>
        </p:spPr>
        <p:txBody>
          <a:bodyPr>
            <a:normAutofit fontScale="85000" lnSpcReduction="20000"/>
          </a:bodyPr>
          <a:lstStyle/>
          <a:p>
            <a:pPr marL="0" indent="0">
              <a:lnSpc>
                <a:spcPct val="150000"/>
              </a:lnSpc>
              <a:buNone/>
            </a:pPr>
            <a:r>
              <a:rPr lang="ar-AE" dirty="0"/>
              <a:t>لأنك الله .. لا خوفٌ  ولا قلقُ ولا غروبٌ .. ولا ليلٌ ولا شفقُ.. لأنك الله .. قلبي كله أملُ.. أنك الله </a:t>
            </a:r>
            <a:r>
              <a:rPr lang="ar-AE" dirty="0">
                <a:effectLst>
                  <a:outerShdw blurRad="38100" dist="38100" dir="2700000" algn="tl">
                    <a:srgbClr val="000000">
                      <a:alpha val="43137"/>
                    </a:srgbClr>
                  </a:outerShdw>
                </a:effectLst>
              </a:rPr>
              <a:t>.. روحي </a:t>
            </a:r>
            <a:r>
              <a:rPr lang="ar-AE" dirty="0"/>
              <a:t>ملؤها الألقُ</a:t>
            </a:r>
          </a:p>
          <a:p>
            <a:pPr marL="0" indent="0">
              <a:lnSpc>
                <a:spcPct val="150000"/>
              </a:lnSpc>
              <a:buNone/>
            </a:pPr>
            <a:r>
              <a:rPr lang="ar-AE" dirty="0"/>
              <a:t>الصمد ( لا يستطيع العالم كله أن يمسك بسوء لم يرده الله .. و لا يستطيع العالم كله أن يدفع عنك سوءا قدره الله ) ، ( لا عبور لأي رغبه الا من طريق الله لا وجود </a:t>
            </a:r>
            <a:r>
              <a:rPr lang="ar-AE" dirty="0" err="1"/>
              <a:t>لاي</a:t>
            </a:r>
            <a:r>
              <a:rPr lang="ar-AE" dirty="0"/>
              <a:t> حاجة الا في ساحة الله لا إمكانية لحدوث </a:t>
            </a:r>
            <a:r>
              <a:rPr lang="ar-AE" dirty="0" err="1"/>
              <a:t>شئ</a:t>
            </a:r>
            <a:r>
              <a:rPr lang="ar-AE" dirty="0"/>
              <a:t> إلا بالله فإنه وحده الذي لا حول في الوجود ولا قوة إلا به  ) </a:t>
            </a:r>
          </a:p>
          <a:p>
            <a:pPr marL="0" indent="0">
              <a:lnSpc>
                <a:spcPct val="150000"/>
              </a:lnSpc>
              <a:buNone/>
            </a:pPr>
            <a:r>
              <a:rPr lang="ar-AE" dirty="0"/>
              <a:t>– اللطيف (واذا أراد اللطيف ان يعصمك من معصية جعلك تبغضها او جعلها صعبة المنال منك او أوحشك منها او جعلك تقدم عليها فيعرض لك عارض يصرفك به عنها  ) .</a:t>
            </a:r>
          </a:p>
          <a:p>
            <a:pPr marL="0" indent="0">
              <a:lnSpc>
                <a:spcPct val="150000"/>
              </a:lnSpc>
              <a:buNone/>
            </a:pPr>
            <a:r>
              <a:rPr lang="ar-AE" dirty="0"/>
              <a:t>– الهادي (تكون في غمرة النسيان فيذكرك به تكون في حومة المعصية فيوقظك تكون في وسط المستنقع فيطهرك تكون في داخل الجب فيدلي إليك حبلاً ) يقع الكتاب في </a:t>
            </a:r>
            <a:r>
              <a:rPr lang="ar-AE" dirty="0">
                <a:solidFill>
                  <a:srgbClr val="FFFF00"/>
                </a:solidFill>
              </a:rPr>
              <a:t>192</a:t>
            </a:r>
            <a:r>
              <a:rPr lang="ar-AE" dirty="0"/>
              <a:t> صفحة</a:t>
            </a:r>
          </a:p>
          <a:p>
            <a:pPr marL="0" indent="0">
              <a:lnSpc>
                <a:spcPct val="150000"/>
              </a:lnSpc>
              <a:buNone/>
            </a:pPr>
            <a:endParaRPr lang="ar-AE" dirty="0"/>
          </a:p>
          <a:p>
            <a:pPr marL="0" indent="0">
              <a:lnSpc>
                <a:spcPct val="150000"/>
              </a:lnSpc>
              <a:buNone/>
            </a:pPr>
            <a:endParaRPr lang="en-US" dirty="0"/>
          </a:p>
        </p:txBody>
      </p:sp>
    </p:spTree>
    <p:extLst>
      <p:ext uri="{BB962C8B-B14F-4D97-AF65-F5344CB8AC3E}">
        <p14:creationId xmlns:p14="http://schemas.microsoft.com/office/powerpoint/2010/main" val="237942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7308946-4563-4BF6-8D36-FEB650C748FC}"/>
              </a:ext>
            </a:extLst>
          </p:cNvPr>
          <p:cNvSpPr>
            <a:spLocks noGrp="1"/>
          </p:cNvSpPr>
          <p:nvPr>
            <p:ph type="title"/>
          </p:nvPr>
        </p:nvSpPr>
        <p:spPr>
          <a:xfrm>
            <a:off x="5191432" y="1133575"/>
            <a:ext cx="6162368" cy="1325563"/>
          </a:xfrm>
        </p:spPr>
        <p:txBody>
          <a:bodyPr/>
          <a:lstStyle/>
          <a:p>
            <a:r>
              <a:rPr lang="ar-AE" dirty="0">
                <a:solidFill>
                  <a:srgbClr val="FFFF00"/>
                </a:solidFill>
                <a:cs typeface="DecoType Naskh Swashes" panose="02010400000000000000" pitchFamily="2" charset="-78"/>
              </a:rPr>
              <a:t>علي بن يحيى بن جابر الفيفي </a:t>
            </a:r>
            <a:endParaRPr lang="en-US" dirty="0">
              <a:solidFill>
                <a:srgbClr val="FFFF00"/>
              </a:solidFill>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3236A8BC-A617-4013-8459-9E84DFF908E5}"/>
              </a:ext>
            </a:extLst>
          </p:cNvPr>
          <p:cNvSpPr>
            <a:spLocks noGrp="1"/>
          </p:cNvSpPr>
          <p:nvPr>
            <p:ph idx="1"/>
          </p:nvPr>
        </p:nvSpPr>
        <p:spPr>
          <a:xfrm>
            <a:off x="838200" y="3064489"/>
            <a:ext cx="10515600" cy="3129833"/>
          </a:xfrm>
        </p:spPr>
        <p:txBody>
          <a:bodyPr>
            <a:normAutofit lnSpcReduction="10000"/>
          </a:bodyPr>
          <a:lstStyle/>
          <a:p>
            <a:pPr marL="0" indent="0">
              <a:lnSpc>
                <a:spcPct val="150000"/>
              </a:lnSpc>
              <a:buNone/>
            </a:pPr>
            <a:r>
              <a:rPr lang="ar-AE" dirty="0"/>
              <a:t>يعمل كمحاضر في قسم الشريعة و اللغة العربية في كلية البرامج المشتركة بالمحالة ، و قد ألتحق بالجامعة عام 1435 هجريا ، و هو حاصل على بكالوريوس في تخصص العودة ، هذا إلى جانب حصوله على درجة الماجستير في تخصص الدعوة و </a:t>
            </a:r>
            <a:r>
              <a:rPr lang="ar-AE" dirty="0" err="1"/>
              <a:t>الإحتساب</a:t>
            </a:r>
            <a:r>
              <a:rPr lang="ar-AE" dirty="0"/>
              <a:t> ، و له العديد من الأبحاث العلمية المتميزة و التي سوف نتطرق لها في المقال التالي ، و مؤلف كتاب لأنك الله  .</a:t>
            </a:r>
            <a:endParaRPr lang="en-US" dirty="0"/>
          </a:p>
        </p:txBody>
      </p:sp>
      <p:pic>
        <p:nvPicPr>
          <p:cNvPr id="4" name="صورة 3">
            <a:extLst>
              <a:ext uri="{FF2B5EF4-FFF2-40B4-BE49-F238E27FC236}">
                <a16:creationId xmlns:a16="http://schemas.microsoft.com/office/drawing/2014/main" id="{A8D9DBCD-5AC8-4A72-932C-3C4A88FDAAFF}"/>
              </a:ext>
            </a:extLst>
          </p:cNvPr>
          <p:cNvPicPr>
            <a:picLocks noChangeAspect="1"/>
          </p:cNvPicPr>
          <p:nvPr/>
        </p:nvPicPr>
        <p:blipFill>
          <a:blip r:embed="rId2"/>
          <a:stretch>
            <a:fillRect/>
          </a:stretch>
        </p:blipFill>
        <p:spPr>
          <a:xfrm>
            <a:off x="943442" y="755630"/>
            <a:ext cx="1475294" cy="20814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7657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C62DC6D8-8038-4D2E-939D-41E04FEA4EE8}"/>
              </a:ext>
            </a:extLst>
          </p:cNvPr>
          <p:cNvPicPr>
            <a:picLocks noChangeAspect="1"/>
          </p:cNvPicPr>
          <p:nvPr/>
        </p:nvPicPr>
        <p:blipFill>
          <a:blip r:embed="rId2"/>
          <a:stretch>
            <a:fillRect/>
          </a:stretch>
        </p:blipFill>
        <p:spPr>
          <a:xfrm>
            <a:off x="709440" y="556854"/>
            <a:ext cx="1304657" cy="19996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a:extLst>
              <a:ext uri="{FF2B5EF4-FFF2-40B4-BE49-F238E27FC236}">
                <a16:creationId xmlns:a16="http://schemas.microsoft.com/office/drawing/2014/main" id="{37308946-4563-4BF6-8D36-FEB650C748FC}"/>
              </a:ext>
            </a:extLst>
          </p:cNvPr>
          <p:cNvSpPr>
            <a:spLocks noGrp="1"/>
          </p:cNvSpPr>
          <p:nvPr>
            <p:ph type="title"/>
          </p:nvPr>
        </p:nvSpPr>
        <p:spPr>
          <a:xfrm>
            <a:off x="4955458" y="365125"/>
            <a:ext cx="6398342" cy="1325563"/>
          </a:xfrm>
        </p:spPr>
        <p:txBody>
          <a:bodyPr/>
          <a:lstStyle/>
          <a:p>
            <a:r>
              <a:rPr lang="ar-AE" dirty="0">
                <a:solidFill>
                  <a:srgbClr val="FFFF00"/>
                </a:solidFill>
                <a:cs typeface="DecoType Naskh Swashes" panose="02010400000000000000" pitchFamily="2" charset="-78"/>
              </a:rPr>
              <a:t>عندما التقيت عمر بن الخطاب</a:t>
            </a:r>
            <a:endParaRPr lang="en-US" dirty="0">
              <a:solidFill>
                <a:srgbClr val="FFFF00"/>
              </a:solidFill>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3236A8BC-A617-4013-8459-9E84DFF908E5}"/>
              </a:ext>
            </a:extLst>
          </p:cNvPr>
          <p:cNvSpPr>
            <a:spLocks noGrp="1"/>
          </p:cNvSpPr>
          <p:nvPr>
            <p:ph idx="1"/>
          </p:nvPr>
        </p:nvSpPr>
        <p:spPr>
          <a:xfrm>
            <a:off x="838199" y="1825624"/>
            <a:ext cx="10872019" cy="4648917"/>
          </a:xfrm>
        </p:spPr>
        <p:txBody>
          <a:bodyPr>
            <a:normAutofit lnSpcReduction="10000"/>
          </a:bodyPr>
          <a:lstStyle/>
          <a:p>
            <a:pPr marL="0" indent="0">
              <a:lnSpc>
                <a:spcPct val="150000"/>
              </a:lnSpc>
              <a:buNone/>
            </a:pPr>
            <a:r>
              <a:rPr lang="ar-AE" sz="2400" dirty="0"/>
              <a:t>كان في السَّادسة والعشرين عندما أصابته دعوة النبيّ صلى الله عليه وسلم في قلبه: اللهم أعزّ الإسلام </a:t>
            </a:r>
            <a:r>
              <a:rPr lang="ar-AE" sz="2400" dirty="0">
                <a:effectLst>
                  <a:outerShdw blurRad="38100" dist="38100" dir="2700000" algn="tl">
                    <a:srgbClr val="000000">
                      <a:alpha val="43137"/>
                    </a:srgbClr>
                  </a:outerShdw>
                </a:effectLst>
              </a:rPr>
              <a:t>بأحبِّ</a:t>
            </a:r>
            <a:r>
              <a:rPr lang="ar-AE" sz="2400" dirty="0"/>
              <a:t> الرجلين إليكَ؛ عمر بن الخطاب أو عمرو بن هشام !</a:t>
            </a:r>
          </a:p>
          <a:p>
            <a:pPr marL="0" indent="0">
              <a:lnSpc>
                <a:spcPct val="150000"/>
              </a:lnSpc>
              <a:buNone/>
            </a:pPr>
            <a:r>
              <a:rPr lang="ar-AE" sz="2400" dirty="0"/>
              <a:t>هكذا بدأت الحكاية، دعوةٌ جذبته من ياقة كفره إلى نور الإسلام، وانتشلته من مستنقع الرذيلة إلى قمة الفضيلة، واستلّته من دار النّدوة إلى دار الأرقم !</a:t>
            </a:r>
          </a:p>
          <a:p>
            <a:pPr marL="0" indent="0">
              <a:lnSpc>
                <a:spcPct val="150000"/>
              </a:lnSpc>
              <a:buNone/>
            </a:pPr>
            <a:r>
              <a:rPr lang="ar-AE" sz="2400" dirty="0"/>
              <a:t>ولأنَّ النّاسَ معادن خِيارهم في الجاهلية خِيارهم في الإسلام إذا فقِهوا، كان عمر الجاهليّ مهيّأً بإتقان ليكون عمر الفاروق! كل ما كان ينقصه إعادة هيكلة وصياغة، وليس أقدر من الإسلام على هيكلة الناس وصياغتهم من جديد ! فالإسلام لا يلغي الطبائع إنما يهذبها، ولا يهدم الصفات وإنما يصقلها، وفي الإسلام هُذّب عمر وصُقل حتى صار واحدًا من الذين لا يأتون إلا مرة واحدة في التاريخ !</a:t>
            </a:r>
          </a:p>
          <a:p>
            <a:pPr marL="0" indent="0">
              <a:lnSpc>
                <a:spcPct val="150000"/>
              </a:lnSpc>
              <a:buNone/>
            </a:pPr>
            <a:endParaRPr lang="en-US" sz="2400" dirty="0"/>
          </a:p>
        </p:txBody>
      </p:sp>
    </p:spTree>
    <p:extLst>
      <p:ext uri="{BB962C8B-B14F-4D97-AF65-F5344CB8AC3E}">
        <p14:creationId xmlns:p14="http://schemas.microsoft.com/office/powerpoint/2010/main" val="213457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7308946-4563-4BF6-8D36-FEB650C748FC}"/>
              </a:ext>
            </a:extLst>
          </p:cNvPr>
          <p:cNvSpPr>
            <a:spLocks noGrp="1"/>
          </p:cNvSpPr>
          <p:nvPr>
            <p:ph type="title"/>
          </p:nvPr>
        </p:nvSpPr>
        <p:spPr>
          <a:xfrm>
            <a:off x="838200" y="618050"/>
            <a:ext cx="10515600" cy="1325563"/>
          </a:xfrm>
        </p:spPr>
        <p:txBody>
          <a:bodyPr/>
          <a:lstStyle/>
          <a:p>
            <a:r>
              <a:rPr lang="ar-AE" dirty="0">
                <a:solidFill>
                  <a:srgbClr val="FFFF00"/>
                </a:solidFill>
                <a:cs typeface="DecoType Naskh Swashes" panose="02010400000000000000" pitchFamily="2" charset="-78"/>
              </a:rPr>
              <a:t>أدهم شرقاوي                 </a:t>
            </a:r>
            <a:r>
              <a:rPr lang="ar-AE" dirty="0">
                <a:solidFill>
                  <a:schemeClr val="bg1"/>
                </a:solidFill>
                <a:cs typeface="DecoType Naskh Swashes" panose="02010400000000000000" pitchFamily="2" charset="-78"/>
              </a:rPr>
              <a:t>(</a:t>
            </a:r>
            <a:r>
              <a:rPr lang="ar-AE" dirty="0">
                <a:solidFill>
                  <a:schemeClr val="bg2">
                    <a:lumMod val="20000"/>
                    <a:lumOff val="80000"/>
                  </a:schemeClr>
                </a:solidFill>
                <a:cs typeface="DecoType Naskh Swashes" panose="02010400000000000000" pitchFamily="2" charset="-78"/>
              </a:rPr>
              <a:t>ويسمى أيضاً قس بن ساعدة </a:t>
            </a:r>
            <a:r>
              <a:rPr lang="ar-AE" dirty="0">
                <a:solidFill>
                  <a:schemeClr val="bg1"/>
                </a:solidFill>
                <a:cs typeface="DecoType Naskh Swashes" panose="02010400000000000000" pitchFamily="2" charset="-78"/>
              </a:rPr>
              <a:t>)</a:t>
            </a:r>
            <a:r>
              <a:rPr lang="ar-AE" dirty="0">
                <a:cs typeface="DecoType Naskh Swashes" panose="02010400000000000000" pitchFamily="2" charset="-78"/>
              </a:rPr>
              <a:t> </a:t>
            </a:r>
            <a:endParaRPr lang="en-US" dirty="0">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3236A8BC-A617-4013-8459-9E84DFF908E5}"/>
              </a:ext>
            </a:extLst>
          </p:cNvPr>
          <p:cNvSpPr>
            <a:spLocks noGrp="1"/>
          </p:cNvSpPr>
          <p:nvPr>
            <p:ph idx="1"/>
          </p:nvPr>
        </p:nvSpPr>
        <p:spPr>
          <a:xfrm>
            <a:off x="1209368" y="2341819"/>
            <a:ext cx="10144432" cy="4351338"/>
          </a:xfrm>
        </p:spPr>
        <p:txBody>
          <a:bodyPr/>
          <a:lstStyle/>
          <a:p>
            <a:pPr marL="0" indent="0">
              <a:lnSpc>
                <a:spcPct val="150000"/>
              </a:lnSpc>
              <a:buNone/>
            </a:pPr>
            <a:r>
              <a:rPr lang="ar-AE" dirty="0"/>
              <a:t>أدهم شرقاوي (ويسمى أيضاً قس بن ساعدة ) كاتب شاب فلسطيني الجنسية، متزوج وله من الأبناء ولد وثلاثة بنات. يعيش في لبنان. حاصل على دبلوم دار معلمين من اليونيسكو، دبلوم تربية رياضية من اليونيسكو، إجازة في الأدب العربي من الجامعة اللبنانية في بيروت ، ماجستير في الأدب العربي.</a:t>
            </a:r>
          </a:p>
          <a:p>
            <a:pPr marL="0" indent="0">
              <a:lnSpc>
                <a:spcPct val="150000"/>
              </a:lnSpc>
              <a:buNone/>
            </a:pPr>
            <a:r>
              <a:rPr lang="ar-AE" dirty="0"/>
              <a:t> ينشر كتاباته تحت اسم مستعار ألا وهو " قس بن ساعدة ". من مؤلفاته: - كش ملك - خربشات خارجة عن القانون.</a:t>
            </a:r>
            <a:endParaRPr lang="en-US" dirty="0"/>
          </a:p>
        </p:txBody>
      </p:sp>
      <p:pic>
        <p:nvPicPr>
          <p:cNvPr id="4" name="صورة 3">
            <a:extLst>
              <a:ext uri="{FF2B5EF4-FFF2-40B4-BE49-F238E27FC236}">
                <a16:creationId xmlns:a16="http://schemas.microsoft.com/office/drawing/2014/main" id="{390FFADA-477F-49D8-8CC0-4FFF329A7435}"/>
              </a:ext>
            </a:extLst>
          </p:cNvPr>
          <p:cNvPicPr>
            <a:picLocks noChangeAspect="1"/>
          </p:cNvPicPr>
          <p:nvPr/>
        </p:nvPicPr>
        <p:blipFill>
          <a:blip r:embed="rId2"/>
          <a:stretch>
            <a:fillRect/>
          </a:stretch>
        </p:blipFill>
        <p:spPr>
          <a:xfrm>
            <a:off x="528484" y="410065"/>
            <a:ext cx="1683774" cy="20971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092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16B5A337-7638-4667-A057-95E836174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219" y="556599"/>
            <a:ext cx="1800225" cy="2533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a:extLst>
              <a:ext uri="{FF2B5EF4-FFF2-40B4-BE49-F238E27FC236}">
                <a16:creationId xmlns:a16="http://schemas.microsoft.com/office/drawing/2014/main" id="{37308946-4563-4BF6-8D36-FEB650C748FC}"/>
              </a:ext>
            </a:extLst>
          </p:cNvPr>
          <p:cNvSpPr>
            <a:spLocks noGrp="1"/>
          </p:cNvSpPr>
          <p:nvPr>
            <p:ph type="title"/>
          </p:nvPr>
        </p:nvSpPr>
        <p:spPr>
          <a:xfrm>
            <a:off x="9011264" y="365125"/>
            <a:ext cx="2342535" cy="1325563"/>
          </a:xfrm>
        </p:spPr>
        <p:txBody>
          <a:bodyPr/>
          <a:lstStyle/>
          <a:p>
            <a:r>
              <a:rPr lang="ar-AE" dirty="0">
                <a:solidFill>
                  <a:srgbClr val="FFFF00"/>
                </a:solidFill>
                <a:cs typeface="DecoType Naskh Swashes" panose="02010400000000000000" pitchFamily="2" charset="-78"/>
              </a:rPr>
              <a:t>الطنطورية</a:t>
            </a:r>
            <a:r>
              <a:rPr lang="ar-AE" dirty="0">
                <a:solidFill>
                  <a:schemeClr val="tx2"/>
                </a:solidFill>
                <a:cs typeface="DecoType Naskh Swashes" panose="02010400000000000000" pitchFamily="2" charset="-78"/>
              </a:rPr>
              <a:t>:</a:t>
            </a:r>
            <a:endParaRPr lang="en-US" dirty="0">
              <a:solidFill>
                <a:schemeClr val="tx2"/>
              </a:solidFill>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3236A8BC-A617-4013-8459-9E84DFF908E5}"/>
              </a:ext>
            </a:extLst>
          </p:cNvPr>
          <p:cNvSpPr>
            <a:spLocks noGrp="1"/>
          </p:cNvSpPr>
          <p:nvPr>
            <p:ph idx="1"/>
          </p:nvPr>
        </p:nvSpPr>
        <p:spPr>
          <a:xfrm>
            <a:off x="838199" y="1690688"/>
            <a:ext cx="10515600" cy="4793226"/>
          </a:xfrm>
        </p:spPr>
        <p:txBody>
          <a:bodyPr>
            <a:normAutofit fontScale="85000" lnSpcReduction="20000"/>
          </a:bodyPr>
          <a:lstStyle/>
          <a:p>
            <a:pPr>
              <a:lnSpc>
                <a:spcPct val="150000"/>
              </a:lnSpc>
            </a:pPr>
            <a:r>
              <a:rPr lang="ar-AE" dirty="0"/>
              <a:t>تسرد الرواية سيرة متخيلة لعائلة فلسطينية، منتسبة إلى قرية الطنطورة، بين سنتي </a:t>
            </a:r>
            <a:r>
              <a:rPr lang="ar-AE" dirty="0">
                <a:effectLst>
                  <a:outerShdw blurRad="38100" dist="38100" dir="2700000" algn="tl">
                    <a:srgbClr val="000000">
                      <a:alpha val="43137"/>
                    </a:srgbClr>
                  </a:outerShdw>
                </a:effectLst>
              </a:rPr>
              <a:t>1947 و 2000، تم اقتلاعها من أرضها بعد اجتياح العصابات الصهيونية للقرية، لتعيش تجارب اللجوء في لبنان و الإمارات و مصر. تنتظم الرواية حول خط من الأحداث و الوقائع التاريخية كالنكبة و اللجوء الفلسطيني و الحرب </a:t>
            </a:r>
            <a:r>
              <a:rPr lang="ar-AE" dirty="0"/>
              <a:t>الأهلية اللبنانية و الاجتياح الإسرائيلي للبنان.</a:t>
            </a:r>
          </a:p>
          <a:p>
            <a:pPr>
              <a:lnSpc>
                <a:spcPct val="150000"/>
              </a:lnSpc>
            </a:pPr>
            <a:r>
              <a:rPr lang="ar-AE" dirty="0"/>
              <a:t>الرواية محكية بلسان رقية الطنطورية، الشخصية الرئيسية، و التي تكتب قصة عائلتها منذ مرحلة طفولتها الأولى إلى الشيخوخة، تحت إلحاح ابنها حسن. لغة الرواية غنية بمصطلحات و حوارات بالعامية الفلسطينية، و يتخلل متنها السردي مجموعة من الشهادات الموثقة، و المسجلة بأسماء أصحابها، لأحداث أو مؤسسات تاريخية حقيقية، كالمجازر المرتكبة خلال النكبة أو الحرب الأهلية اللبنانية و مصير وثائق مركز الأبحاث الفلسطيني.</a:t>
            </a:r>
          </a:p>
          <a:p>
            <a:pPr>
              <a:lnSpc>
                <a:spcPct val="150000"/>
              </a:lnSpc>
            </a:pPr>
            <a:endParaRPr lang="en-US" dirty="0"/>
          </a:p>
        </p:txBody>
      </p:sp>
    </p:spTree>
    <p:extLst>
      <p:ext uri="{BB962C8B-B14F-4D97-AF65-F5344CB8AC3E}">
        <p14:creationId xmlns:p14="http://schemas.microsoft.com/office/powerpoint/2010/main" val="120933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5513636A-F2DC-4C61-8C01-192E567232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119" y="545383"/>
            <a:ext cx="1578069"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عنوان 1">
            <a:extLst>
              <a:ext uri="{FF2B5EF4-FFF2-40B4-BE49-F238E27FC236}">
                <a16:creationId xmlns:a16="http://schemas.microsoft.com/office/drawing/2014/main" id="{37308946-4563-4BF6-8D36-FEB650C748FC}"/>
              </a:ext>
            </a:extLst>
          </p:cNvPr>
          <p:cNvSpPr>
            <a:spLocks noGrp="1"/>
          </p:cNvSpPr>
          <p:nvPr>
            <p:ph type="title"/>
          </p:nvPr>
        </p:nvSpPr>
        <p:spPr>
          <a:xfrm>
            <a:off x="6769510" y="291383"/>
            <a:ext cx="4584290" cy="1325563"/>
          </a:xfrm>
        </p:spPr>
        <p:txBody>
          <a:bodyPr/>
          <a:lstStyle/>
          <a:p>
            <a:r>
              <a:rPr lang="ar-AE" dirty="0">
                <a:solidFill>
                  <a:srgbClr val="FFFF00"/>
                </a:solidFill>
                <a:cs typeface="DecoType Naskh Swashes" panose="02010400000000000000" pitchFamily="2" charset="-78"/>
              </a:rPr>
              <a:t>رضوى عاشور</a:t>
            </a:r>
            <a:endParaRPr lang="en-US" dirty="0">
              <a:solidFill>
                <a:srgbClr val="FFFF00"/>
              </a:solidFill>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3236A8BC-A617-4013-8459-9E84DFF908E5}"/>
              </a:ext>
            </a:extLst>
          </p:cNvPr>
          <p:cNvSpPr>
            <a:spLocks noGrp="1"/>
          </p:cNvSpPr>
          <p:nvPr>
            <p:ph idx="1"/>
          </p:nvPr>
        </p:nvSpPr>
        <p:spPr>
          <a:xfrm>
            <a:off x="838200" y="1616945"/>
            <a:ext cx="10515600" cy="4516181"/>
          </a:xfrm>
        </p:spPr>
        <p:txBody>
          <a:bodyPr>
            <a:normAutofit fontScale="92500" lnSpcReduction="10000"/>
          </a:bodyPr>
          <a:lstStyle/>
          <a:p>
            <a:pPr marL="0" indent="0">
              <a:lnSpc>
                <a:spcPct val="160000"/>
              </a:lnSpc>
              <a:buNone/>
            </a:pPr>
            <a:r>
              <a:rPr lang="ar-AE" dirty="0"/>
              <a:t>تميز مشروعها الأدبي، في شقه الإبداعي، بتيمات التحرر الوطني والإنساني، إضافة </a:t>
            </a:r>
            <a:r>
              <a:rPr lang="ar-AE" dirty="0">
                <a:effectLst>
                  <a:outerShdw blurRad="38100" dist="38100" dir="2700000" algn="tl">
                    <a:srgbClr val="000000">
                      <a:alpha val="43137"/>
                    </a:srgbClr>
                  </a:outerShdw>
                </a:effectLst>
              </a:rPr>
              <a:t>للرواية </a:t>
            </a:r>
            <a:r>
              <a:rPr lang="ar-AE" dirty="0"/>
              <a:t>التاريخية.</a:t>
            </a:r>
          </a:p>
          <a:p>
            <a:pPr marL="0" indent="0">
              <a:lnSpc>
                <a:spcPct val="160000"/>
              </a:lnSpc>
              <a:buNone/>
            </a:pPr>
            <a:r>
              <a:rPr lang="ar-AE" dirty="0"/>
              <a:t>تراوحت أعمالها النقدية، المنشورة بالعربية والإنجليزية، بين الإنتاج النظري والأعمال المرتبطة بتجارب أدبية معينة. تمت ترجمة بعض أعمالها الإبداعية إلى الإنجليزية والإسبانية والإيطالية والإندونيسية.</a:t>
            </a:r>
          </a:p>
          <a:p>
            <a:pPr marL="0" indent="0">
              <a:lnSpc>
                <a:spcPct val="160000"/>
              </a:lnSpc>
              <a:buNone/>
            </a:pPr>
            <a:r>
              <a:rPr lang="ar-AE" dirty="0"/>
              <a:t>ولدت في القاهرة، في 26 مايو 1946  تزوجت الأديب الفلسطيني مريد البرغوثي، وهي والدة الشاعر تميم البرغوثي  توفيت يوم 30 نوفمبر 2014</a:t>
            </a:r>
          </a:p>
          <a:p>
            <a:pPr marL="0" indent="0">
              <a:lnSpc>
                <a:spcPct val="160000"/>
              </a:lnSpc>
              <a:buNone/>
            </a:pPr>
            <a:endParaRPr lang="en-US" dirty="0"/>
          </a:p>
        </p:txBody>
      </p:sp>
    </p:spTree>
    <p:extLst>
      <p:ext uri="{BB962C8B-B14F-4D97-AF65-F5344CB8AC3E}">
        <p14:creationId xmlns:p14="http://schemas.microsoft.com/office/powerpoint/2010/main" val="68211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A8CDAC73-EA50-4123-BF8B-24590F2683AC}"/>
              </a:ext>
            </a:extLst>
          </p:cNvPr>
          <p:cNvSpPr txBox="1"/>
          <p:nvPr/>
        </p:nvSpPr>
        <p:spPr>
          <a:xfrm>
            <a:off x="2191872" y="2501153"/>
            <a:ext cx="5486400" cy="2308324"/>
          </a:xfrm>
          <a:prstGeom prst="rect">
            <a:avLst/>
          </a:prstGeom>
          <a:noFill/>
        </p:spPr>
        <p:txBody>
          <a:bodyPr wrap="square" rtlCol="0">
            <a:spAutoFit/>
          </a:bodyPr>
          <a:lstStyle/>
          <a:p>
            <a:pPr algn="ctr"/>
            <a:r>
              <a:rPr lang="ar-AE" sz="7200" dirty="0">
                <a:solidFill>
                  <a:schemeClr val="accent2">
                    <a:lumMod val="50000"/>
                  </a:schemeClr>
                </a:solidFill>
                <a:cs typeface="DecoType Naskh Swashes" panose="02010400000000000000" pitchFamily="2" charset="-78"/>
              </a:rPr>
              <a:t>على أحر من اللهفة ننطلق إلى التصويت</a:t>
            </a:r>
            <a:endParaRPr lang="en-US" sz="7200" dirty="0">
              <a:solidFill>
                <a:schemeClr val="accent2">
                  <a:lumMod val="50000"/>
                </a:schemeClr>
              </a:solidFill>
              <a:cs typeface="DecoType Naskh Swashes" panose="02010400000000000000" pitchFamily="2" charset="-78"/>
            </a:endParaRPr>
          </a:p>
        </p:txBody>
      </p:sp>
    </p:spTree>
    <p:extLst>
      <p:ext uri="{BB962C8B-B14F-4D97-AF65-F5344CB8AC3E}">
        <p14:creationId xmlns:p14="http://schemas.microsoft.com/office/powerpoint/2010/main" val="420829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842</Words>
  <Application>Microsoft Office PowerPoint</Application>
  <PresentationFormat>شاشة عريضة</PresentationFormat>
  <Paragraphs>36</Paragraphs>
  <Slides>11</Slides>
  <Notes>1</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11</vt:i4>
      </vt:variant>
    </vt:vector>
  </HeadingPairs>
  <TitlesOfParts>
    <vt:vector size="18" baseType="lpstr">
      <vt:lpstr>Andalus</vt:lpstr>
      <vt:lpstr>Arial</vt:lpstr>
      <vt:lpstr>Calibri</vt:lpstr>
      <vt:lpstr>Calibri Light</vt:lpstr>
      <vt:lpstr>DecoType Naskh Swashes</vt:lpstr>
      <vt:lpstr>Times New Roman</vt:lpstr>
      <vt:lpstr>نسق Office</vt:lpstr>
      <vt:lpstr>فرسان أكتوبر</vt:lpstr>
      <vt:lpstr>عرض تقديمي في PowerPoint</vt:lpstr>
      <vt:lpstr>خلقة العظيم مع الأطفال:</vt:lpstr>
      <vt:lpstr>د. فاطمة الكتاني.</vt:lpstr>
      <vt:lpstr>مقتطفات من الكتاب..</vt:lpstr>
      <vt:lpstr>علي بن يحيى بن جابر الفيفي </vt:lpstr>
      <vt:lpstr>عندما التقيت عمر بن الخطاب</vt:lpstr>
      <vt:lpstr>أدهم شرقاوي                 (ويسمى أيضاً قس بن ساعدة ) </vt:lpstr>
      <vt:lpstr>الطنطورية:</vt:lpstr>
      <vt:lpstr>رضوى عاشور</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37</cp:revision>
  <dcterms:created xsi:type="dcterms:W3CDTF">2017-09-27T13:54:59Z</dcterms:created>
  <dcterms:modified xsi:type="dcterms:W3CDTF">2017-09-28T06:36:40Z</dcterms:modified>
</cp:coreProperties>
</file>