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notesMasterIdLst>
    <p:notesMasterId r:id="rId15"/>
  </p:notesMasterIdLst>
  <p:sldIdLst>
    <p:sldId id="256" r:id="rId2"/>
    <p:sldId id="258" r:id="rId3"/>
    <p:sldId id="260" r:id="rId4"/>
    <p:sldId id="259" r:id="rId5"/>
    <p:sldId id="261" r:id="rId6"/>
    <p:sldId id="263" r:id="rId7"/>
    <p:sldId id="262" r:id="rId8"/>
    <p:sldId id="266" r:id="rId9"/>
    <p:sldId id="265" r:id="rId10"/>
    <p:sldId id="264" r:id="rId11"/>
    <p:sldId id="267" r:id="rId12"/>
    <p:sldId id="25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03CEF87F-7165-49E5-BC5E-0CD19C280A0A}" type="datetimeFigureOut">
              <a:rPr lang="en-US" smtClean="0"/>
              <a:t>25-Oct-17</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38BBF9D3-5891-4E49-9EF8-6D13F33C484F}" type="slidenum">
              <a:rPr lang="en-US" smtClean="0"/>
              <a:t>‹#›</a:t>
            </a:fld>
            <a:endParaRPr lang="en-US"/>
          </a:p>
        </p:txBody>
      </p:sp>
    </p:spTree>
    <p:extLst>
      <p:ext uri="{BB962C8B-B14F-4D97-AF65-F5344CB8AC3E}">
        <p14:creationId xmlns:p14="http://schemas.microsoft.com/office/powerpoint/2010/main" val="213267695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3ED8D1F1-61C4-4CDA-95B3-14B41A3EA29A}"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85731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3"/>
          <p:cNvSpPr>
            <a:spLocks noGrp="1"/>
          </p:cNvSpPr>
          <p:nvPr>
            <p:ph type="dt" sz="half" idx="10"/>
          </p:nvPr>
        </p:nvSpPr>
        <p:spPr/>
        <p:txBody>
          <a:bodyPr/>
          <a:lstStyle/>
          <a:p>
            <a:fld id="{6A38D6D0-409A-4019-91F1-A83872C747F4}"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603909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DDCE3E0B-2624-498A-8268-85D2A7A786EF}"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186598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82645F77-281D-4598-8CDA-652C7938AE53}" type="datetime1">
              <a:rPr lang="en-US" smtClean="0"/>
              <a:t>25-Oct-17</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329169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88EB142E-3943-49D2-A1F4-EAC5D840C476}" type="datetime1">
              <a:rPr lang="en-US" smtClean="0"/>
              <a:t>25-Oct-17</a:t>
            </a:fld>
            <a:endParaRPr lang="en-US"/>
          </a:p>
        </p:txBody>
      </p:sp>
      <p:sp>
        <p:nvSpPr>
          <p:cNvPr id="8" name="Footer Placeholder 7"/>
          <p:cNvSpPr>
            <a:spLocks noGrp="1"/>
          </p:cNvSpPr>
          <p:nvPr>
            <p:ph type="ftr" sz="quarter" idx="11"/>
          </p:nvPr>
        </p:nvSpPr>
        <p:spPr/>
        <p:txBody>
          <a:bodyPr/>
          <a:lstStyle/>
          <a:p>
            <a:r>
              <a:rPr lang="en-US"/>
              <a:t>Seejaalbookclub</a:t>
            </a:r>
          </a:p>
        </p:txBody>
      </p:sp>
      <p:sp>
        <p:nvSpPr>
          <p:cNvPr id="9" name="Slide Number Placeholder 8"/>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06702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7" name="Date Placeholder 2"/>
          <p:cNvSpPr>
            <a:spLocks noGrp="1"/>
          </p:cNvSpPr>
          <p:nvPr>
            <p:ph type="dt" sz="half" idx="10"/>
          </p:nvPr>
        </p:nvSpPr>
        <p:spPr/>
        <p:txBody>
          <a:bodyPr/>
          <a:lstStyle/>
          <a:p>
            <a:fld id="{87A55E9A-9DEF-4F70-849E-34570E233448}" type="datetime1">
              <a:rPr lang="en-US" smtClean="0"/>
              <a:t>25-Oct-17</a:t>
            </a:fld>
            <a:endParaRPr lang="en-US"/>
          </a:p>
        </p:txBody>
      </p:sp>
      <p:sp>
        <p:nvSpPr>
          <p:cNvPr id="5" name="Footer Placeholder 3"/>
          <p:cNvSpPr>
            <a:spLocks noGrp="1"/>
          </p:cNvSpPr>
          <p:nvPr>
            <p:ph type="ftr" sz="quarter" idx="11"/>
          </p:nvPr>
        </p:nvSpPr>
        <p:spPr/>
        <p:txBody>
          <a:bodyPr/>
          <a:lstStyle/>
          <a:p>
            <a:r>
              <a:rPr lang="en-US"/>
              <a:t>Seejaalbookclub</a:t>
            </a:r>
          </a:p>
        </p:txBody>
      </p:sp>
      <p:sp>
        <p:nvSpPr>
          <p:cNvPr id="6" name="Slide Number Placeholder 4"/>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746378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EA0EC18-73EA-4576-AE47-3A6AA956110A}" type="datetime1">
              <a:rPr lang="en-US" smtClean="0"/>
              <a:t>25-Oct-17</a:t>
            </a:fld>
            <a:endParaRPr lang="en-US"/>
          </a:p>
        </p:txBody>
      </p:sp>
      <p:sp>
        <p:nvSpPr>
          <p:cNvPr id="5" name="Footer Placeholder 2"/>
          <p:cNvSpPr>
            <a:spLocks noGrp="1"/>
          </p:cNvSpPr>
          <p:nvPr>
            <p:ph type="ftr" sz="quarter" idx="11"/>
          </p:nvPr>
        </p:nvSpPr>
        <p:spPr/>
        <p:txBody>
          <a:bodyPr/>
          <a:lstStyle/>
          <a:p>
            <a:r>
              <a:rPr lang="en-US"/>
              <a:t>Seejaalbookclub</a:t>
            </a:r>
          </a:p>
        </p:txBody>
      </p:sp>
      <p:sp>
        <p:nvSpPr>
          <p:cNvPr id="6" name="Slide Number Placeholder 3"/>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509175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7" name="Date Placeholder 4"/>
          <p:cNvSpPr>
            <a:spLocks noGrp="1"/>
          </p:cNvSpPr>
          <p:nvPr>
            <p:ph type="dt" sz="half" idx="10"/>
          </p:nvPr>
        </p:nvSpPr>
        <p:spPr/>
        <p:txBody>
          <a:bodyPr/>
          <a:lstStyle/>
          <a:p>
            <a:fld id="{21B4C1A6-240F-49A1-8357-DD8B6F7C6ADE}" type="datetime1">
              <a:rPr lang="en-US" smtClean="0"/>
              <a:t>25-Oct-17</a:t>
            </a:fld>
            <a:endParaRPr lang="en-US"/>
          </a:p>
        </p:txBody>
      </p:sp>
      <p:sp>
        <p:nvSpPr>
          <p:cNvPr id="5" name="Footer Placeholder 5"/>
          <p:cNvSpPr>
            <a:spLocks noGrp="1"/>
          </p:cNvSpPr>
          <p:nvPr>
            <p:ph type="ftr" sz="quarter" idx="11"/>
          </p:nvPr>
        </p:nvSpPr>
        <p:spPr/>
        <p:txBody>
          <a:bodyPr/>
          <a:lstStyle/>
          <a:p>
            <a:r>
              <a:rPr lang="en-US"/>
              <a:t>Seejaalbookclub</a:t>
            </a:r>
          </a:p>
        </p:txBody>
      </p:sp>
      <p:sp>
        <p:nvSpPr>
          <p:cNvPr id="6" name="Slide Number Placeholder 6"/>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274690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40301214-C6AE-449D-A7DB-F34784C8CCE2}" type="datetime1">
              <a:rPr lang="en-US" smtClean="0"/>
              <a:t>25-Oct-17</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663957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241D9C28-04AD-47BC-BEDA-872ED7099AE2}" type="datetime1">
              <a:rPr lang="en-US" smtClean="0"/>
              <a:t>25-Oct-17</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450388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CABC72AD-6F00-43D5-92F5-BCD61984CD0E}"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1481415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حرر أنماط نص الشكل الرئيسي</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23F1299F-1656-4476-9D25-91BE3B283F4C}"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15168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46B11615-79A0-4816-A0F1-7C4B72BBD937}"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1989634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A22713-FDA8-492D-8879-C0EBD3642691}" type="datetime1">
              <a:rPr lang="en-US" smtClean="0"/>
              <a:t>25-Oct-17</a:t>
            </a:fld>
            <a:endParaRPr lang="en-US"/>
          </a:p>
        </p:txBody>
      </p:sp>
      <p:sp>
        <p:nvSpPr>
          <p:cNvPr id="4"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1228215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907291B-8A52-4741-A50D-9DF3A06F1D3B}" type="datetime1">
              <a:rPr lang="en-US" smtClean="0"/>
              <a:t>25-Oct-17</a:t>
            </a:fld>
            <a:endParaRPr lang="en-US"/>
          </a:p>
        </p:txBody>
      </p:sp>
      <p:sp>
        <p:nvSpPr>
          <p:cNvPr id="4"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361661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nchorCtr="0"/>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D62569A5-AA4C-4509-B0FB-9D9F91334407}"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518584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0C854930-838C-4E5C-843A-329333656EFC}" type="datetime1">
              <a:rPr lang="en-US" smtClean="0"/>
              <a:t>25-Oct-17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26AE86C7-B18E-4AE9-B634-674866E497F8}" type="slidenum">
              <a:rPr lang="en-US" smtClean="0"/>
              <a:t>‹#›</a:t>
            </a:fld>
            <a:endParaRPr lang="en-US"/>
          </a:p>
        </p:txBody>
      </p:sp>
    </p:spTree>
    <p:extLst>
      <p:ext uri="{BB962C8B-B14F-4D97-AF65-F5344CB8AC3E}">
        <p14:creationId xmlns:p14="http://schemas.microsoft.com/office/powerpoint/2010/main" val="185110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A780F15-4D29-4903-A06A-5A386876FC12}" type="datetime1">
              <a:rPr lang="en-US" smtClean="0"/>
              <a:t>25-Oct-17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Seejaalbookclub</a:t>
            </a: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6AE86C7-B18E-4AE9-B634-674866E497F8}" type="slidenum">
              <a:rPr lang="en-US" smtClean="0"/>
              <a:t>‹#›</a:t>
            </a:fld>
            <a:endParaRPr lang="en-US"/>
          </a:p>
        </p:txBody>
      </p:sp>
    </p:spTree>
    <p:extLst>
      <p:ext uri="{BB962C8B-B14F-4D97-AF65-F5344CB8AC3E}">
        <p14:creationId xmlns:p14="http://schemas.microsoft.com/office/powerpoint/2010/main" val="2253527755"/>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sldNum="0"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7.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65A8357-E236-4CDC-833C-6BC138ACCE23}"/>
              </a:ext>
            </a:extLst>
          </p:cNvPr>
          <p:cNvSpPr>
            <a:spLocks noGrp="1"/>
          </p:cNvSpPr>
          <p:nvPr>
            <p:ph type="ctrTitle"/>
          </p:nvPr>
        </p:nvSpPr>
        <p:spPr>
          <a:xfrm>
            <a:off x="1258194" y="2344994"/>
            <a:ext cx="8825658" cy="1709716"/>
          </a:xfrm>
        </p:spPr>
        <p:txBody>
          <a:bodyPr/>
          <a:lstStyle/>
          <a:p>
            <a:pPr algn="ctr" rtl="1"/>
            <a:r>
              <a:rPr lang="ar-AE" dirty="0">
                <a:latin typeface="Andalus" panose="02020603050405020304" pitchFamily="18" charset="-78"/>
                <a:cs typeface="Andalus" panose="02020603050405020304" pitchFamily="18" charset="-78"/>
              </a:rPr>
              <a:t>فرسان نوفمبر 2017</a:t>
            </a:r>
            <a:endParaRPr lang="en-US" dirty="0">
              <a:latin typeface="Andalus" panose="02020603050405020304" pitchFamily="18" charset="-78"/>
              <a:cs typeface="Andalus" panose="02020603050405020304" pitchFamily="18" charset="-78"/>
            </a:endParaRPr>
          </a:p>
        </p:txBody>
      </p:sp>
      <p:sp>
        <p:nvSpPr>
          <p:cNvPr id="6" name="عنصر نائب للتذييل 5">
            <a:extLst>
              <a:ext uri="{FF2B5EF4-FFF2-40B4-BE49-F238E27FC236}">
                <a16:creationId xmlns:a16="http://schemas.microsoft.com/office/drawing/2014/main" id="{4481BCA9-1AA0-44C3-8D43-A59957C2B93E}"/>
              </a:ext>
            </a:extLst>
          </p:cNvPr>
          <p:cNvSpPr>
            <a:spLocks noGrp="1"/>
          </p:cNvSpPr>
          <p:nvPr>
            <p:ph type="ftr" sz="quarter" idx="11"/>
          </p:nvPr>
        </p:nvSpPr>
        <p:spPr/>
        <p:txBody>
          <a:bodyPr/>
          <a:lstStyle/>
          <a:p>
            <a:r>
              <a:rPr lang="en-US"/>
              <a:t>Seejaalbookclub</a:t>
            </a:r>
          </a:p>
        </p:txBody>
      </p:sp>
      <p:pic>
        <p:nvPicPr>
          <p:cNvPr id="4" name="موسيقى - ملحمية">
            <a:hlinkClick r:id="" action="ppaction://media"/>
            <a:extLst>
              <a:ext uri="{FF2B5EF4-FFF2-40B4-BE49-F238E27FC236}">
                <a16:creationId xmlns:a16="http://schemas.microsoft.com/office/drawing/2014/main" id="{12ABAABF-FA8F-4F0E-AF26-D7428A7748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8594" y="5715634"/>
            <a:ext cx="609600" cy="609600"/>
          </a:xfrm>
          <a:prstGeom prst="rect">
            <a:avLst/>
          </a:prstGeom>
        </p:spPr>
      </p:pic>
    </p:spTree>
    <p:extLst>
      <p:ext uri="{BB962C8B-B14F-4D97-AF65-F5344CB8AC3E}">
        <p14:creationId xmlns:p14="http://schemas.microsoft.com/office/powerpoint/2010/main" val="227730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3A79B4-BC66-437D-8BD4-DAF088CC6396}"/>
              </a:ext>
            </a:extLst>
          </p:cNvPr>
          <p:cNvSpPr>
            <a:spLocks noGrp="1"/>
          </p:cNvSpPr>
          <p:nvPr>
            <p:ph type="title"/>
          </p:nvPr>
        </p:nvSpPr>
        <p:spPr>
          <a:xfrm>
            <a:off x="970575" y="867327"/>
            <a:ext cx="9404723" cy="1400530"/>
          </a:xfrm>
        </p:spPr>
        <p:txBody>
          <a:bodyPr/>
          <a:lstStyle/>
          <a:p>
            <a:pPr algn="r" rtl="1"/>
            <a:r>
              <a:rPr lang="ar-AE"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الأب الغني والأب الفقير</a:t>
            </a:r>
            <a:endParaRPr lang="en-US"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pic>
        <p:nvPicPr>
          <p:cNvPr id="7" name="عنصر نائب للمحتوى 6">
            <a:extLst>
              <a:ext uri="{FF2B5EF4-FFF2-40B4-BE49-F238E27FC236}">
                <a16:creationId xmlns:a16="http://schemas.microsoft.com/office/drawing/2014/main" id="{99954089-2A95-478F-A135-8E109AE6B0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224" y="2017135"/>
            <a:ext cx="2463801" cy="3251408"/>
          </a:xfrm>
          <a:prstGeom prst="rect">
            <a:avLst/>
          </a:prstGeom>
          <a:ln>
            <a:noFill/>
          </a:ln>
          <a:effectLst>
            <a:outerShdw blurRad="292100" dist="139700" dir="2700000" algn="tl" rotWithShape="0">
              <a:srgbClr val="333333">
                <a:alpha val="65000"/>
              </a:srgbClr>
            </a:outerShdw>
          </a:effectLst>
        </p:spPr>
      </p:pic>
      <p:sp>
        <p:nvSpPr>
          <p:cNvPr id="4" name="عنصر نائب للتذييل 3">
            <a:extLst>
              <a:ext uri="{FF2B5EF4-FFF2-40B4-BE49-F238E27FC236}">
                <a16:creationId xmlns:a16="http://schemas.microsoft.com/office/drawing/2014/main" id="{D7BAB16D-0D66-4CBF-8127-F93F1105F928}"/>
              </a:ext>
            </a:extLst>
          </p:cNvPr>
          <p:cNvSpPr>
            <a:spLocks noGrp="1"/>
          </p:cNvSpPr>
          <p:nvPr>
            <p:ph type="ftr" sz="quarter" idx="11"/>
          </p:nvPr>
        </p:nvSpPr>
        <p:spPr/>
        <p:txBody>
          <a:bodyPr/>
          <a:lstStyle/>
          <a:p>
            <a:r>
              <a:rPr lang="en-US"/>
              <a:t>Seejaalbookclub</a:t>
            </a:r>
          </a:p>
        </p:txBody>
      </p:sp>
      <p:sp>
        <p:nvSpPr>
          <p:cNvPr id="10" name="مربع نص 9">
            <a:extLst>
              <a:ext uri="{FF2B5EF4-FFF2-40B4-BE49-F238E27FC236}">
                <a16:creationId xmlns:a16="http://schemas.microsoft.com/office/drawing/2014/main" id="{D3BE09FC-FD2D-4E5A-8EED-79F3AA362D80}"/>
              </a:ext>
            </a:extLst>
          </p:cNvPr>
          <p:cNvSpPr txBox="1"/>
          <p:nvPr/>
        </p:nvSpPr>
        <p:spPr>
          <a:xfrm>
            <a:off x="3211512" y="1853248"/>
            <a:ext cx="7401671" cy="3970318"/>
          </a:xfrm>
          <a:prstGeom prst="rect">
            <a:avLst/>
          </a:prstGeom>
          <a:noFill/>
        </p:spPr>
        <p:txBody>
          <a:bodyPr wrap="square" rtlCol="0">
            <a:spAutoFit/>
          </a:bodyPr>
          <a:lstStyle/>
          <a:p>
            <a:pPr algn="just" rtl="1"/>
            <a:r>
              <a:rPr lang="ar-AE" sz="2800" dirty="0">
                <a:effectLst>
                  <a:outerShdw blurRad="38100" dist="38100" dir="2700000" algn="tl">
                    <a:srgbClr val="000000">
                      <a:alpha val="43137"/>
                    </a:srgbClr>
                  </a:outerShdw>
                </a:effectLst>
              </a:rPr>
              <a:t>هو كتاب من تأليف الكاتب الأمريكي روبرت كيوساكي بالاشتراك مع شارون إل.ليتشر. وموضوعه هو التأكيد على أهمية الاستقلال المالي وبناء الثروة عن طريق شرح العديد من الوسائل كالاستثمار وامتلاك الأصول والاستثمار بها والبدء في مشروع تجاري بالإضافة إلى كيفية تنمية الذكاء المالي لتحسين الأداء المالي والتجاري. كتب روبرت الكتاب على هيئة حكايات رمزية قائمة على أحداث حدثت بالفعل في حياته منذ الطفولة. حقق الكتاب انتشارا كبيراً على المستوى العالمي وترجم لمعظم لغات العالم .</a:t>
            </a:r>
          </a:p>
        </p:txBody>
      </p:sp>
    </p:spTree>
    <p:extLst>
      <p:ext uri="{BB962C8B-B14F-4D97-AF65-F5344CB8AC3E}">
        <p14:creationId xmlns:p14="http://schemas.microsoft.com/office/powerpoint/2010/main" val="204451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000"/>
                                        <p:tgtEl>
                                          <p:spTgt spid="10">
                                            <p:txEl>
                                              <p:pRg st="0" end="0"/>
                                            </p:txEl>
                                          </p:spTgt>
                                        </p:tgtEl>
                                      </p:cBhvr>
                                    </p:animEffect>
                                    <p:anim calcmode="lin" valueType="num">
                                      <p:cBhvr>
                                        <p:cTn id="2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9CA4D6C-2E63-4BF4-BCD5-B52D6C562ED8}"/>
              </a:ext>
            </a:extLst>
          </p:cNvPr>
          <p:cNvSpPr>
            <a:spLocks noGrp="1"/>
          </p:cNvSpPr>
          <p:nvPr>
            <p:ph type="title"/>
          </p:nvPr>
        </p:nvSpPr>
        <p:spPr>
          <a:xfrm>
            <a:off x="690356" y="1152983"/>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روبرت كيوساكي </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830CEB39-BB8D-4044-992D-D2A2D7DA81AF}"/>
              </a:ext>
            </a:extLst>
          </p:cNvPr>
          <p:cNvSpPr>
            <a:spLocks noGrp="1"/>
          </p:cNvSpPr>
          <p:nvPr>
            <p:ph idx="1"/>
          </p:nvPr>
        </p:nvSpPr>
        <p:spPr>
          <a:xfrm>
            <a:off x="3009900" y="2895601"/>
            <a:ext cx="7608652" cy="2044700"/>
          </a:xfrm>
        </p:spPr>
        <p:txBody>
          <a:bodyPr>
            <a:normAutofit fontScale="92500" lnSpcReduction="10000"/>
          </a:bodyPr>
          <a:lstStyle/>
          <a:p>
            <a:pPr algn="just" rtl="1">
              <a:lnSpc>
                <a:spcPct val="150000"/>
              </a:lnSpc>
            </a:pPr>
            <a:r>
              <a:rPr lang="ar-AE" sz="3200" dirty="0">
                <a:effectLst>
                  <a:outerShdw blurRad="38100" dist="38100" dir="2700000" algn="tl">
                    <a:srgbClr val="000000">
                      <a:alpha val="43137"/>
                    </a:srgbClr>
                  </a:outerShdw>
                </a:effectLst>
              </a:rPr>
              <a:t>من مواليد 4 أبريل 1947، هو رجل أعمال أمريكي خبير مختص في التنمية البشرية، ومؤلف كتاب الأب الغني والأب الفقير أفضل الكتب مبيعا حسب صحيفة نيويورك تايمز</a:t>
            </a:r>
          </a:p>
          <a:p>
            <a:pPr marL="0" indent="0" algn="just" rtl="1">
              <a:lnSpc>
                <a:spcPct val="150000"/>
              </a:lnSpc>
              <a:buNone/>
            </a:pPr>
            <a:endParaRPr lang="en-US" sz="3200"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8F5CEB93-A471-4B9C-B489-CC7C2E97E02E}"/>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45C91C96-35A2-473A-A6A0-80467D935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772" y="1853248"/>
            <a:ext cx="2006600" cy="30394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850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5CFCE8B-097E-4940-8AAF-2DB099A05EBF}"/>
              </a:ext>
            </a:extLst>
          </p:cNvPr>
          <p:cNvSpPr>
            <a:spLocks noGrp="1"/>
          </p:cNvSpPr>
          <p:nvPr>
            <p:ph type="title"/>
          </p:nvPr>
        </p:nvSpPr>
        <p:spPr>
          <a:xfrm>
            <a:off x="608011" y="575946"/>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العرب وجهة نظر يابانية</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95242A6A-E22D-4A76-BC97-39703CBCA5C9}"/>
              </a:ext>
            </a:extLst>
          </p:cNvPr>
          <p:cNvSpPr>
            <a:spLocks noGrp="1"/>
          </p:cNvSpPr>
          <p:nvPr>
            <p:ph idx="1"/>
          </p:nvPr>
        </p:nvSpPr>
        <p:spPr>
          <a:xfrm>
            <a:off x="2565399" y="1586067"/>
            <a:ext cx="8584381" cy="4905272"/>
          </a:xfrm>
        </p:spPr>
        <p:txBody>
          <a:bodyPr>
            <a:normAutofit lnSpcReduction="10000"/>
          </a:bodyPr>
          <a:lstStyle/>
          <a:p>
            <a:pPr algn="just" rtl="1">
              <a:lnSpc>
                <a:spcPct val="150000"/>
              </a:lnSpc>
            </a:pPr>
            <a:r>
              <a:rPr lang="ar-AE" dirty="0">
                <a:effectLst>
                  <a:outerShdw blurRad="38100" dist="38100" dir="2700000" algn="tl">
                    <a:srgbClr val="000000">
                      <a:alpha val="43137"/>
                    </a:srgbClr>
                  </a:outerShdw>
                </a:effectLst>
              </a:rPr>
              <a:t>هذا الكتاب مدون باللغة العربية ولا يوجد نسخه باليابانية.  يقول المؤلف أن خبرة أربعين عاما تابع فيها الرواية العربية هي التي دفعته إلى تقديم بعض الأفكار والانطباعات عن الشخصية العربية حيث  قضى الكاتب حوالي أربعين سنة -إلى فترة تأليفه للكتاب- باحثا في اللغة العربية وآدابها. </a:t>
            </a:r>
          </a:p>
          <a:p>
            <a:pPr algn="just" rtl="1">
              <a:lnSpc>
                <a:spcPct val="150000"/>
              </a:lnSpc>
            </a:pPr>
            <a:r>
              <a:rPr lang="ar-AE" dirty="0">
                <a:effectLst>
                  <a:outerShdw blurRad="38100" dist="38100" dir="2700000" algn="tl">
                    <a:srgbClr val="000000">
                      <a:alpha val="43137"/>
                    </a:srgbClr>
                  </a:outerShdw>
                </a:effectLst>
              </a:rPr>
              <a:t>عاش مدة في مصر ومدة أخرى في سوريا وقد عاش في المدينة والريف والبادية. قضى تسعة عشر عاما مركزا على ثقافة البدو في المجتمعات العربية.</a:t>
            </a:r>
          </a:p>
          <a:p>
            <a:pPr algn="just" rtl="1">
              <a:lnSpc>
                <a:spcPct val="150000"/>
              </a:lnSpc>
            </a:pPr>
            <a:r>
              <a:rPr lang="ar-AE" dirty="0">
                <a:effectLst>
                  <a:outerShdw blurRad="38100" dist="38100" dir="2700000" algn="tl">
                    <a:srgbClr val="000000">
                      <a:alpha val="43137"/>
                    </a:srgbClr>
                  </a:outerShdw>
                </a:effectLst>
              </a:rPr>
              <a:t>في كتابه هذا يتطرق إلى بعض مشاهداته مع تحليلاته الشخصية عن المجتمع العربي من وجهة نظره كياباني.</a:t>
            </a:r>
          </a:p>
          <a:p>
            <a:pPr algn="just" rtl="1">
              <a:lnSpc>
                <a:spcPct val="150000"/>
              </a:lnSpc>
            </a:pPr>
            <a:r>
              <a:rPr lang="ar-AE" dirty="0">
                <a:effectLst>
                  <a:outerShdw blurRad="38100" dist="38100" dir="2700000" algn="tl">
                    <a:srgbClr val="000000">
                      <a:alpha val="43137"/>
                    </a:srgbClr>
                  </a:outerShdw>
                </a:effectLst>
              </a:rPr>
              <a:t>وقد عرض المؤلف جوانب الشخصية العربية وسلبياتها حسب فهمه ودراسته للمجتمع العربي. ولذا يؤكد نوتوهارا أن ما توصل إليه من قناعات وآراء كانت وليدة تجربته الذاتية وليس تأثرا بأفكار وقوالب سابقة .</a:t>
            </a:r>
            <a:endParaRPr lang="en-US"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80105534-026E-49C5-A32D-3BB5A848679D}"/>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869B966B-2B0D-4CF1-834C-D3F8C3738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1" y="2087059"/>
            <a:ext cx="1771650" cy="2581275"/>
          </a:xfrm>
          <a:prstGeom prst="rect">
            <a:avLst/>
          </a:prstGeom>
          <a:ln>
            <a:noFill/>
          </a:ln>
          <a:effectLst>
            <a:outerShdw blurRad="292100" dist="139700" dir="2700000" algn="tl" rotWithShape="0">
              <a:srgbClr val="333333">
                <a:alpha val="65000"/>
              </a:srgbClr>
            </a:outerShdw>
          </a:effectLst>
        </p:spPr>
      </p:pic>
      <p:sp>
        <p:nvSpPr>
          <p:cNvPr id="7" name="مربع نص 6">
            <a:extLst>
              <a:ext uri="{FF2B5EF4-FFF2-40B4-BE49-F238E27FC236}">
                <a16:creationId xmlns:a16="http://schemas.microsoft.com/office/drawing/2014/main" id="{A1C0BFC0-3FFB-42EB-A8EB-0DC33FA6AC84}"/>
              </a:ext>
            </a:extLst>
          </p:cNvPr>
          <p:cNvSpPr txBox="1"/>
          <p:nvPr/>
        </p:nvSpPr>
        <p:spPr>
          <a:xfrm>
            <a:off x="608011" y="4889500"/>
            <a:ext cx="1771650" cy="307777"/>
          </a:xfrm>
          <a:prstGeom prst="rect">
            <a:avLst/>
          </a:prstGeom>
          <a:noFill/>
        </p:spPr>
        <p:txBody>
          <a:bodyPr wrap="square" rtlCol="0">
            <a:spAutoFit/>
          </a:bodyPr>
          <a:lstStyle/>
          <a:p>
            <a:pPr algn="r" rtl="1"/>
            <a:r>
              <a:rPr lang="ar-AE" sz="1400" dirty="0">
                <a:effectLst>
                  <a:outerShdw blurRad="38100" dist="38100" dir="2700000" algn="tl">
                    <a:srgbClr val="000000">
                      <a:alpha val="43137"/>
                    </a:srgbClr>
                  </a:outerShdw>
                </a:effectLst>
              </a:rPr>
              <a:t>يقع الكتاب في ١٤١ صفحه </a:t>
            </a:r>
            <a:endParaRPr lang="en-US" sz="1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283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0-#ppt_w/2"/>
                                          </p:val>
                                        </p:tav>
                                        <p:tav tm="100000">
                                          <p:val>
                                            <p:strVal val="#ppt_x"/>
                                          </p:val>
                                        </p:tav>
                                      </p:tavLst>
                                    </p:anim>
                                    <p:anim calcmode="lin" valueType="num">
                                      <p:cBhvr additive="base">
                                        <p:cTn id="5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03DEFD3-D6A6-496A-A364-743AEF1FE699}"/>
              </a:ext>
            </a:extLst>
          </p:cNvPr>
          <p:cNvSpPr>
            <a:spLocks noGrp="1"/>
          </p:cNvSpPr>
          <p:nvPr>
            <p:ph type="title"/>
          </p:nvPr>
        </p:nvSpPr>
        <p:spPr>
          <a:xfrm>
            <a:off x="690936" y="747535"/>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نوبواكي نوتوهارا </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234A9851-235D-47CF-8BCE-BA59858C0A75}"/>
              </a:ext>
            </a:extLst>
          </p:cNvPr>
          <p:cNvSpPr>
            <a:spLocks noGrp="1"/>
          </p:cNvSpPr>
          <p:nvPr>
            <p:ph idx="1"/>
          </p:nvPr>
        </p:nvSpPr>
        <p:spPr>
          <a:xfrm>
            <a:off x="1179871" y="2148065"/>
            <a:ext cx="7977575" cy="4195481"/>
          </a:xfrm>
        </p:spPr>
        <p:txBody>
          <a:bodyPr>
            <a:normAutofit/>
          </a:bodyPr>
          <a:lstStyle/>
          <a:p>
            <a:pPr algn="just" rtl="1">
              <a:lnSpc>
                <a:spcPct val="150000"/>
              </a:lnSpc>
            </a:pPr>
            <a:r>
              <a:rPr lang="ar-AE" sz="2400" dirty="0">
                <a:effectLst>
                  <a:outerShdw blurRad="38100" dist="38100" dir="2700000" algn="tl">
                    <a:srgbClr val="000000">
                      <a:alpha val="43137"/>
                    </a:srgbClr>
                  </a:outerShdw>
                </a:effectLst>
              </a:rPr>
              <a:t>هو كتاب ألفه المستعرب الياباني. استاذ الادب العربي المعاصر في جامعه طوكيو للدراسات الأجنبية.</a:t>
            </a:r>
            <a:endParaRPr lang="en-US" sz="2400" dirty="0">
              <a:effectLst>
                <a:outerShdw blurRad="38100" dist="38100" dir="2700000" algn="tl">
                  <a:srgbClr val="000000">
                    <a:alpha val="43137"/>
                  </a:srgbClr>
                </a:outerShdw>
              </a:effectLst>
            </a:endParaRPr>
          </a:p>
          <a:p>
            <a:pPr algn="just" rtl="1">
              <a:lnSpc>
                <a:spcPct val="150000"/>
              </a:lnSpc>
            </a:pPr>
            <a:r>
              <a:rPr lang="ar-AE" sz="2400" dirty="0">
                <a:effectLst>
                  <a:outerShdw blurRad="38100" dist="38100" dir="2700000" algn="tl">
                    <a:srgbClr val="000000">
                      <a:alpha val="43137"/>
                    </a:srgbClr>
                  </a:outerShdw>
                </a:effectLst>
              </a:rPr>
              <a:t>درس الأدب العربي في جامعة طوكيو للدراسات الاجنبية ثم درس فيها للأدب العربي المعاصر.</a:t>
            </a:r>
            <a:endParaRPr lang="en-US" sz="2400" dirty="0">
              <a:effectLst>
                <a:outerShdw blurRad="38100" dist="38100" dir="2700000" algn="tl">
                  <a:srgbClr val="000000">
                    <a:alpha val="43137"/>
                  </a:srgbClr>
                </a:outerShdw>
              </a:effectLst>
            </a:endParaRPr>
          </a:p>
          <a:p>
            <a:pPr algn="just" rtl="1">
              <a:lnSpc>
                <a:spcPct val="150000"/>
              </a:lnSpc>
            </a:pPr>
            <a:r>
              <a:rPr lang="ar-AE" sz="2400" dirty="0">
                <a:effectLst>
                  <a:outerShdw blurRad="38100" dist="38100" dir="2700000" algn="tl">
                    <a:srgbClr val="000000">
                      <a:alpha val="43137"/>
                    </a:srgbClr>
                  </a:outerShdw>
                </a:effectLst>
              </a:rPr>
              <a:t> عاش حياته متنقلا بين اليابان و الكثير من الدول العربية مثل مصر و سوريا.</a:t>
            </a:r>
          </a:p>
          <a:p>
            <a:pPr algn="just" rtl="1">
              <a:lnSpc>
                <a:spcPct val="150000"/>
              </a:lnSpc>
            </a:pPr>
            <a:r>
              <a:rPr lang="ar-AE" sz="2400" dirty="0">
                <a:effectLst>
                  <a:outerShdw blurRad="38100" dist="38100" dir="2700000" algn="tl">
                    <a:srgbClr val="000000">
                      <a:alpha val="43137"/>
                    </a:srgbClr>
                  </a:outerShdw>
                </a:effectLst>
              </a:rPr>
              <a:t>ترجم العديد من المؤلفات العربية الى اللغة اليابانية. </a:t>
            </a:r>
            <a:endParaRPr lang="en-US" sz="2400"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E3438EBF-0908-4488-9805-15E81BDA00FC}"/>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0EB5F7AE-52CB-48CC-A61E-9FC643954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0857" y="2968298"/>
            <a:ext cx="1876425" cy="28818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334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FD3F5E-F61C-4C1F-9451-9EFBEC2FEE9C}"/>
              </a:ext>
            </a:extLst>
          </p:cNvPr>
          <p:cNvSpPr>
            <a:spLocks noGrp="1"/>
          </p:cNvSpPr>
          <p:nvPr>
            <p:ph type="title"/>
          </p:nvPr>
        </p:nvSpPr>
        <p:spPr>
          <a:xfrm>
            <a:off x="896834" y="601702"/>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عبدالرحمن منيف</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9BB3F779-649A-4FE9-8D77-75B9CED42A08}"/>
              </a:ext>
            </a:extLst>
          </p:cNvPr>
          <p:cNvSpPr>
            <a:spLocks noGrp="1"/>
          </p:cNvSpPr>
          <p:nvPr>
            <p:ph idx="1"/>
          </p:nvPr>
        </p:nvSpPr>
        <p:spPr>
          <a:xfrm>
            <a:off x="2624393" y="1716573"/>
            <a:ext cx="8525388" cy="4195481"/>
          </a:xfrm>
        </p:spPr>
        <p:txBody>
          <a:bodyPr>
            <a:noAutofit/>
          </a:bodyPr>
          <a:lstStyle/>
          <a:p>
            <a:pPr algn="just" rtl="1">
              <a:lnSpc>
                <a:spcPct val="170000"/>
              </a:lnSpc>
            </a:pPr>
            <a:r>
              <a:rPr lang="ar-AE" dirty="0">
                <a:effectLst>
                  <a:outerShdw blurRad="38100" dist="38100" dir="2700000" algn="tl">
                    <a:srgbClr val="000000">
                      <a:alpha val="43137"/>
                    </a:srgbClr>
                  </a:outerShdw>
                </a:effectLst>
              </a:rPr>
              <a:t>عُد عبد الرحمن المنيف أحد أهم الروائيين العرب في القرن العشرين؛ حيث استطاع في رواياته أن يعكس الواقع الاجتماعي والسياسي العربي، والنقلات الثقافية العنيفة التي شهدتها المجتمعات العربية خاصة في دول الخليج العربي أو ما يدعى بالدول النفطية، ربما ساعده في هذا أنه أساسا خبير بترول.</a:t>
            </a:r>
          </a:p>
          <a:p>
            <a:pPr algn="just" rtl="1">
              <a:lnSpc>
                <a:spcPct val="170000"/>
              </a:lnSpc>
            </a:pPr>
            <a:r>
              <a:rPr lang="ar-AE" dirty="0">
                <a:effectLst>
                  <a:outerShdw blurRad="38100" dist="38100" dir="2700000" algn="tl">
                    <a:srgbClr val="000000">
                      <a:alpha val="43137"/>
                    </a:srgbClr>
                  </a:outerShdw>
                </a:effectLst>
              </a:rPr>
              <a:t>عاش في دمشق حتى توفي عام 2004، وبقي إلى آخر أيامه معارضاً للإمبريالية العالمية، كما اعترض دوماً على الغزو الأمريكي للعراق عام 2003 رغم أنه كان معارضا عنيفا لنظام الرئيس العراقي الراحل صدام حسين، </a:t>
            </a:r>
          </a:p>
          <a:p>
            <a:pPr algn="just" rtl="1">
              <a:lnSpc>
                <a:spcPct val="170000"/>
              </a:lnSpc>
            </a:pPr>
            <a:r>
              <a:rPr lang="ar-AE" dirty="0">
                <a:effectLst>
                  <a:outerShdw blurRad="38100" dist="38100" dir="2700000" algn="tl">
                    <a:srgbClr val="000000">
                      <a:alpha val="43137"/>
                    </a:srgbClr>
                  </a:outerShdw>
                </a:effectLst>
              </a:rPr>
              <a:t>وكان يناصب الأنظمة العربية العداء ويهاجمها. ولقد سحبت منه الجنسية السعودية لمواقفه ضد أنظمة الخليج وسياساتها النفطية.</a:t>
            </a:r>
          </a:p>
        </p:txBody>
      </p:sp>
      <p:sp>
        <p:nvSpPr>
          <p:cNvPr id="4" name="عنصر نائب للتذييل 3">
            <a:extLst>
              <a:ext uri="{FF2B5EF4-FFF2-40B4-BE49-F238E27FC236}">
                <a16:creationId xmlns:a16="http://schemas.microsoft.com/office/drawing/2014/main" id="{FD4A69E9-C74B-4D6F-B07E-DFE00B9851A8}"/>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6764EE88-77D2-435D-8BD9-31B322E351A0}"/>
              </a:ext>
            </a:extLst>
          </p:cNvPr>
          <p:cNvPicPr>
            <a:picLocks noChangeAspect="1"/>
          </p:cNvPicPr>
          <p:nvPr/>
        </p:nvPicPr>
        <p:blipFill rotWithShape="1">
          <a:blip r:embed="rId2">
            <a:extLst>
              <a:ext uri="{28A0092B-C50C-407E-A947-70E740481C1C}">
                <a14:useLocalDpi xmlns:a14="http://schemas.microsoft.com/office/drawing/2010/main" val="0"/>
              </a:ext>
            </a:extLst>
          </a:blip>
          <a:srcRect l="25834"/>
          <a:stretch/>
        </p:blipFill>
        <p:spPr>
          <a:xfrm>
            <a:off x="457164" y="3702232"/>
            <a:ext cx="1939929" cy="26543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239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FD3F5E-F61C-4C1F-9451-9EFBEC2FEE9C}"/>
              </a:ext>
            </a:extLst>
          </p:cNvPr>
          <p:cNvSpPr>
            <a:spLocks noGrp="1"/>
          </p:cNvSpPr>
          <p:nvPr>
            <p:ph type="title"/>
          </p:nvPr>
        </p:nvSpPr>
        <p:spPr>
          <a:xfrm>
            <a:off x="742754" y="880270"/>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في أدب الصداقة</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9BB3F779-649A-4FE9-8D77-75B9CED42A08}"/>
              </a:ext>
            </a:extLst>
          </p:cNvPr>
          <p:cNvSpPr>
            <a:spLocks noGrp="1"/>
          </p:cNvSpPr>
          <p:nvPr>
            <p:ph idx="1"/>
          </p:nvPr>
        </p:nvSpPr>
        <p:spPr>
          <a:xfrm>
            <a:off x="2695804" y="1979176"/>
            <a:ext cx="7863707" cy="4195481"/>
          </a:xfrm>
        </p:spPr>
        <p:txBody>
          <a:bodyPr>
            <a:normAutofit/>
          </a:bodyPr>
          <a:lstStyle/>
          <a:p>
            <a:pPr algn="r" rtl="1">
              <a:lnSpc>
                <a:spcPct val="150000"/>
              </a:lnSpc>
            </a:pPr>
            <a:r>
              <a:rPr lang="ar-AE" sz="2400" dirty="0">
                <a:effectLst>
                  <a:outerShdw blurRad="38100" dist="38100" dir="2700000" algn="tl">
                    <a:srgbClr val="000000">
                      <a:alpha val="43137"/>
                    </a:srgbClr>
                  </a:outerShdw>
                </a:effectLst>
              </a:rPr>
              <a:t>لم تكتب هذه الرسائل بقصد النشر أصلاً، كما هو حال بعض المراسلات الأدبية الشهيرة ، تقرر نشرها بعد وفاة عبد الرحمن منيف.</a:t>
            </a:r>
          </a:p>
          <a:p>
            <a:pPr algn="r" rtl="1">
              <a:lnSpc>
                <a:spcPct val="150000"/>
              </a:lnSpc>
            </a:pPr>
            <a:r>
              <a:rPr lang="ar-AE" sz="2400" dirty="0">
                <a:effectLst>
                  <a:outerShdw blurRad="38100" dist="38100" dir="2700000" algn="tl">
                    <a:srgbClr val="000000">
                      <a:alpha val="43137"/>
                    </a:srgbClr>
                  </a:outerShdw>
                </a:effectLst>
              </a:rPr>
              <a:t>إلى الصداقة، تشكل هذه الرسائل شهادات نادرة عن عملية الإنتاج الأدبي والفني والعلاقة بينهما، يصمت الصديقان وتنقطع المراسلة بينهما لأشهر إبان غزو الاميركي للعراق، يكسر عبد الرحمن الصمت شارحاً السبب: الحزن والإحباط، يعتصم عبد الرحمن بالحكمة الشعبية "إذا ما خربتْ ما بتعمر"، ويستقوي مروان بقول سعد الله ونوس "لقد حكم علينا بالأمل".</a:t>
            </a:r>
          </a:p>
          <a:p>
            <a:pPr marL="0" indent="0" algn="r" rtl="1">
              <a:lnSpc>
                <a:spcPct val="150000"/>
              </a:lnSpc>
              <a:buNone/>
            </a:pPr>
            <a:endParaRPr lang="en-US" sz="2400"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FD4A69E9-C74B-4D6F-B07E-DFE00B9851A8}"/>
              </a:ext>
            </a:extLst>
          </p:cNvPr>
          <p:cNvSpPr>
            <a:spLocks noGrp="1"/>
          </p:cNvSpPr>
          <p:nvPr>
            <p:ph type="ftr" sz="quarter" idx="11"/>
          </p:nvPr>
        </p:nvSpPr>
        <p:spPr/>
        <p:txBody>
          <a:bodyPr/>
          <a:lstStyle/>
          <a:p>
            <a:r>
              <a:rPr lang="en-US" dirty="0">
                <a:effectLst>
                  <a:outerShdw blurRad="38100" dist="38100" dir="2700000" algn="tl">
                    <a:srgbClr val="000000">
                      <a:alpha val="43137"/>
                    </a:srgbClr>
                  </a:outerShdw>
                </a:effectLst>
              </a:rPr>
              <a:t>Seejaalbookclub</a:t>
            </a:r>
          </a:p>
        </p:txBody>
      </p:sp>
      <p:pic>
        <p:nvPicPr>
          <p:cNvPr id="6" name="صورة 5">
            <a:extLst>
              <a:ext uri="{FF2B5EF4-FFF2-40B4-BE49-F238E27FC236}">
                <a16:creationId xmlns:a16="http://schemas.microsoft.com/office/drawing/2014/main" id="{F1D4C076-BE5D-4DD4-8664-5DA628937C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522" y="2102268"/>
            <a:ext cx="1945723" cy="28974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868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FD3F5E-F61C-4C1F-9451-9EFBEC2FEE9C}"/>
              </a:ext>
            </a:extLst>
          </p:cNvPr>
          <p:cNvSpPr>
            <a:spLocks noGrp="1"/>
          </p:cNvSpPr>
          <p:nvPr>
            <p:ph type="title"/>
          </p:nvPr>
        </p:nvSpPr>
        <p:spPr>
          <a:xfrm>
            <a:off x="793595" y="511561"/>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بنات</a:t>
            </a:r>
            <a:r>
              <a:rPr lang="ar-AE" sz="48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حواء الثلاث</a:t>
            </a:r>
            <a:endParaRPr lang="en-US" sz="48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9BB3F779-649A-4FE9-8D77-75B9CED42A08}"/>
              </a:ext>
            </a:extLst>
          </p:cNvPr>
          <p:cNvSpPr>
            <a:spLocks noGrp="1"/>
          </p:cNvSpPr>
          <p:nvPr>
            <p:ph idx="1"/>
          </p:nvPr>
        </p:nvSpPr>
        <p:spPr>
          <a:xfrm>
            <a:off x="2479521" y="1563328"/>
            <a:ext cx="8657303" cy="5029199"/>
          </a:xfrm>
        </p:spPr>
        <p:txBody>
          <a:bodyPr>
            <a:normAutofit fontScale="92500" lnSpcReduction="20000"/>
          </a:bodyPr>
          <a:lstStyle/>
          <a:p>
            <a:pPr algn="just" rtl="1">
              <a:lnSpc>
                <a:spcPct val="160000"/>
              </a:lnSpc>
            </a:pPr>
            <a:r>
              <a:rPr lang="ar-AE" sz="2400" dirty="0">
                <a:effectLst>
                  <a:outerShdw blurRad="38100" dist="38100" dir="2700000" algn="tl">
                    <a:srgbClr val="000000">
                      <a:alpha val="43137"/>
                    </a:srgbClr>
                  </a:outerShdw>
                </a:effectLst>
              </a:rPr>
              <a:t>من خلال نظرة غير متعمقة أنها رواية تعتني بالمسائل الصوفية على نحو ما فعلت في روايتيها السابقتين الصُّوفي عام 1997، ثم “عِشق” (قواعد العشق الأربعون) 2009. لكن النظرة الفاحصة تكشف أنها رواية تأمُّل ومراجعة للتصوُّرات الدينيِّة لمفاهيم شائكة، حول مسألة الاعتقاد، وطرائق التفكير حول الله، وما هي الحقيقة؟ وكيفية الوصول إليها؟</a:t>
            </a:r>
          </a:p>
          <a:p>
            <a:pPr algn="just" rtl="1">
              <a:lnSpc>
                <a:spcPct val="160000"/>
              </a:lnSpc>
            </a:pPr>
            <a:r>
              <a:rPr lang="ar-AE" sz="2400" dirty="0">
                <a:effectLst>
                  <a:outerShdw blurRad="38100" dist="38100" dir="2700000" algn="tl">
                    <a:srgbClr val="000000">
                      <a:alpha val="43137"/>
                    </a:srgbClr>
                  </a:outerShdw>
                </a:effectLst>
              </a:rPr>
              <a:t>الرواية ليست مَعنية بالإله، بقدر ما هي مَعنية بكيفية الوصول إلى العقيدة الصحيحة. عبر تساؤلات تطرحها المُؤلِّفة على لسان شخصياتها الإشكاليّة والمتناقضة؛ مؤمنة ومُلحدة ومُتردِّدة، من نوعية: هل يتمُّ الإيمان بالله بدون تفكير؟ وفي المقابل هل يكون إنكار وجود الله بدون تفكير؟ وما بين الإيمان والإلحاد كان ثمة طريق ثالث مرّرته عبر علاقات ومحاورات شخصيات الرواية الثلاث والتي غلب عليها الطّابع الفلسفي والجدلي في آنٍ معًا،</a:t>
            </a:r>
            <a:r>
              <a:rPr lang="ar-AE" sz="1800" dirty="0"/>
              <a:t> </a:t>
            </a:r>
            <a:r>
              <a:rPr lang="ar-AE" sz="2400" dirty="0"/>
              <a:t>وهو ما جعل مفهوم الإيمان وطبيعته والأهم تَلَقِّى الآخر له أو إنكاره يحتل مكانة متميزة داخل هذه الحوارات</a:t>
            </a:r>
            <a:endParaRPr lang="en-US" sz="2400"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FD4A69E9-C74B-4D6F-B07E-DFE00B9851A8}"/>
              </a:ext>
            </a:extLst>
          </p:cNvPr>
          <p:cNvSpPr>
            <a:spLocks noGrp="1"/>
          </p:cNvSpPr>
          <p:nvPr>
            <p:ph type="ftr" sz="quarter" idx="11"/>
          </p:nvPr>
        </p:nvSpPr>
        <p:spPr/>
        <p:txBody>
          <a:bodyPr/>
          <a:lstStyle/>
          <a:p>
            <a:r>
              <a:rPr lang="en-US"/>
              <a:t>Seejaalbookclub</a:t>
            </a:r>
          </a:p>
        </p:txBody>
      </p:sp>
      <p:pic>
        <p:nvPicPr>
          <p:cNvPr id="5" name="صورة 4">
            <a:extLst>
              <a:ext uri="{FF2B5EF4-FFF2-40B4-BE49-F238E27FC236}">
                <a16:creationId xmlns:a16="http://schemas.microsoft.com/office/drawing/2014/main" id="{898F5DDF-5B13-4F6F-A965-49CA0FAF6391}"/>
              </a:ext>
            </a:extLst>
          </p:cNvPr>
          <p:cNvPicPr>
            <a:picLocks noChangeAspect="1"/>
          </p:cNvPicPr>
          <p:nvPr/>
        </p:nvPicPr>
        <p:blipFill>
          <a:blip r:embed="rId2"/>
          <a:stretch>
            <a:fillRect/>
          </a:stretch>
        </p:blipFill>
        <p:spPr>
          <a:xfrm>
            <a:off x="632961" y="3666827"/>
            <a:ext cx="1743607" cy="26215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691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FD3F5E-F61C-4C1F-9451-9EFBEC2FEE9C}"/>
              </a:ext>
            </a:extLst>
          </p:cNvPr>
          <p:cNvSpPr>
            <a:spLocks noGrp="1"/>
          </p:cNvSpPr>
          <p:nvPr>
            <p:ph type="title"/>
          </p:nvPr>
        </p:nvSpPr>
        <p:spPr>
          <a:xfrm>
            <a:off x="793594" y="747535"/>
            <a:ext cx="9404723" cy="1400530"/>
          </a:xfrm>
        </p:spPr>
        <p:txBody>
          <a:bodyPr/>
          <a:lstStyle/>
          <a:p>
            <a:pPr algn="r" rtl="1"/>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أليف شافاك</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9BB3F779-649A-4FE9-8D77-75B9CED42A08}"/>
              </a:ext>
            </a:extLst>
          </p:cNvPr>
          <p:cNvSpPr>
            <a:spLocks noGrp="1"/>
          </p:cNvSpPr>
          <p:nvPr>
            <p:ph idx="1"/>
          </p:nvPr>
        </p:nvSpPr>
        <p:spPr>
          <a:xfrm>
            <a:off x="1363845" y="1294645"/>
            <a:ext cx="9365225" cy="4844529"/>
          </a:xfrm>
        </p:spPr>
        <p:txBody>
          <a:bodyPr>
            <a:noAutofit/>
          </a:bodyPr>
          <a:lstStyle/>
          <a:p>
            <a:pPr marL="0" indent="0" algn="just" rtl="1">
              <a:lnSpc>
                <a:spcPct val="150000"/>
              </a:lnSpc>
              <a:buNone/>
            </a:pPr>
            <a:endParaRPr lang="ar-AE" dirty="0">
              <a:solidFill>
                <a:srgbClr val="7030A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a:p>
            <a:pPr algn="just" rtl="1">
              <a:lnSpc>
                <a:spcPct val="150000"/>
              </a:lnSpc>
            </a:pP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ولدت </a:t>
            </a:r>
            <a:r>
              <a:rPr lang="ar-A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إليف</a:t>
            </a: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r-A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بيلغين</a:t>
            </a: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في ستراسبورغ لوالدين هما الفيلسوف نوري </a:t>
            </a:r>
            <a:r>
              <a:rPr lang="ar-A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بيلغين</a:t>
            </a: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وشفق </a:t>
            </a:r>
            <a:r>
              <a:rPr lang="ar-A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أتيمان</a:t>
            </a: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التي أصبحت دبلوماسية فيما بعد. انفصل والدها عندما كان عمرها عامًا واحدًا فربتها أمها.</a:t>
            </a:r>
          </a:p>
          <a:p>
            <a:pPr algn="just" rtl="1">
              <a:lnSpc>
                <a:spcPct val="150000"/>
              </a:lnSpc>
            </a:pP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أمضت طفولتها وصباها متنقلة بين مدريد وعمان وكولونيا قبل أن تعود إلى تركيا، وهاجرت إلى الولايات المتحدة لتواصل دراستها أولاً، ثم بعد ذلك لتشغل منصب أستاذة محاضرة في مادة الدراسات والأجناس في جامعة أريزونا.</a:t>
            </a:r>
          </a:p>
          <a:p>
            <a:pPr algn="just" rtl="1">
              <a:lnSpc>
                <a:spcPct val="150000"/>
              </a:lnSpc>
            </a:pP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تحمل شفق شهادة البكالوريوس في العلوم السياسية من جامعة الشرق الأوسط التقنية في تركيا كما تحمل شهادة الماجستير في “</a:t>
            </a:r>
            <a:r>
              <a:rPr lang="ar-A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الجندر</a:t>
            </a:r>
            <a:r>
              <a:rPr lang="ar-A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والدراسات النسوية” والدكتوراه في العلوم السياسية من الجامعة ذاتها. نالت عن أطروحتها لنيل الماجستير في موضوع الإسلام، والنساء، والتصوف، جائزةً من “معهد علماء الاجتماع”.</a:t>
            </a:r>
          </a:p>
        </p:txBody>
      </p:sp>
      <p:sp>
        <p:nvSpPr>
          <p:cNvPr id="4" name="عنصر نائب للتذييل 3">
            <a:extLst>
              <a:ext uri="{FF2B5EF4-FFF2-40B4-BE49-F238E27FC236}">
                <a16:creationId xmlns:a16="http://schemas.microsoft.com/office/drawing/2014/main" id="{FD4A69E9-C74B-4D6F-B07E-DFE00B9851A8}"/>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F54697C1-8AFD-4638-ACD4-0155549BE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3845" y="275915"/>
            <a:ext cx="2877825" cy="1577333"/>
          </a:xfrm>
          <a:prstGeom prst="rect">
            <a:avLst/>
          </a:prstGeom>
        </p:spPr>
      </p:pic>
    </p:spTree>
    <p:extLst>
      <p:ext uri="{BB962C8B-B14F-4D97-AF65-F5344CB8AC3E}">
        <p14:creationId xmlns:p14="http://schemas.microsoft.com/office/powerpoint/2010/main" val="61464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392626F-2E81-4A60-993E-D70718279391}"/>
              </a:ext>
            </a:extLst>
          </p:cNvPr>
          <p:cNvSpPr>
            <a:spLocks noGrp="1"/>
          </p:cNvSpPr>
          <p:nvPr>
            <p:ph type="title"/>
          </p:nvPr>
        </p:nvSpPr>
        <p:spPr>
          <a:xfrm>
            <a:off x="646111" y="700817"/>
            <a:ext cx="9404723" cy="1400530"/>
          </a:xfrm>
        </p:spPr>
        <p:txBody>
          <a:bodyPr/>
          <a:lstStyle/>
          <a:p>
            <a:pPr algn="r" rtl="1"/>
            <a:r>
              <a:rPr lang="ar-AE" sz="5400" dirty="0">
                <a:latin typeface="Andalus" panose="02020603050405020304" pitchFamily="18" charset="-78"/>
                <a:cs typeface="Andalus" panose="02020603050405020304" pitchFamily="18" charset="-78"/>
              </a:rPr>
              <a:t>في قلبي أنثى عبرية</a:t>
            </a:r>
            <a:endParaRPr lang="en-US" sz="5400" dirty="0">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DFAA2C23-87C3-42AB-86C5-92954ACF6AD3}"/>
              </a:ext>
            </a:extLst>
          </p:cNvPr>
          <p:cNvSpPr>
            <a:spLocks noGrp="1"/>
          </p:cNvSpPr>
          <p:nvPr>
            <p:ph idx="1"/>
          </p:nvPr>
        </p:nvSpPr>
        <p:spPr>
          <a:xfrm>
            <a:off x="3024305" y="2101347"/>
            <a:ext cx="7365647" cy="4195481"/>
          </a:xfrm>
        </p:spPr>
        <p:txBody>
          <a:bodyPr>
            <a:normAutofit/>
          </a:bodyPr>
          <a:lstStyle/>
          <a:p>
            <a:pPr algn="just" rtl="1"/>
            <a:endParaRPr lang="ar-AE" sz="2400" dirty="0">
              <a:effectLst>
                <a:outerShdw blurRad="38100" dist="38100" dir="2700000" algn="tl">
                  <a:srgbClr val="000000">
                    <a:alpha val="43137"/>
                  </a:srgbClr>
                </a:outerShdw>
              </a:effectLst>
            </a:endParaRPr>
          </a:p>
          <a:p>
            <a:pPr algn="just" rtl="1"/>
            <a:r>
              <a:rPr lang="ar-AE" sz="2400" dirty="0">
                <a:effectLst>
                  <a:outerShdw blurRad="38100" dist="38100" dir="2700000" algn="tl">
                    <a:srgbClr val="000000">
                      <a:alpha val="43137"/>
                    </a:srgbClr>
                  </a:outerShdw>
                </a:effectLst>
              </a:rPr>
              <a:t>في قلب حارة اليهود في الجنوب التونسي تتشابك الأحداث حول المسلمة اليتيمة التي تربت بين أحضان عائلة يهودية، و بين ثنايا مدينة قانا العتيقة في الجنوب اللبناني تدخل بلبلة غير متوقعة في حياة ندى التي نشأت على اليهودية بعيدا عن والدها المسلم. تتتابع اللقاءات و الأحداث المثيرة حولهما لتخرج كلا منهما من حياة الرتابة و تسير بها إلى موعد مع القدر</a:t>
            </a:r>
            <a:br>
              <a:rPr lang="ar-AE" sz="2400" dirty="0">
                <a:effectLst>
                  <a:outerShdw blurRad="38100" dist="38100" dir="2700000" algn="tl">
                    <a:srgbClr val="000000">
                      <a:alpha val="43137"/>
                    </a:srgbClr>
                  </a:outerShdw>
                </a:effectLst>
              </a:rPr>
            </a:br>
            <a:endParaRPr lang="ar-AE" sz="2400" dirty="0">
              <a:effectLst>
                <a:outerShdw blurRad="38100" dist="38100" dir="2700000" algn="tl">
                  <a:srgbClr val="000000">
                    <a:alpha val="43137"/>
                  </a:srgbClr>
                </a:outerShdw>
              </a:effectLst>
            </a:endParaRPr>
          </a:p>
          <a:p>
            <a:pPr algn="just" rtl="1"/>
            <a:r>
              <a:rPr lang="ar-AE" sz="2400" dirty="0">
                <a:effectLst>
                  <a:outerShdw blurRad="38100" dist="38100" dir="2700000" algn="tl">
                    <a:srgbClr val="000000">
                      <a:alpha val="43137"/>
                    </a:srgbClr>
                  </a:outerShdw>
                </a:effectLst>
              </a:rPr>
              <a:t>(في قلبي أنثى عبرية) رواية مستوحاة من أحداث حقيقية. </a:t>
            </a:r>
          </a:p>
          <a:p>
            <a:pPr algn="just" rtl="1"/>
            <a:endParaRPr lang="en-US" sz="2400"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749E2CD8-85FE-4F34-A407-539CBFE4F493}"/>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C3A99FEF-EF99-4E56-96DA-C82865AFA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858" y="2922737"/>
            <a:ext cx="1790700" cy="2552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822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3044ADE-8515-40AE-8818-EBD4A9A446F2}"/>
              </a:ext>
            </a:extLst>
          </p:cNvPr>
          <p:cNvSpPr>
            <a:spLocks noGrp="1"/>
          </p:cNvSpPr>
          <p:nvPr>
            <p:ph type="title"/>
          </p:nvPr>
        </p:nvSpPr>
        <p:spPr>
          <a:xfrm>
            <a:off x="867337" y="747535"/>
            <a:ext cx="9404723" cy="1400530"/>
          </a:xfrm>
        </p:spPr>
        <p:txBody>
          <a:bodyPr/>
          <a:lstStyle/>
          <a:p>
            <a:pPr algn="r"/>
            <a:r>
              <a:rPr lang="ar-AE"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خولة حمدان</a:t>
            </a:r>
            <a:endParaRPr lang="en-US" sz="54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عنصر نائب للمحتوى 2">
            <a:extLst>
              <a:ext uri="{FF2B5EF4-FFF2-40B4-BE49-F238E27FC236}">
                <a16:creationId xmlns:a16="http://schemas.microsoft.com/office/drawing/2014/main" id="{268F39E2-AB4B-4D29-B745-9285B4FACFA5}"/>
              </a:ext>
            </a:extLst>
          </p:cNvPr>
          <p:cNvSpPr>
            <a:spLocks noGrp="1"/>
          </p:cNvSpPr>
          <p:nvPr>
            <p:ph idx="1"/>
          </p:nvPr>
        </p:nvSpPr>
        <p:spPr>
          <a:xfrm>
            <a:off x="3026492" y="1826209"/>
            <a:ext cx="8192157" cy="4195481"/>
          </a:xfrm>
        </p:spPr>
        <p:txBody>
          <a:bodyPr>
            <a:normAutofit fontScale="92500"/>
          </a:bodyPr>
          <a:lstStyle/>
          <a:p>
            <a:pPr algn="just" rtl="1">
              <a:lnSpc>
                <a:spcPct val="150000"/>
              </a:lnSpc>
            </a:pPr>
            <a:r>
              <a:rPr lang="ar-AE" sz="2400" dirty="0">
                <a:effectLst>
                  <a:outerShdw blurRad="38100" dist="38100" dir="2700000" algn="tl">
                    <a:srgbClr val="000000">
                      <a:alpha val="43137"/>
                    </a:srgbClr>
                  </a:outerShdw>
                </a:effectLst>
              </a:rPr>
              <a:t>من مواليد 1984 بتونس العاصمة أستاذة جامعية في تقنية المعلومات بجامعة الملك سعود بالرياض متحصلة على شهادة في الهندسة الصناعية و الماجستير من مدرسة "المناجم" في مدينة سانت إتيان الفرنسية سنة 2008متحصلة على الدكتوراه في بحوث العمليات (أحد فروع الرياضيات التطبيقية) من جامعة التكنولوجيا بمدينة تروا بفرنسا. 2011 روايتها الأولى هي "أين المفر" ثم بعد ذلك صدور الرواية الثانية لها سنة 2012 تحمل عنوان في قلبي انثى عبرية" وهي مستوحاة من قصة حقيقية وبعدها تأتي غربة الياسمين التي أبهرت الجميع بإبداعها وأسلوب كتابتها الأنيق والذي يحمل في طياته العديد من القضايا العربية المعاصرة كسوء الفهم للإسلام والحجاب.</a:t>
            </a:r>
          </a:p>
          <a:p>
            <a:pPr algn="just" rtl="1">
              <a:lnSpc>
                <a:spcPct val="150000"/>
              </a:lnSpc>
            </a:pPr>
            <a:endParaRPr lang="en-US" sz="2400" dirty="0">
              <a:effectLst>
                <a:outerShdw blurRad="38100" dist="38100" dir="2700000" algn="tl">
                  <a:srgbClr val="000000">
                    <a:alpha val="43137"/>
                  </a:srgbClr>
                </a:outerShdw>
              </a:effectLst>
            </a:endParaRPr>
          </a:p>
        </p:txBody>
      </p:sp>
      <p:sp>
        <p:nvSpPr>
          <p:cNvPr id="4" name="عنصر نائب للتذييل 3">
            <a:extLst>
              <a:ext uri="{FF2B5EF4-FFF2-40B4-BE49-F238E27FC236}">
                <a16:creationId xmlns:a16="http://schemas.microsoft.com/office/drawing/2014/main" id="{BACF3D2D-B170-46C1-8FAC-FD856546631C}"/>
              </a:ext>
            </a:extLst>
          </p:cNvPr>
          <p:cNvSpPr>
            <a:spLocks noGrp="1"/>
          </p:cNvSpPr>
          <p:nvPr>
            <p:ph type="ftr" sz="quarter" idx="11"/>
          </p:nvPr>
        </p:nvSpPr>
        <p:spPr/>
        <p:txBody>
          <a:bodyPr/>
          <a:lstStyle/>
          <a:p>
            <a:r>
              <a:rPr lang="en-US"/>
              <a:t>Seejaalbookclub</a:t>
            </a:r>
          </a:p>
        </p:txBody>
      </p:sp>
      <p:pic>
        <p:nvPicPr>
          <p:cNvPr id="6" name="صورة 5">
            <a:extLst>
              <a:ext uri="{FF2B5EF4-FFF2-40B4-BE49-F238E27FC236}">
                <a16:creationId xmlns:a16="http://schemas.microsoft.com/office/drawing/2014/main" id="{55A01396-8101-4BC3-B704-A687E2C9C052}"/>
              </a:ext>
            </a:extLst>
          </p:cNvPr>
          <p:cNvPicPr>
            <a:picLocks noChangeAspect="1"/>
          </p:cNvPicPr>
          <p:nvPr/>
        </p:nvPicPr>
        <p:blipFill>
          <a:blip r:embed="rId2"/>
          <a:stretch>
            <a:fillRect/>
          </a:stretch>
        </p:blipFill>
        <p:spPr>
          <a:xfrm>
            <a:off x="410327" y="2148065"/>
            <a:ext cx="2616165" cy="3382787"/>
          </a:xfrm>
          <a:prstGeom prst="rect">
            <a:avLst/>
          </a:prstGeom>
        </p:spPr>
      </p:pic>
    </p:spTree>
    <p:extLst>
      <p:ext uri="{BB962C8B-B14F-4D97-AF65-F5344CB8AC3E}">
        <p14:creationId xmlns:p14="http://schemas.microsoft.com/office/powerpoint/2010/main" val="53401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6B5571B-F257-48AE-BA5F-69BA862F1742}"/>
              </a:ext>
            </a:extLst>
          </p:cNvPr>
          <p:cNvSpPr>
            <a:spLocks noGrp="1"/>
          </p:cNvSpPr>
          <p:nvPr>
            <p:ph type="title"/>
          </p:nvPr>
        </p:nvSpPr>
        <p:spPr/>
        <p:txBody>
          <a:bodyPr/>
          <a:lstStyle/>
          <a:p>
            <a:pPr algn="r" rtl="1"/>
            <a:r>
              <a:rPr lang="ar-AE" sz="7200" dirty="0">
                <a:latin typeface="Andalus" panose="02020603050405020304" pitchFamily="18" charset="-78"/>
                <a:cs typeface="Andalus" panose="02020603050405020304" pitchFamily="18" charset="-78"/>
              </a:rPr>
              <a:t>الفرسان.</a:t>
            </a:r>
            <a:endParaRPr lang="en-US" sz="7200" dirty="0">
              <a:latin typeface="Andalus" panose="02020603050405020304" pitchFamily="18" charset="-78"/>
              <a:cs typeface="Andalus" panose="02020603050405020304" pitchFamily="18" charset="-78"/>
            </a:endParaRPr>
          </a:p>
        </p:txBody>
      </p:sp>
      <p:pic>
        <p:nvPicPr>
          <p:cNvPr id="6" name="عنصر نائب للمحتوى 5">
            <a:extLst>
              <a:ext uri="{FF2B5EF4-FFF2-40B4-BE49-F238E27FC236}">
                <a16:creationId xmlns:a16="http://schemas.microsoft.com/office/drawing/2014/main" id="{895351E9-F3BB-433E-9CBC-C7AD8D7FD0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6317" y="2221579"/>
            <a:ext cx="1790700" cy="2552700"/>
          </a:xfrm>
          <a:prstGeom prst="rect">
            <a:avLst/>
          </a:prstGeom>
          <a:ln>
            <a:noFill/>
          </a:ln>
          <a:effectLst>
            <a:outerShdw blurRad="292100" dist="139700" dir="2700000" algn="tl" rotWithShape="0">
              <a:srgbClr val="333333">
                <a:alpha val="65000"/>
              </a:srgbClr>
            </a:outerShdw>
          </a:effectLst>
        </p:spPr>
      </p:pic>
      <p:sp>
        <p:nvSpPr>
          <p:cNvPr id="4" name="عنصر نائب للتذييل 3">
            <a:extLst>
              <a:ext uri="{FF2B5EF4-FFF2-40B4-BE49-F238E27FC236}">
                <a16:creationId xmlns:a16="http://schemas.microsoft.com/office/drawing/2014/main" id="{B335FDEB-FDCE-431D-AC49-CF407717090F}"/>
              </a:ext>
            </a:extLst>
          </p:cNvPr>
          <p:cNvSpPr>
            <a:spLocks noGrp="1"/>
          </p:cNvSpPr>
          <p:nvPr>
            <p:ph type="ftr" sz="quarter" idx="11"/>
          </p:nvPr>
        </p:nvSpPr>
        <p:spPr/>
        <p:txBody>
          <a:bodyPr/>
          <a:lstStyle/>
          <a:p>
            <a:r>
              <a:rPr lang="en-US"/>
              <a:t>Seejaalbookclub</a:t>
            </a:r>
          </a:p>
        </p:txBody>
      </p:sp>
      <p:pic>
        <p:nvPicPr>
          <p:cNvPr id="8" name="صورة 7">
            <a:extLst>
              <a:ext uri="{FF2B5EF4-FFF2-40B4-BE49-F238E27FC236}">
                <a16:creationId xmlns:a16="http://schemas.microsoft.com/office/drawing/2014/main" id="{C7777B1B-2580-40EC-B116-21876B995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619" y="2991485"/>
            <a:ext cx="1743075" cy="2628900"/>
          </a:xfrm>
          <a:prstGeom prst="rect">
            <a:avLst/>
          </a:prstGeom>
          <a:ln>
            <a:noFill/>
          </a:ln>
          <a:effectLst>
            <a:outerShdw blurRad="292100" dist="139700" dir="2700000" algn="tl" rotWithShape="0">
              <a:srgbClr val="333333">
                <a:alpha val="65000"/>
              </a:srgbClr>
            </a:outerShdw>
          </a:effectLst>
        </p:spPr>
      </p:pic>
      <p:pic>
        <p:nvPicPr>
          <p:cNvPr id="10" name="صورة 9">
            <a:extLst>
              <a:ext uri="{FF2B5EF4-FFF2-40B4-BE49-F238E27FC236}">
                <a16:creationId xmlns:a16="http://schemas.microsoft.com/office/drawing/2014/main" id="{F8D0C08E-A678-4246-A598-8D3E7654C1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260" y="3191510"/>
            <a:ext cx="1771650" cy="2581275"/>
          </a:xfrm>
          <a:prstGeom prst="rect">
            <a:avLst/>
          </a:prstGeom>
          <a:ln>
            <a:noFill/>
          </a:ln>
          <a:effectLst>
            <a:outerShdw blurRad="292100" dist="139700" dir="2700000" algn="tl" rotWithShape="0">
              <a:srgbClr val="333333">
                <a:alpha val="65000"/>
              </a:srgbClr>
            </a:outerShdw>
          </a:effectLst>
        </p:spPr>
      </p:pic>
      <p:pic>
        <p:nvPicPr>
          <p:cNvPr id="12" name="صورة 11">
            <a:extLst>
              <a:ext uri="{FF2B5EF4-FFF2-40B4-BE49-F238E27FC236}">
                <a16:creationId xmlns:a16="http://schemas.microsoft.com/office/drawing/2014/main" id="{9950A3B2-7B26-4267-957F-C35EAD97D6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3296" y="2154904"/>
            <a:ext cx="1743075" cy="2619375"/>
          </a:xfrm>
          <a:prstGeom prst="rect">
            <a:avLst/>
          </a:prstGeom>
          <a:ln>
            <a:noFill/>
          </a:ln>
          <a:effectLst>
            <a:outerShdw blurRad="292100" dist="139700" dir="2700000" algn="tl" rotWithShape="0">
              <a:srgbClr val="333333">
                <a:alpha val="65000"/>
              </a:srgbClr>
            </a:outerShdw>
          </a:effectLst>
        </p:spPr>
      </p:pic>
      <p:pic>
        <p:nvPicPr>
          <p:cNvPr id="14" name="صورة 13">
            <a:extLst>
              <a:ext uri="{FF2B5EF4-FFF2-40B4-BE49-F238E27FC236}">
                <a16:creationId xmlns:a16="http://schemas.microsoft.com/office/drawing/2014/main" id="{3F53CF32-2353-48A6-A50A-13EB4FD8E1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49338" y="2236327"/>
            <a:ext cx="1752600" cy="2609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755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2"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D7DE610-6170-44D9-90AA-B58C9AE9117B}"/>
              </a:ext>
            </a:extLst>
          </p:cNvPr>
          <p:cNvSpPr>
            <a:spLocks noGrp="1"/>
          </p:cNvSpPr>
          <p:nvPr>
            <p:ph type="title"/>
          </p:nvPr>
        </p:nvSpPr>
        <p:spPr>
          <a:xfrm>
            <a:off x="764098" y="747535"/>
            <a:ext cx="9404723" cy="1400530"/>
          </a:xfrm>
        </p:spPr>
        <p:txBody>
          <a:bodyPr/>
          <a:lstStyle/>
          <a:p>
            <a:pPr lvl="0" algn="ctr" rtl="1">
              <a:spcBef>
                <a:spcPts val="1000"/>
              </a:spcBef>
            </a:pPr>
            <a:r>
              <a:rPr lang="ar-AE" sz="11500" dirty="0">
                <a:solidFill>
                  <a:prstClr val="white"/>
                </a:solidFill>
                <a:latin typeface="Andalus" panose="02020603050405020304" pitchFamily="18" charset="-78"/>
                <a:cs typeface="Andalus" panose="02020603050405020304" pitchFamily="18" charset="-78"/>
              </a:rPr>
              <a:t>حي على التصويت</a:t>
            </a:r>
            <a:br>
              <a:rPr lang="en-US" sz="11500" dirty="0">
                <a:solidFill>
                  <a:prstClr val="white"/>
                </a:solidFill>
                <a:latin typeface="Andalus" panose="02020603050405020304" pitchFamily="18" charset="-78"/>
                <a:cs typeface="Andalus" panose="02020603050405020304" pitchFamily="18" charset="-78"/>
              </a:rPr>
            </a:br>
            <a:endParaRPr lang="en-US" dirty="0"/>
          </a:p>
        </p:txBody>
      </p:sp>
      <p:sp>
        <p:nvSpPr>
          <p:cNvPr id="3" name="عنصر نائب للمحتوى 2">
            <a:extLst>
              <a:ext uri="{FF2B5EF4-FFF2-40B4-BE49-F238E27FC236}">
                <a16:creationId xmlns:a16="http://schemas.microsoft.com/office/drawing/2014/main" id="{F90C8CF7-5EC4-4AB3-A1BA-C2C4DDDC679F}"/>
              </a:ext>
            </a:extLst>
          </p:cNvPr>
          <p:cNvSpPr>
            <a:spLocks noGrp="1"/>
          </p:cNvSpPr>
          <p:nvPr>
            <p:ph idx="1"/>
          </p:nvPr>
        </p:nvSpPr>
        <p:spPr/>
        <p:txBody>
          <a:bodyPr>
            <a:normAutofit/>
          </a:bodyPr>
          <a:lstStyle/>
          <a:p>
            <a:pPr marL="0" indent="0" algn="ctr" rtl="1">
              <a:lnSpc>
                <a:spcPct val="150000"/>
              </a:lnSpc>
              <a:buNone/>
            </a:pPr>
            <a:endParaRPr lang="en-US" sz="3600" dirty="0">
              <a:latin typeface="Andalus" panose="02020603050405020304" pitchFamily="18" charset="-78"/>
              <a:cs typeface="Andalus" panose="02020603050405020304" pitchFamily="18" charset="-78"/>
            </a:endParaRPr>
          </a:p>
          <a:p>
            <a:pPr marL="0" indent="0" algn="ctr" rtl="1">
              <a:lnSpc>
                <a:spcPct val="150000"/>
              </a:lnSpc>
              <a:buNone/>
            </a:pPr>
            <a:r>
              <a:rPr lang="ar-AE" sz="3600" dirty="0">
                <a:latin typeface="Andalus" panose="02020603050405020304" pitchFamily="18" charset="-78"/>
                <a:cs typeface="Andalus" panose="02020603050405020304" pitchFamily="18" charset="-78"/>
              </a:rPr>
              <a:t>أعان الله قلوبنا على اختيار كتاب بسلاسة من بين تلك الكتب..</a:t>
            </a:r>
          </a:p>
          <a:p>
            <a:pPr marL="0" indent="0" algn="ctr" rtl="1">
              <a:lnSpc>
                <a:spcPct val="150000"/>
              </a:lnSpc>
              <a:buNone/>
            </a:pPr>
            <a:r>
              <a:rPr lang="ar-AE" sz="3600" dirty="0">
                <a:latin typeface="Andalus" panose="02020603050405020304" pitchFamily="18" charset="-78"/>
                <a:cs typeface="Andalus" panose="02020603050405020304" pitchFamily="18" charset="-78"/>
              </a:rPr>
              <a:t>فكل العناين صفق لها قلبي.. </a:t>
            </a:r>
          </a:p>
          <a:p>
            <a:pPr marL="0" indent="0" algn="ctr" rtl="1">
              <a:lnSpc>
                <a:spcPct val="150000"/>
              </a:lnSpc>
              <a:buNone/>
            </a:pPr>
            <a:r>
              <a:rPr lang="ar-AE" sz="3600" dirty="0">
                <a:latin typeface="Andalus" panose="02020603050405020304" pitchFamily="18" charset="-78"/>
                <a:cs typeface="Andalus" panose="02020603050405020304" pitchFamily="18" charset="-78"/>
              </a:rPr>
              <a:t>فلمن صفقت قلوبكن؟؟</a:t>
            </a:r>
            <a:endParaRPr lang="en-US" sz="3600" dirty="0">
              <a:latin typeface="Andalus" panose="02020603050405020304" pitchFamily="18" charset="-78"/>
              <a:cs typeface="Andalus" panose="02020603050405020304" pitchFamily="18" charset="-78"/>
            </a:endParaRPr>
          </a:p>
        </p:txBody>
      </p:sp>
      <p:sp>
        <p:nvSpPr>
          <p:cNvPr id="4" name="عنصر نائب للتذييل 3">
            <a:extLst>
              <a:ext uri="{FF2B5EF4-FFF2-40B4-BE49-F238E27FC236}">
                <a16:creationId xmlns:a16="http://schemas.microsoft.com/office/drawing/2014/main" id="{7FD5EE76-3A5D-40C7-9F8E-03F84147F954}"/>
              </a:ext>
            </a:extLst>
          </p:cNvPr>
          <p:cNvSpPr>
            <a:spLocks noGrp="1"/>
          </p:cNvSpPr>
          <p:nvPr>
            <p:ph type="ftr" sz="quarter" idx="11"/>
          </p:nvPr>
        </p:nvSpPr>
        <p:spPr/>
        <p:txBody>
          <a:bodyPr/>
          <a:lstStyle/>
          <a:p>
            <a:r>
              <a:rPr lang="en-US"/>
              <a:t>Seejaalbookclub</a:t>
            </a:r>
          </a:p>
        </p:txBody>
      </p:sp>
    </p:spTree>
    <p:extLst>
      <p:ext uri="{BB962C8B-B14F-4D97-AF65-F5344CB8AC3E}">
        <p14:creationId xmlns:p14="http://schemas.microsoft.com/office/powerpoint/2010/main" val="29604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273</TotalTime>
  <Words>997</Words>
  <Application>Microsoft Office PowerPoint</Application>
  <PresentationFormat>شاشة عريضة</PresentationFormat>
  <Paragraphs>56</Paragraphs>
  <Slides>13</Slides>
  <Notes>0</Notes>
  <HiddenSlides>0</HiddenSlides>
  <MMClips>1</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13</vt:i4>
      </vt:variant>
    </vt:vector>
  </HeadingPairs>
  <TitlesOfParts>
    <vt:vector size="21" baseType="lpstr">
      <vt:lpstr>Andalus</vt:lpstr>
      <vt:lpstr>Arabic Typesetting</vt:lpstr>
      <vt:lpstr>Arial</vt:lpstr>
      <vt:lpstr>Calibri</vt:lpstr>
      <vt:lpstr>Century Gothic</vt:lpstr>
      <vt:lpstr>Times New Roman</vt:lpstr>
      <vt:lpstr>Wingdings 3</vt:lpstr>
      <vt:lpstr>أيون</vt:lpstr>
      <vt:lpstr>فرسان نوفمبر 2017</vt:lpstr>
      <vt:lpstr>الأب الغني والأب الفقير</vt:lpstr>
      <vt:lpstr>روبرت كيوساكي </vt:lpstr>
      <vt:lpstr>العرب وجهة نظر يابانية</vt:lpstr>
      <vt:lpstr>نوبواكي نوتوهارا </vt:lpstr>
      <vt:lpstr>عبدالرحمن منيف</vt:lpstr>
      <vt:lpstr>في أدب الصداقة</vt:lpstr>
      <vt:lpstr>بنات حواء الثلاث</vt:lpstr>
      <vt:lpstr>أليف شافاك</vt:lpstr>
      <vt:lpstr>في قلبي أنثى عبرية</vt:lpstr>
      <vt:lpstr>خولة حمدان</vt:lpstr>
      <vt:lpstr>الفرسان.</vt:lpstr>
      <vt:lpstr>حي على التصويت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نوفمبر 2017</dc:title>
  <dc:creator>amaljumai26@gmail.com</dc:creator>
  <cp:lastModifiedBy>amaljumai26@gmail.com</cp:lastModifiedBy>
  <cp:revision>45</cp:revision>
  <dcterms:created xsi:type="dcterms:W3CDTF">2017-10-24T19:07:53Z</dcterms:created>
  <dcterms:modified xsi:type="dcterms:W3CDTF">2017-10-25T13:27:47Z</dcterms:modified>
</cp:coreProperties>
</file>