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7" r:id="rId1"/>
  </p:sldMasterIdLst>
  <p:sldIdLst>
    <p:sldId id="256" r:id="rId2"/>
    <p:sldId id="257" r:id="rId3"/>
    <p:sldId id="260" r:id="rId4"/>
    <p:sldId id="258" r:id="rId5"/>
    <p:sldId id="261" r:id="rId6"/>
    <p:sldId id="259" r:id="rId7"/>
    <p:sldId id="262"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4" d="100"/>
          <a:sy n="64" d="100"/>
        </p:scale>
        <p:origin x="8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573749CB-17AD-4B40-83EE-AF5E0C9FFE1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331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spTree>
    <p:extLst>
      <p:ext uri="{BB962C8B-B14F-4D97-AF65-F5344CB8AC3E}">
        <p14:creationId xmlns:p14="http://schemas.microsoft.com/office/powerpoint/2010/main" val="3453717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88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9EE110A0-2951-481B-A150-584E2BE6CC70}" type="datetimeFigureOut">
              <a:rPr lang="en-US" smtClean="0"/>
              <a:t>25-Nov-17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749CB-17AD-4B40-83EE-AF5E0C9FFE1C}"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2390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9EE110A0-2951-481B-A150-584E2BE6CC70}" type="datetimeFigureOut">
              <a:rPr lang="en-US" smtClean="0"/>
              <a:t>25-Nov-17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3749CB-17AD-4B40-83EE-AF5E0C9FFE1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9493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9EE110A0-2951-481B-A150-584E2BE6CC70}" type="datetimeFigureOut">
              <a:rPr lang="en-US" smtClean="0"/>
              <a:t>25-Nov-17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3749CB-17AD-4B40-83EE-AF5E0C9FFE1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3571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110A0-2951-481B-A150-584E2BE6CC70}" type="datetimeFigureOut">
              <a:rPr lang="en-US" smtClean="0"/>
              <a:t>25-Nov-17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3749CB-17AD-4B40-83EE-AF5E0C9FFE1C}" type="slidenum">
              <a:rPr lang="en-US" smtClean="0"/>
              <a:t>‹#›</a:t>
            </a:fld>
            <a:endParaRPr lang="en-US"/>
          </a:p>
        </p:txBody>
      </p:sp>
    </p:spTree>
    <p:extLst>
      <p:ext uri="{BB962C8B-B14F-4D97-AF65-F5344CB8AC3E}">
        <p14:creationId xmlns:p14="http://schemas.microsoft.com/office/powerpoint/2010/main" val="4160238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EE110A0-2951-481B-A150-584E2BE6CC70}" type="datetimeFigureOut">
              <a:rPr lang="en-US" smtClean="0"/>
              <a:t>25-Nov-17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749CB-17AD-4B40-83EE-AF5E0C9FFE1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1996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ar-SA"/>
              <a:t>انقر لتحرير نمط عنوان الشكل الرئيسي</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EE110A0-2951-481B-A150-584E2BE6CC70}" type="datetimeFigureOut">
              <a:rPr lang="en-US" smtClean="0"/>
              <a:t>25-Nov-17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749CB-17AD-4B40-83EE-AF5E0C9FFE1C}" type="slidenum">
              <a:rPr lang="en-US" smtClean="0"/>
              <a:t>‹#›</a:t>
            </a:fld>
            <a:endParaRPr lang="en-US"/>
          </a:p>
        </p:txBody>
      </p:sp>
    </p:spTree>
    <p:extLst>
      <p:ext uri="{BB962C8B-B14F-4D97-AF65-F5344CB8AC3E}">
        <p14:creationId xmlns:p14="http://schemas.microsoft.com/office/powerpoint/2010/main" val="174396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EE110A0-2951-481B-A150-584E2BE6CC70}" type="datetimeFigureOut">
              <a:rPr lang="en-US" smtClean="0"/>
              <a:t>25-Nov-17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749CB-17AD-4B40-83EE-AF5E0C9FFE1C}" type="slidenum">
              <a:rPr lang="en-US" smtClean="0"/>
              <a:t>‹#›</a:t>
            </a:fld>
            <a:endParaRPr lang="en-US"/>
          </a:p>
        </p:txBody>
      </p:sp>
    </p:spTree>
    <p:extLst>
      <p:ext uri="{BB962C8B-B14F-4D97-AF65-F5344CB8AC3E}">
        <p14:creationId xmlns:p14="http://schemas.microsoft.com/office/powerpoint/2010/main" val="41485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0526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حرر أنماط نص الشكل الرئيسي</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3383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spTree>
    <p:extLst>
      <p:ext uri="{BB962C8B-B14F-4D97-AF65-F5344CB8AC3E}">
        <p14:creationId xmlns:p14="http://schemas.microsoft.com/office/powerpoint/2010/main" val="516976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682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ar-SA"/>
              <a:t>انقر لتحرير نمط عنوان الشكل الرئيسي</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303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0691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EE110A0-2951-481B-A150-584E2BE6CC70}" type="datetimeFigureOut">
              <a:rPr lang="en-US" smtClean="0"/>
              <a:t>25-Nov-17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749CB-17AD-4B40-83EE-AF5E0C9FFE1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1290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E110A0-2951-481B-A150-584E2BE6CC70}" type="datetimeFigureOut">
              <a:rPr lang="en-US" smtClean="0"/>
              <a:t>25-Nov-17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73749CB-17AD-4B40-83EE-AF5E0C9FFE1C}" type="slidenum">
              <a:rPr lang="en-US" smtClean="0"/>
              <a:t>‹#›</a:t>
            </a:fld>
            <a:endParaRPr lang="en-US"/>
          </a:p>
        </p:txBody>
      </p:sp>
    </p:spTree>
    <p:extLst>
      <p:ext uri="{BB962C8B-B14F-4D97-AF65-F5344CB8AC3E}">
        <p14:creationId xmlns:p14="http://schemas.microsoft.com/office/powerpoint/2010/main" val="3283149742"/>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5D7BED4-6E36-48E6-86AE-CCF1A988E34B}"/>
              </a:ext>
            </a:extLst>
          </p:cNvPr>
          <p:cNvSpPr>
            <a:spLocks noGrp="1"/>
          </p:cNvSpPr>
          <p:nvPr>
            <p:ph type="ctrTitle"/>
          </p:nvPr>
        </p:nvSpPr>
        <p:spPr/>
        <p:txBody>
          <a:bodyPr/>
          <a:lstStyle/>
          <a:p>
            <a:r>
              <a:rPr lang="ar-AE" sz="11500" dirty="0">
                <a:solidFill>
                  <a:schemeClr val="accent1">
                    <a:lumMod val="50000"/>
                  </a:schemeClr>
                </a:solidFill>
                <a:latin typeface="Arabic Typesetting" panose="03020402040406030203" pitchFamily="66" charset="-78"/>
                <a:cs typeface="Arabic Typesetting" panose="03020402040406030203" pitchFamily="66" charset="-78"/>
              </a:rPr>
              <a:t>فرسان ديسمبر</a:t>
            </a:r>
            <a:endParaRPr lang="en-US" dirty="0">
              <a:solidFill>
                <a:schemeClr val="accent1">
                  <a:lumMod val="50000"/>
                </a:schemeClr>
              </a:solidFill>
            </a:endParaRPr>
          </a:p>
        </p:txBody>
      </p:sp>
      <p:sp>
        <p:nvSpPr>
          <p:cNvPr id="3" name="عنوان فرعي 2">
            <a:extLst>
              <a:ext uri="{FF2B5EF4-FFF2-40B4-BE49-F238E27FC236}">
                <a16:creationId xmlns:a16="http://schemas.microsoft.com/office/drawing/2014/main" id="{4F291960-C560-4207-9334-799231DFBEFC}"/>
              </a:ext>
            </a:extLst>
          </p:cNvPr>
          <p:cNvSpPr>
            <a:spLocks noGrp="1"/>
          </p:cNvSpPr>
          <p:nvPr>
            <p:ph type="subTitle" idx="1"/>
          </p:nvPr>
        </p:nvSpPr>
        <p:spPr>
          <a:xfrm>
            <a:off x="2692398" y="3927420"/>
            <a:ext cx="6815669" cy="1320802"/>
          </a:xfrm>
        </p:spPr>
        <p:txBody>
          <a:bodyPr>
            <a:normAutofit fontScale="77500" lnSpcReduction="20000"/>
          </a:bodyPr>
          <a:lstStyle/>
          <a:p>
            <a:pPr lvl="0">
              <a:buClr>
                <a:srgbClr val="B15E28"/>
              </a:buClr>
            </a:pPr>
            <a:r>
              <a:rPr lang="ar-AE" sz="9600" dirty="0">
                <a:solidFill>
                  <a:schemeClr val="accent1">
                    <a:lumMod val="75000"/>
                  </a:schemeClr>
                </a:solidFill>
                <a:latin typeface="Arabic Typesetting" panose="03020402040406030203" pitchFamily="66" charset="-78"/>
                <a:cs typeface="Arabic Typesetting" panose="03020402040406030203" pitchFamily="66" charset="-78"/>
              </a:rPr>
              <a:t>قطوف من بستان التنمية الذاتية</a:t>
            </a:r>
            <a:endParaRPr lang="en-US" sz="9600" dirty="0">
              <a:solidFill>
                <a:schemeClr val="accent1">
                  <a:lumMod val="75000"/>
                </a:schemeClr>
              </a:solidFill>
              <a:latin typeface="Arabic Typesetting" panose="03020402040406030203" pitchFamily="66" charset="-78"/>
              <a:cs typeface="Arabic Typesetting" panose="03020402040406030203" pitchFamily="66" charset="-78"/>
            </a:endParaRPr>
          </a:p>
          <a:p>
            <a:endParaRPr lang="en-US" dirty="0"/>
          </a:p>
        </p:txBody>
      </p:sp>
      <p:pic>
        <p:nvPicPr>
          <p:cNvPr id="6" name="اجمل موسيقى شاروخان -- فير - زارا (128  kbps) (greenmp3.com)">
            <a:hlinkClick r:id="" action="ppaction://media"/>
            <a:extLst>
              <a:ext uri="{FF2B5EF4-FFF2-40B4-BE49-F238E27FC236}">
                <a16:creationId xmlns:a16="http://schemas.microsoft.com/office/drawing/2014/main" id="{F8E65FAF-F00F-405D-A665-B9FFE19A66E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54702" y="5987322"/>
            <a:ext cx="609600" cy="609600"/>
          </a:xfrm>
          <a:prstGeom prst="rect">
            <a:avLst/>
          </a:prstGeom>
        </p:spPr>
      </p:pic>
    </p:spTree>
    <p:extLst>
      <p:ext uri="{BB962C8B-B14F-4D97-AF65-F5344CB8AC3E}">
        <p14:creationId xmlns:p14="http://schemas.microsoft.com/office/powerpoint/2010/main" val="118165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77A6DBA-CDEB-4542-8EC8-39A67B5556D4}"/>
              </a:ext>
            </a:extLst>
          </p:cNvPr>
          <p:cNvSpPr>
            <a:spLocks noGrp="1"/>
          </p:cNvSpPr>
          <p:nvPr>
            <p:ph type="title"/>
          </p:nvPr>
        </p:nvSpPr>
        <p:spPr>
          <a:xfrm>
            <a:off x="3447738" y="3672592"/>
            <a:ext cx="7854846" cy="1944974"/>
          </a:xfrm>
        </p:spPr>
        <p:txBody>
          <a:bodyPr>
            <a:noAutofit/>
          </a:bodyPr>
          <a:lstStyle/>
          <a:p>
            <a:pPr lvl="0" algn="r" rtl="1">
              <a:spcBef>
                <a:spcPts val="0"/>
              </a:spcBef>
            </a:pPr>
            <a:r>
              <a:rPr lang="ar-AE" sz="2400" dirty="0">
                <a:ln>
                  <a:noFill/>
                </a:ln>
                <a:solidFill>
                  <a:schemeClr val="accent1">
                    <a:lumMod val="75000"/>
                  </a:schemeClr>
                </a:solidFill>
                <a:latin typeface="Century Gothic" panose="020B0502020202020204"/>
                <a:ea typeface="+mn-ea"/>
              </a:rPr>
              <a:t>هو كتاب من تأليف الكاتب الأمريكي روبرت كيوساكي بالاشتراك مع شارون </a:t>
            </a:r>
            <a:r>
              <a:rPr lang="ar-AE" sz="2400" dirty="0" err="1">
                <a:ln>
                  <a:noFill/>
                </a:ln>
                <a:solidFill>
                  <a:schemeClr val="accent1">
                    <a:lumMod val="75000"/>
                  </a:schemeClr>
                </a:solidFill>
                <a:latin typeface="Century Gothic" panose="020B0502020202020204"/>
                <a:ea typeface="+mn-ea"/>
              </a:rPr>
              <a:t>إل.ليتشر</a:t>
            </a:r>
            <a:r>
              <a:rPr lang="ar-AE" sz="2400" dirty="0">
                <a:ln>
                  <a:noFill/>
                </a:ln>
                <a:solidFill>
                  <a:schemeClr val="accent1">
                    <a:lumMod val="75000"/>
                  </a:schemeClr>
                </a:solidFill>
                <a:latin typeface="Century Gothic" panose="020B0502020202020204"/>
                <a:ea typeface="+mn-ea"/>
              </a:rPr>
              <a:t>. وموضوعه هو التأكيد على أهمية الاستقلال المالي وبناء الثروة عن طريق شرح العديد من الوسائل كالاستثمار وامتلاك الأصول والاستثمار بها والبدء في مشروع تجاري بالإضافة إلى كيفية تنمية الذكاء المالي لتحسين الأداء المالي والتجاري.</a:t>
            </a:r>
            <a:br>
              <a:rPr lang="ar-AE" sz="2400" dirty="0">
                <a:ln>
                  <a:noFill/>
                </a:ln>
                <a:solidFill>
                  <a:schemeClr val="accent1">
                    <a:lumMod val="75000"/>
                  </a:schemeClr>
                </a:solidFill>
                <a:latin typeface="Century Gothic" panose="020B0502020202020204"/>
                <a:ea typeface="+mn-ea"/>
              </a:rPr>
            </a:br>
            <a:br>
              <a:rPr lang="ar-AE" sz="2400" dirty="0">
                <a:ln>
                  <a:noFill/>
                </a:ln>
                <a:solidFill>
                  <a:schemeClr val="accent1">
                    <a:lumMod val="75000"/>
                  </a:schemeClr>
                </a:solidFill>
                <a:latin typeface="Century Gothic" panose="020B0502020202020204"/>
                <a:ea typeface="+mn-ea"/>
              </a:rPr>
            </a:br>
            <a:r>
              <a:rPr lang="ar-AE" sz="2400" dirty="0">
                <a:ln>
                  <a:noFill/>
                </a:ln>
                <a:solidFill>
                  <a:schemeClr val="accent1">
                    <a:lumMod val="75000"/>
                  </a:schemeClr>
                </a:solidFill>
                <a:latin typeface="Century Gothic" panose="020B0502020202020204"/>
                <a:ea typeface="+mn-ea"/>
              </a:rPr>
              <a:t> كتب روبرت الكتاب على هيئة حكايات رمزية قائمة على أحداث حدثت بالفعل في حياته منذ الطفولة. حقق الكتاب انتشارا كبيراً على المستوى العالمي وترجم لمعظم لغات العالم .</a:t>
            </a:r>
            <a:br>
              <a:rPr lang="ar-AE" sz="2400" dirty="0">
                <a:ln>
                  <a:noFill/>
                </a:ln>
                <a:solidFill>
                  <a:schemeClr val="accent1">
                    <a:lumMod val="75000"/>
                  </a:schemeClr>
                </a:solidFill>
                <a:latin typeface="Century Gothic" panose="020B0502020202020204"/>
                <a:ea typeface="+mn-ea"/>
              </a:rPr>
            </a:br>
            <a:endParaRPr lang="en-US" sz="2400" dirty="0">
              <a:solidFill>
                <a:schemeClr val="accent1">
                  <a:lumMod val="75000"/>
                </a:schemeClr>
              </a:solidFill>
              <a:latin typeface="Arabic Typesetting" panose="03020402040406030203" pitchFamily="66" charset="-78"/>
              <a:cs typeface="Arabic Typesetting" panose="03020402040406030203" pitchFamily="66" charset="-78"/>
            </a:endParaRPr>
          </a:p>
        </p:txBody>
      </p:sp>
      <p:sp>
        <p:nvSpPr>
          <p:cNvPr id="3" name="عنصر نائب للمحتوى 2">
            <a:extLst>
              <a:ext uri="{FF2B5EF4-FFF2-40B4-BE49-F238E27FC236}">
                <a16:creationId xmlns:a16="http://schemas.microsoft.com/office/drawing/2014/main" id="{F353791B-011D-4019-9911-D6967A9D1B8C}"/>
              </a:ext>
            </a:extLst>
          </p:cNvPr>
          <p:cNvSpPr>
            <a:spLocks noGrp="1"/>
          </p:cNvSpPr>
          <p:nvPr>
            <p:ph idx="1"/>
          </p:nvPr>
        </p:nvSpPr>
        <p:spPr>
          <a:xfrm>
            <a:off x="1445303" y="1000593"/>
            <a:ext cx="9601196" cy="1070687"/>
          </a:xfrm>
        </p:spPr>
        <p:txBody>
          <a:bodyPr>
            <a:noAutofit/>
          </a:bodyPr>
          <a:lstStyle/>
          <a:p>
            <a:pPr marL="0" indent="0" algn="ctr">
              <a:buNone/>
            </a:pPr>
            <a:r>
              <a:rPr lang="ar-AE" sz="9600" dirty="0">
                <a:solidFill>
                  <a:schemeClr val="accent1">
                    <a:lumMod val="50000"/>
                  </a:schemeClr>
                </a:solidFill>
                <a:latin typeface="Arabic Typesetting" panose="03020402040406030203" pitchFamily="66" charset="-78"/>
                <a:cs typeface="Arabic Typesetting" panose="03020402040406030203" pitchFamily="66" charset="-78"/>
              </a:rPr>
              <a:t>الأب الغني والأب الفقير</a:t>
            </a:r>
            <a:endParaRPr lang="en-US" sz="9600" dirty="0">
              <a:solidFill>
                <a:schemeClr val="accent1">
                  <a:lumMod val="50000"/>
                </a:schemeClr>
              </a:solidFill>
              <a:latin typeface="Arabic Typesetting" panose="03020402040406030203" pitchFamily="66" charset="-78"/>
              <a:cs typeface="Arabic Typesetting" panose="03020402040406030203" pitchFamily="66" charset="-78"/>
            </a:endParaRPr>
          </a:p>
        </p:txBody>
      </p:sp>
      <p:pic>
        <p:nvPicPr>
          <p:cNvPr id="4" name="عنصر نائب للمحتوى 6">
            <a:extLst>
              <a:ext uri="{FF2B5EF4-FFF2-40B4-BE49-F238E27FC236}">
                <a16:creationId xmlns:a16="http://schemas.microsoft.com/office/drawing/2014/main" id="{376FD8F5-D797-4C3E-AF8A-7558A9D1A5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509" y="2785291"/>
            <a:ext cx="2463801" cy="3251408"/>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232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2345961-9EE8-41CA-8B23-CD2EF00808E7}"/>
              </a:ext>
            </a:extLst>
          </p:cNvPr>
          <p:cNvSpPr>
            <a:spLocks noGrp="1"/>
          </p:cNvSpPr>
          <p:nvPr>
            <p:ph type="title"/>
          </p:nvPr>
        </p:nvSpPr>
        <p:spPr/>
        <p:txBody>
          <a:bodyPr>
            <a:normAutofit/>
          </a:bodyPr>
          <a:lstStyle/>
          <a:p>
            <a:r>
              <a:rPr lang="ar-AE" sz="6600" dirty="0">
                <a:solidFill>
                  <a:schemeClr val="accent1">
                    <a:lumMod val="50000"/>
                  </a:schemeClr>
                </a:solidFill>
                <a:latin typeface="Arabic Typesetting" panose="03020402040406030203" pitchFamily="66" charset="-78"/>
                <a:cs typeface="Arabic Typesetting" panose="03020402040406030203" pitchFamily="66" charset="-78"/>
              </a:rPr>
              <a:t>روبرت كيوساكي </a:t>
            </a:r>
            <a:endParaRPr lang="en-US" sz="6600" dirty="0">
              <a:solidFill>
                <a:schemeClr val="accent1">
                  <a:lumMod val="50000"/>
                </a:schemeClr>
              </a:solidFill>
              <a:latin typeface="Arabic Typesetting" panose="03020402040406030203" pitchFamily="66" charset="-78"/>
              <a:cs typeface="Arabic Typesetting" panose="03020402040406030203" pitchFamily="66" charset="-78"/>
            </a:endParaRPr>
          </a:p>
        </p:txBody>
      </p:sp>
      <p:sp>
        <p:nvSpPr>
          <p:cNvPr id="3" name="عنصر نائب للمحتوى 2">
            <a:extLst>
              <a:ext uri="{FF2B5EF4-FFF2-40B4-BE49-F238E27FC236}">
                <a16:creationId xmlns:a16="http://schemas.microsoft.com/office/drawing/2014/main" id="{628688FD-1CD6-4738-8AC9-3B8F1BFA5C7D}"/>
              </a:ext>
            </a:extLst>
          </p:cNvPr>
          <p:cNvSpPr>
            <a:spLocks noGrp="1"/>
          </p:cNvSpPr>
          <p:nvPr>
            <p:ph idx="1"/>
          </p:nvPr>
        </p:nvSpPr>
        <p:spPr>
          <a:xfrm>
            <a:off x="3312827" y="3429000"/>
            <a:ext cx="7583771" cy="3318936"/>
          </a:xfrm>
        </p:spPr>
        <p:txBody>
          <a:bodyPr>
            <a:normAutofit/>
          </a:bodyPr>
          <a:lstStyle/>
          <a:p>
            <a:pPr marL="0" indent="0" algn="r" rtl="1">
              <a:buNone/>
            </a:pPr>
            <a:r>
              <a:rPr lang="ar-AE" sz="3200" dirty="0">
                <a:solidFill>
                  <a:schemeClr val="accent1">
                    <a:lumMod val="75000"/>
                  </a:schemeClr>
                </a:solidFill>
              </a:rPr>
              <a:t>من مواليد 4 أبريل 1947، هو رجل أعمال أمريكي خبير مختص في التنمية البشرية، ومؤلف كتاب الأب الغني والأب الفقير أفضل الكتب مبيعا حسب صحيفة نيويورك تايمز</a:t>
            </a:r>
          </a:p>
          <a:p>
            <a:pPr marL="0" indent="0" algn="r" rtl="1">
              <a:buNone/>
            </a:pPr>
            <a:endParaRPr lang="ar-AE" sz="3200" dirty="0">
              <a:solidFill>
                <a:schemeClr val="accent1">
                  <a:lumMod val="75000"/>
                </a:schemeClr>
              </a:solidFill>
            </a:endParaRPr>
          </a:p>
          <a:p>
            <a:pPr marL="0" indent="0" algn="r" rtl="1">
              <a:buNone/>
            </a:pPr>
            <a:endParaRPr lang="en-US" sz="3200" dirty="0">
              <a:solidFill>
                <a:schemeClr val="accent1">
                  <a:lumMod val="75000"/>
                </a:schemeClr>
              </a:solidFill>
            </a:endParaRPr>
          </a:p>
        </p:txBody>
      </p:sp>
      <p:pic>
        <p:nvPicPr>
          <p:cNvPr id="4" name="صورة 3">
            <a:extLst>
              <a:ext uri="{FF2B5EF4-FFF2-40B4-BE49-F238E27FC236}">
                <a16:creationId xmlns:a16="http://schemas.microsoft.com/office/drawing/2014/main" id="{424EA843-BCAD-4F07-ACC8-FCCBBE38A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546" y="3157392"/>
            <a:ext cx="2006600" cy="30394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2262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38C83D7-237F-4188-880D-5A3FC5678781}"/>
              </a:ext>
            </a:extLst>
          </p:cNvPr>
          <p:cNvSpPr>
            <a:spLocks noGrp="1"/>
          </p:cNvSpPr>
          <p:nvPr>
            <p:ph type="title"/>
          </p:nvPr>
        </p:nvSpPr>
        <p:spPr/>
        <p:txBody>
          <a:bodyPr>
            <a:normAutofit fontScale="90000"/>
          </a:bodyPr>
          <a:lstStyle/>
          <a:p>
            <a:r>
              <a:rPr lang="ar-AE" sz="8000" dirty="0">
                <a:solidFill>
                  <a:schemeClr val="accent1">
                    <a:lumMod val="50000"/>
                  </a:schemeClr>
                </a:solidFill>
                <a:latin typeface="Arabic Typesetting" panose="03020402040406030203" pitchFamily="66" charset="-78"/>
                <a:cs typeface="Arabic Typesetting" panose="03020402040406030203" pitchFamily="66" charset="-78"/>
              </a:rPr>
              <a:t>حلّق</a:t>
            </a:r>
            <a:endParaRPr lang="en-US" sz="8000" dirty="0">
              <a:solidFill>
                <a:schemeClr val="accent1">
                  <a:lumMod val="50000"/>
                </a:schemeClr>
              </a:solidFill>
              <a:latin typeface="Arabic Typesetting" panose="03020402040406030203" pitchFamily="66" charset="-78"/>
              <a:cs typeface="Arabic Typesetting" panose="03020402040406030203" pitchFamily="66" charset="-78"/>
            </a:endParaRPr>
          </a:p>
        </p:txBody>
      </p:sp>
      <p:sp>
        <p:nvSpPr>
          <p:cNvPr id="3" name="عنصر نائب للمحتوى 2">
            <a:extLst>
              <a:ext uri="{FF2B5EF4-FFF2-40B4-BE49-F238E27FC236}">
                <a16:creationId xmlns:a16="http://schemas.microsoft.com/office/drawing/2014/main" id="{E0EB3539-F91C-42F7-855A-76018A89B01C}"/>
              </a:ext>
            </a:extLst>
          </p:cNvPr>
          <p:cNvSpPr>
            <a:spLocks noGrp="1"/>
          </p:cNvSpPr>
          <p:nvPr>
            <p:ph idx="1"/>
          </p:nvPr>
        </p:nvSpPr>
        <p:spPr>
          <a:xfrm>
            <a:off x="4017365" y="2912534"/>
            <a:ext cx="6879233" cy="3318936"/>
          </a:xfrm>
        </p:spPr>
        <p:txBody>
          <a:bodyPr>
            <a:normAutofit/>
          </a:bodyPr>
          <a:lstStyle/>
          <a:p>
            <a:pPr marL="0" indent="0" algn="just" rtl="1">
              <a:buNone/>
            </a:pPr>
            <a:r>
              <a:rPr lang="ar-AE" sz="2800" dirty="0">
                <a:solidFill>
                  <a:schemeClr val="accent1">
                    <a:lumMod val="75000"/>
                  </a:schemeClr>
                </a:solidFill>
              </a:rPr>
              <a:t>في هذا الكتاب تجبرنا "اريانا" جميعا على التواصل مع أنفسنا الحقيقية حتى نعيش وفقاً لشروطنا الخاصة .فبدءا من أهمية النوم إلى ضرورة الاستمتاع إلى أصواتنا الداخلية التي ترشدنا نحو طرق التعامل مع عدم كفاية الوقت التي نشعر بها جميعا ، يمهد هذا الكتاب الطريق لكل منا لننظر بداخلنا حتى نجعل حياتنا اكثر أصالة وانجازا.</a:t>
            </a:r>
            <a:endParaRPr lang="en-US" sz="2800" dirty="0">
              <a:solidFill>
                <a:schemeClr val="accent1">
                  <a:lumMod val="75000"/>
                </a:schemeClr>
              </a:solidFill>
            </a:endParaRPr>
          </a:p>
        </p:txBody>
      </p:sp>
      <p:pic>
        <p:nvPicPr>
          <p:cNvPr id="5" name="صورة 4">
            <a:extLst>
              <a:ext uri="{FF2B5EF4-FFF2-40B4-BE49-F238E27FC236}">
                <a16:creationId xmlns:a16="http://schemas.microsoft.com/office/drawing/2014/main" id="{8AC5E9BB-F357-4D94-937F-D4530E43D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756" y="2511961"/>
            <a:ext cx="2526889" cy="34794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687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58B079-3830-40E0-BE84-96A8406BD9C5}"/>
              </a:ext>
            </a:extLst>
          </p:cNvPr>
          <p:cNvSpPr>
            <a:spLocks noGrp="1"/>
          </p:cNvSpPr>
          <p:nvPr>
            <p:ph type="title"/>
          </p:nvPr>
        </p:nvSpPr>
        <p:spPr>
          <a:xfrm>
            <a:off x="1295402" y="817240"/>
            <a:ext cx="9601196" cy="1303867"/>
          </a:xfrm>
        </p:spPr>
        <p:txBody>
          <a:bodyPr>
            <a:normAutofit fontScale="90000"/>
          </a:bodyPr>
          <a:lstStyle/>
          <a:p>
            <a:r>
              <a:rPr lang="ar-AE" sz="8000" dirty="0">
                <a:solidFill>
                  <a:schemeClr val="accent1">
                    <a:lumMod val="50000"/>
                  </a:schemeClr>
                </a:solidFill>
                <a:latin typeface="Arabic Typesetting" panose="03020402040406030203" pitchFamily="66" charset="-78"/>
                <a:cs typeface="Arabic Typesetting" panose="03020402040406030203" pitchFamily="66" charset="-78"/>
              </a:rPr>
              <a:t>أريانا هافينغتون</a:t>
            </a:r>
            <a:endParaRPr lang="en-US" sz="8000" dirty="0">
              <a:solidFill>
                <a:schemeClr val="accent1">
                  <a:lumMod val="50000"/>
                </a:schemeClr>
              </a:solidFill>
              <a:latin typeface="Arabic Typesetting" panose="03020402040406030203" pitchFamily="66" charset="-78"/>
              <a:cs typeface="Arabic Typesetting" panose="03020402040406030203" pitchFamily="66" charset="-78"/>
            </a:endParaRPr>
          </a:p>
        </p:txBody>
      </p:sp>
      <p:sp>
        <p:nvSpPr>
          <p:cNvPr id="3" name="عنصر نائب للمحتوى 2">
            <a:extLst>
              <a:ext uri="{FF2B5EF4-FFF2-40B4-BE49-F238E27FC236}">
                <a16:creationId xmlns:a16="http://schemas.microsoft.com/office/drawing/2014/main" id="{1773ACC3-3A50-4313-91FF-B8F9E44BF7CF}"/>
              </a:ext>
            </a:extLst>
          </p:cNvPr>
          <p:cNvSpPr>
            <a:spLocks noGrp="1"/>
          </p:cNvSpPr>
          <p:nvPr>
            <p:ph idx="1"/>
          </p:nvPr>
        </p:nvSpPr>
        <p:spPr>
          <a:xfrm>
            <a:off x="3177915" y="2518348"/>
            <a:ext cx="8328076" cy="3690801"/>
          </a:xfrm>
        </p:spPr>
        <p:txBody>
          <a:bodyPr>
            <a:noAutofit/>
          </a:bodyPr>
          <a:lstStyle/>
          <a:p>
            <a:pPr marL="0" indent="0" algn="r">
              <a:buNone/>
            </a:pPr>
            <a:r>
              <a:rPr lang="ar-AE" sz="2200" dirty="0">
                <a:solidFill>
                  <a:schemeClr val="accent1">
                    <a:lumMod val="75000"/>
                  </a:schemeClr>
                </a:solidFill>
              </a:rPr>
              <a:t> مؤلفة أمريكية من أصول يونانية، اشتهرت بتأسيسها لصحيفة "هافينغتون بوست" الإلكترونية، التي نالت في العام 2012 جائزة "بوليتزر" لتصبح أول نشرة إلكترونية تحصل على هذه الجائزة .</a:t>
            </a:r>
          </a:p>
          <a:p>
            <a:pPr marL="0" indent="0" algn="r">
              <a:buNone/>
            </a:pPr>
            <a:r>
              <a:rPr lang="ar-AE" sz="2200" dirty="0">
                <a:solidFill>
                  <a:schemeClr val="accent1">
                    <a:lumMod val="75000"/>
                  </a:schemeClr>
                </a:solidFill>
              </a:rPr>
              <a:t>في العام ،2009 حلت أريانا في المركز 12 بقائمة مجلة "فوربس" لأكثر النساء نفوذاً في عالم الإعلام، وفي العام ذاته أيضاً، صعدت إلى المركز ال42 في القائمة التي تعدها صحيفة الغارديان البريطانية لأقوى 100 شخصية إعلامية . </a:t>
            </a:r>
          </a:p>
          <a:p>
            <a:pPr marL="0" indent="0" algn="r">
              <a:buNone/>
            </a:pPr>
            <a:r>
              <a:rPr lang="ar-AE" sz="2200" dirty="0">
                <a:solidFill>
                  <a:schemeClr val="accent1">
                    <a:lumMod val="75000"/>
                  </a:schemeClr>
                </a:solidFill>
              </a:rPr>
              <a:t>وفي العام ،2014 جاءت أريانا في المركز 52 في لائحة فوربس لأقوى النساء في العالم . ي العام 1970 بدأت أريانا بتأليف الكتب، ونشرت في العام 1973 كتاب "المرأة الأنثى"، الذي هاجمت فيه حركة تحرير المرأة، وفي العام 1981 كتبت سيرة لماريا </a:t>
            </a:r>
            <a:r>
              <a:rPr lang="ar-AE" sz="2200" dirty="0" err="1">
                <a:solidFill>
                  <a:schemeClr val="accent1">
                    <a:lumMod val="75000"/>
                  </a:schemeClr>
                </a:solidFill>
              </a:rPr>
              <a:t>كالاس</a:t>
            </a:r>
            <a:r>
              <a:rPr lang="ar-AE" sz="2200" dirty="0">
                <a:solidFill>
                  <a:schemeClr val="accent1">
                    <a:lumMod val="75000"/>
                  </a:schemeClr>
                </a:solidFill>
              </a:rPr>
              <a:t>، ثم سيرة بابلو بيكاسو في العام 1989 .</a:t>
            </a:r>
          </a:p>
        </p:txBody>
      </p:sp>
      <p:pic>
        <p:nvPicPr>
          <p:cNvPr id="5" name="صورة 4">
            <a:extLst>
              <a:ext uri="{FF2B5EF4-FFF2-40B4-BE49-F238E27FC236}">
                <a16:creationId xmlns:a16="http://schemas.microsoft.com/office/drawing/2014/main" id="{B1A705E2-ECF8-4324-BFCA-0F1226D4B0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09" y="3206058"/>
            <a:ext cx="2237074" cy="30030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2064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1000"/>
                                        <p:tgtEl>
                                          <p:spTgt spid="3">
                                            <p:txEl>
                                              <p:pRg st="1" end="1"/>
                                            </p:txEl>
                                          </p:spTgt>
                                        </p:tgtEl>
                                      </p:cBhvr>
                                    </p:animEffect>
                                    <p:anim calcmode="lin" valueType="num">
                                      <p:cBhvr>
                                        <p:cTn id="2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1000"/>
                                        <p:tgtEl>
                                          <p:spTgt spid="3">
                                            <p:txEl>
                                              <p:pRg st="2" end="2"/>
                                            </p:txEl>
                                          </p:spTgt>
                                        </p:tgtEl>
                                      </p:cBhvr>
                                    </p:animEffect>
                                    <p:anim calcmode="lin" valueType="num">
                                      <p:cBhvr>
                                        <p:cTn id="3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4ABDC3D-B9D2-4D9F-A24A-2805E6D15CDF}"/>
              </a:ext>
            </a:extLst>
          </p:cNvPr>
          <p:cNvSpPr>
            <a:spLocks noGrp="1"/>
          </p:cNvSpPr>
          <p:nvPr>
            <p:ph type="title"/>
          </p:nvPr>
        </p:nvSpPr>
        <p:spPr/>
        <p:txBody>
          <a:bodyPr>
            <a:normAutofit fontScale="90000"/>
          </a:bodyPr>
          <a:lstStyle/>
          <a:p>
            <a:r>
              <a:rPr lang="ar-AE" sz="8000" dirty="0">
                <a:solidFill>
                  <a:schemeClr val="accent1">
                    <a:lumMod val="50000"/>
                  </a:schemeClr>
                </a:solidFill>
                <a:latin typeface="Arabic Typesetting" panose="03020402040406030203" pitchFamily="66" charset="-78"/>
                <a:cs typeface="Arabic Typesetting" panose="03020402040406030203" pitchFamily="66" charset="-78"/>
              </a:rPr>
              <a:t>قوة عقلك الباطن</a:t>
            </a:r>
            <a:endParaRPr lang="en-US" sz="8000" dirty="0">
              <a:solidFill>
                <a:schemeClr val="accent1">
                  <a:lumMod val="50000"/>
                </a:schemeClr>
              </a:solidFill>
              <a:latin typeface="Arabic Typesetting" panose="03020402040406030203" pitchFamily="66" charset="-78"/>
              <a:cs typeface="Arabic Typesetting" panose="03020402040406030203" pitchFamily="66" charset="-78"/>
            </a:endParaRPr>
          </a:p>
        </p:txBody>
      </p:sp>
      <p:pic>
        <p:nvPicPr>
          <p:cNvPr id="5" name="عنصر نائب للمحتوى 4">
            <a:extLst>
              <a:ext uri="{FF2B5EF4-FFF2-40B4-BE49-F238E27FC236}">
                <a16:creationId xmlns:a16="http://schemas.microsoft.com/office/drawing/2014/main" id="{A65A7B76-B18A-408B-AF2F-CDA82BA5D0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0906" y="3399533"/>
            <a:ext cx="2162176" cy="2784621"/>
          </a:xfrm>
          <a:prstGeom prst="rect">
            <a:avLst/>
          </a:prstGeom>
          <a:ln>
            <a:noFill/>
          </a:ln>
          <a:effectLst>
            <a:outerShdw blurRad="292100" dist="139700" dir="2700000" algn="tl" rotWithShape="0">
              <a:srgbClr val="333333">
                <a:alpha val="65000"/>
              </a:srgbClr>
            </a:outerShdw>
          </a:effectLst>
        </p:spPr>
      </p:pic>
      <p:sp>
        <p:nvSpPr>
          <p:cNvPr id="6" name="مستطيل 5">
            <a:extLst>
              <a:ext uri="{FF2B5EF4-FFF2-40B4-BE49-F238E27FC236}">
                <a16:creationId xmlns:a16="http://schemas.microsoft.com/office/drawing/2014/main" id="{4989B140-B5EE-4986-A13E-BCEEF3B3D15A}"/>
              </a:ext>
            </a:extLst>
          </p:cNvPr>
          <p:cNvSpPr/>
          <p:nvPr/>
        </p:nvSpPr>
        <p:spPr>
          <a:xfrm>
            <a:off x="3043003" y="2828880"/>
            <a:ext cx="8139659" cy="3046988"/>
          </a:xfrm>
          <a:prstGeom prst="rect">
            <a:avLst/>
          </a:prstGeom>
        </p:spPr>
        <p:txBody>
          <a:bodyPr wrap="square">
            <a:spAutoFit/>
          </a:bodyPr>
          <a:lstStyle/>
          <a:p>
            <a:pPr algn="r"/>
            <a:r>
              <a:rPr lang="ar-AE" sz="2400" dirty="0">
                <a:solidFill>
                  <a:schemeClr val="accent1">
                    <a:lumMod val="75000"/>
                  </a:schemeClr>
                </a:solidFill>
                <a:latin typeface="Arabic Typesetting" panose="03020402040406030203" pitchFamily="66" charset="-78"/>
                <a:cs typeface="+mj-cs"/>
              </a:rPr>
              <a:t>يعتبر كتاب من أهم الكتب في مجال التنمية البشرية واكتشاف الذات في تاريخ هذا العلم ، حيث يأخذك الكاتب في رحلة إلى أعماق نفسك وشخصيتك وعقلك الباطن ، ويتناول الكتاب 20 قضية أساسية عن العقل</a:t>
            </a:r>
          </a:p>
          <a:p>
            <a:pPr algn="r"/>
            <a:r>
              <a:rPr lang="ar-AE" sz="2400" dirty="0">
                <a:solidFill>
                  <a:schemeClr val="accent1">
                    <a:lumMod val="75000"/>
                  </a:schemeClr>
                </a:solidFill>
                <a:latin typeface="Arabic Typesetting" panose="03020402040406030203" pitchFamily="66" charset="-78"/>
                <a:cs typeface="+mj-cs"/>
              </a:rPr>
              <a:t>ويتحدث الكاتب خلال صفحات الكتاب عن قوة عقولنا ، وكيف يمكننا استخدامها فيشبه الكاتب العقل بالبستان ونحن بالبستاني ، ويقول (ابدأ الآن في زرع أفكار السلام والسعادة والسلوك الصحيح والرضا والازدهار ، فكر بهدوء واهتمام في هذه السجايا واجعل عقلك الواعي يتقبلها ويقرها لتدخل إلى عقلك الباطن ، وبذلك تحصد محصولا رائعا في جسمك وحياتك) .</a:t>
            </a:r>
            <a:endParaRPr lang="en-US" sz="2400" dirty="0">
              <a:solidFill>
                <a:schemeClr val="accent1">
                  <a:lumMod val="75000"/>
                </a:schemeClr>
              </a:solidFill>
              <a:latin typeface="Arabic Typesetting" panose="03020402040406030203" pitchFamily="66" charset="-78"/>
              <a:cs typeface="+mj-cs"/>
            </a:endParaRPr>
          </a:p>
        </p:txBody>
      </p:sp>
    </p:spTree>
    <p:extLst>
      <p:ext uri="{BB962C8B-B14F-4D97-AF65-F5344CB8AC3E}">
        <p14:creationId xmlns:p14="http://schemas.microsoft.com/office/powerpoint/2010/main" val="79043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716C36B-2F59-4D75-928A-50EB219189DA}"/>
              </a:ext>
            </a:extLst>
          </p:cNvPr>
          <p:cNvSpPr>
            <a:spLocks noGrp="1"/>
          </p:cNvSpPr>
          <p:nvPr>
            <p:ph type="title"/>
          </p:nvPr>
        </p:nvSpPr>
        <p:spPr/>
        <p:txBody>
          <a:bodyPr>
            <a:normAutofit fontScale="90000"/>
          </a:bodyPr>
          <a:lstStyle/>
          <a:p>
            <a:r>
              <a:rPr lang="ar-AE" sz="8000" dirty="0">
                <a:solidFill>
                  <a:schemeClr val="accent1">
                    <a:lumMod val="50000"/>
                  </a:schemeClr>
                </a:solidFill>
                <a:latin typeface="Arabic Typesetting" panose="03020402040406030203" pitchFamily="66" charset="-78"/>
                <a:cs typeface="Arabic Typesetting" panose="03020402040406030203" pitchFamily="66" charset="-78"/>
              </a:rPr>
              <a:t>جوزيف ميرفي</a:t>
            </a:r>
            <a:endParaRPr lang="en-US" sz="8000" dirty="0">
              <a:solidFill>
                <a:schemeClr val="accent1">
                  <a:lumMod val="50000"/>
                </a:schemeClr>
              </a:solidFill>
              <a:latin typeface="Arabic Typesetting" panose="03020402040406030203" pitchFamily="66" charset="-78"/>
              <a:cs typeface="Arabic Typesetting" panose="03020402040406030203" pitchFamily="66" charset="-78"/>
            </a:endParaRPr>
          </a:p>
        </p:txBody>
      </p:sp>
      <p:sp>
        <p:nvSpPr>
          <p:cNvPr id="3" name="عنصر نائب للمحتوى 2">
            <a:extLst>
              <a:ext uri="{FF2B5EF4-FFF2-40B4-BE49-F238E27FC236}">
                <a16:creationId xmlns:a16="http://schemas.microsoft.com/office/drawing/2014/main" id="{7A248BCB-444F-4CB9-BD53-05F62A2347EE}"/>
              </a:ext>
            </a:extLst>
          </p:cNvPr>
          <p:cNvSpPr>
            <a:spLocks noGrp="1"/>
          </p:cNvSpPr>
          <p:nvPr>
            <p:ph idx="1"/>
          </p:nvPr>
        </p:nvSpPr>
        <p:spPr>
          <a:xfrm>
            <a:off x="2743200" y="2511961"/>
            <a:ext cx="8153398" cy="3888838"/>
          </a:xfrm>
        </p:spPr>
        <p:txBody>
          <a:bodyPr>
            <a:normAutofit lnSpcReduction="10000"/>
          </a:bodyPr>
          <a:lstStyle/>
          <a:p>
            <a:pPr marL="0" indent="0" algn="r" rtl="1">
              <a:buNone/>
            </a:pPr>
            <a:r>
              <a:rPr lang="ar-AE" dirty="0">
                <a:solidFill>
                  <a:schemeClr val="accent1">
                    <a:lumMod val="75000"/>
                  </a:schemeClr>
                </a:solidFill>
              </a:rPr>
              <a:t>ولد في عام 1898 في أحد ضواحي مقاطعة كورك في إيرلندا وعرف بتفوقه في الدراسة منذ عامه الأول وبعد تقدمه في معهد الدراسات الدينية في إيرلندا قام ميرفي بترك المعهد والذهاب إلى أمريكا ولم يكن يمتلك في ذلك الوقت سوى 5 دولارات ولكنه استطاع أن يكمل دراسته وحياته هناك .</a:t>
            </a:r>
          </a:p>
          <a:p>
            <a:pPr marL="0" indent="0" algn="r" rtl="1">
              <a:buNone/>
            </a:pPr>
            <a:r>
              <a:rPr lang="ar-AE" dirty="0">
                <a:solidFill>
                  <a:schemeClr val="accent1">
                    <a:lumMod val="75000"/>
                  </a:schemeClr>
                </a:solidFill>
              </a:rPr>
              <a:t>وقد كتب جوزيف ميرفي حوالي ثلاثون كتاب أغلبهم في علم التنمية البشرية واكتشاف الذات ، وتوفي عام 1981 ولكن رغم وفاته مازالت تترجم أعماله حتى اليوم وتباع طبعات كتبه في العالم كله</a:t>
            </a:r>
          </a:p>
          <a:p>
            <a:pPr marL="0" indent="0" algn="r" rtl="1">
              <a:buNone/>
            </a:pPr>
            <a:r>
              <a:rPr lang="ar-AE" dirty="0">
                <a:solidFill>
                  <a:schemeClr val="accent1">
                    <a:lumMod val="75000"/>
                  </a:schemeClr>
                </a:solidFill>
              </a:rPr>
              <a:t>قول الكاتب أننا نمتلك إمكانيات كبيرة تخص عقلنا الباطن وأن عدم ثقتنا في ذلك هو ما يجعلنا غير قادرين على استغلال هذه  القدرة ، ويعطينا الكاتب 8 نصائح أساسية نستطيع من خلالها تنشيط العقل الباطن!</a:t>
            </a:r>
            <a:endParaRPr lang="en-US" dirty="0">
              <a:solidFill>
                <a:schemeClr val="accent1">
                  <a:lumMod val="75000"/>
                </a:schemeClr>
              </a:solidFill>
            </a:endParaRPr>
          </a:p>
        </p:txBody>
      </p:sp>
      <p:pic>
        <p:nvPicPr>
          <p:cNvPr id="5" name="صورة 4">
            <a:extLst>
              <a:ext uri="{FF2B5EF4-FFF2-40B4-BE49-F238E27FC236}">
                <a16:creationId xmlns:a16="http://schemas.microsoft.com/office/drawing/2014/main" id="{335740C9-4B98-4501-B21C-1A14926E6A51}"/>
              </a:ext>
            </a:extLst>
          </p:cNvPr>
          <p:cNvPicPr>
            <a:picLocks noChangeAspect="1"/>
          </p:cNvPicPr>
          <p:nvPr/>
        </p:nvPicPr>
        <p:blipFill rotWithShape="1">
          <a:blip r:embed="rId2">
            <a:extLst>
              <a:ext uri="{28A0092B-C50C-407E-A947-70E740481C1C}">
                <a14:useLocalDpi xmlns:a14="http://schemas.microsoft.com/office/drawing/2010/main" val="0"/>
              </a:ext>
            </a:extLst>
          </a:blip>
          <a:srcRect t="4142" r="6791" b="2956"/>
          <a:stretch/>
        </p:blipFill>
        <p:spPr>
          <a:xfrm>
            <a:off x="756604" y="3732551"/>
            <a:ext cx="1851686" cy="23834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0413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1000"/>
                                        <p:tgtEl>
                                          <p:spTgt spid="3">
                                            <p:txEl>
                                              <p:pRg st="1" end="1"/>
                                            </p:txEl>
                                          </p:spTgt>
                                        </p:tgtEl>
                                      </p:cBhvr>
                                    </p:animEffect>
                                    <p:anim calcmode="lin" valueType="num">
                                      <p:cBhvr>
                                        <p:cTn id="2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1000"/>
                                        <p:tgtEl>
                                          <p:spTgt spid="3">
                                            <p:txEl>
                                              <p:pRg st="2" end="2"/>
                                            </p:txEl>
                                          </p:spTgt>
                                        </p:tgtEl>
                                      </p:cBhvr>
                                    </p:animEffect>
                                    <p:anim calcmode="lin" valueType="num">
                                      <p:cBhvr>
                                        <p:cTn id="3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a:extLst>
              <a:ext uri="{FF2B5EF4-FFF2-40B4-BE49-F238E27FC236}">
                <a16:creationId xmlns:a16="http://schemas.microsoft.com/office/drawing/2014/main" id="{4F291960-C560-4207-9334-799231DFBEFC}"/>
              </a:ext>
            </a:extLst>
          </p:cNvPr>
          <p:cNvSpPr>
            <a:spLocks noGrp="1"/>
          </p:cNvSpPr>
          <p:nvPr>
            <p:ph type="subTitle" idx="1"/>
          </p:nvPr>
        </p:nvSpPr>
        <p:spPr>
          <a:xfrm>
            <a:off x="2236032" y="2518345"/>
            <a:ext cx="7719935" cy="1320802"/>
          </a:xfrm>
        </p:spPr>
        <p:txBody>
          <a:bodyPr>
            <a:noAutofit/>
          </a:bodyPr>
          <a:lstStyle/>
          <a:p>
            <a:r>
              <a:rPr lang="ar-AE" sz="9600" dirty="0">
                <a:solidFill>
                  <a:schemeClr val="accent2">
                    <a:lumMod val="60000"/>
                    <a:lumOff val="40000"/>
                  </a:schemeClr>
                </a:solidFill>
                <a:latin typeface="Arabic Typesetting" panose="03020402040406030203" pitchFamily="66" charset="-78"/>
                <a:cs typeface="Arabic Typesetting" panose="03020402040406030203" pitchFamily="66" charset="-78"/>
              </a:rPr>
              <a:t>و</a:t>
            </a:r>
            <a:r>
              <a:rPr lang="ar-AE" sz="9600" dirty="0">
                <a:solidFill>
                  <a:schemeClr val="accent1">
                    <a:lumMod val="40000"/>
                    <a:lumOff val="60000"/>
                  </a:schemeClr>
                </a:solidFill>
                <a:latin typeface="Arabic Typesetting" panose="03020402040406030203" pitchFamily="66" charset="-78"/>
                <a:cs typeface="Arabic Typesetting" panose="03020402040406030203" pitchFamily="66" charset="-78"/>
              </a:rPr>
              <a:t>..</a:t>
            </a:r>
            <a:r>
              <a:rPr lang="ar-AE" sz="9600" dirty="0">
                <a:latin typeface="Arabic Typesetting" panose="03020402040406030203" pitchFamily="66" charset="-78"/>
                <a:cs typeface="Arabic Typesetting" panose="03020402040406030203" pitchFamily="66" charset="-78"/>
              </a:rPr>
              <a:t> </a:t>
            </a:r>
            <a:r>
              <a:rPr lang="ar-AE" sz="9600" dirty="0">
                <a:solidFill>
                  <a:schemeClr val="accent2">
                    <a:lumMod val="75000"/>
                  </a:schemeClr>
                </a:solidFill>
                <a:latin typeface="Arabic Typesetting" panose="03020402040406030203" pitchFamily="66" charset="-78"/>
                <a:cs typeface="Arabic Typesetting" panose="03020402040406030203" pitchFamily="66" charset="-78"/>
              </a:rPr>
              <a:t>إلى</a:t>
            </a:r>
            <a:r>
              <a:rPr lang="ar-AE" sz="9600" dirty="0">
                <a:latin typeface="Arabic Typesetting" panose="03020402040406030203" pitchFamily="66" charset="-78"/>
                <a:cs typeface="Arabic Typesetting" panose="03020402040406030203" pitchFamily="66" charset="-78"/>
              </a:rPr>
              <a:t> </a:t>
            </a:r>
            <a:r>
              <a:rPr lang="ar-AE" sz="9600" dirty="0">
                <a:solidFill>
                  <a:schemeClr val="accent1">
                    <a:lumMod val="50000"/>
                  </a:schemeClr>
                </a:solidFill>
                <a:latin typeface="Arabic Typesetting" panose="03020402040406030203" pitchFamily="66" charset="-78"/>
                <a:cs typeface="Arabic Typesetting" panose="03020402040406030203" pitchFamily="66" charset="-78"/>
              </a:rPr>
              <a:t>التصويت</a:t>
            </a:r>
            <a:r>
              <a:rPr lang="ar-AE" sz="9600" dirty="0">
                <a:latin typeface="Arabic Typesetting" panose="03020402040406030203" pitchFamily="66" charset="-78"/>
                <a:cs typeface="Arabic Typesetting" panose="03020402040406030203" pitchFamily="66" charset="-78"/>
              </a:rPr>
              <a:t> </a:t>
            </a:r>
            <a:r>
              <a:rPr lang="ar-AE" sz="9600" dirty="0">
                <a:solidFill>
                  <a:schemeClr val="accent2">
                    <a:lumMod val="60000"/>
                    <a:lumOff val="40000"/>
                  </a:schemeClr>
                </a:solidFill>
                <a:latin typeface="Arabic Typesetting" panose="03020402040406030203" pitchFamily="66" charset="-78"/>
                <a:cs typeface="Arabic Typesetting" panose="03020402040406030203" pitchFamily="66" charset="-78"/>
              </a:rPr>
              <a:t>هيا</a:t>
            </a:r>
            <a:r>
              <a:rPr lang="ar-AE" sz="9600" dirty="0">
                <a:solidFill>
                  <a:schemeClr val="accent1">
                    <a:lumMod val="60000"/>
                    <a:lumOff val="40000"/>
                  </a:schemeClr>
                </a:solidFill>
                <a:latin typeface="Arabic Typesetting" panose="03020402040406030203" pitchFamily="66" charset="-78"/>
                <a:cs typeface="Arabic Typesetting" panose="03020402040406030203" pitchFamily="66" charset="-78"/>
              </a:rPr>
              <a:t>..</a:t>
            </a:r>
            <a:endParaRPr lang="en-US" sz="9600" dirty="0">
              <a:solidFill>
                <a:schemeClr val="accent1">
                  <a:lumMod val="60000"/>
                  <a:lumOff val="40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12563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عضوي">
  <a:themeElements>
    <a:clrScheme name="عضوي">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عضوي">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عضوي">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145</TotalTime>
  <Words>508</Words>
  <Application>Microsoft Office PowerPoint</Application>
  <PresentationFormat>شاشة عريضة</PresentationFormat>
  <Paragraphs>20</Paragraphs>
  <Slides>8</Slides>
  <Notes>0</Notes>
  <HiddenSlides>0</HiddenSlides>
  <MMClips>1</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8</vt:i4>
      </vt:variant>
    </vt:vector>
  </HeadingPairs>
  <TitlesOfParts>
    <vt:vector size="14" baseType="lpstr">
      <vt:lpstr>Arabic Typesetting</vt:lpstr>
      <vt:lpstr>Arial</vt:lpstr>
      <vt:lpstr>Century Gothic</vt:lpstr>
      <vt:lpstr>Garamond</vt:lpstr>
      <vt:lpstr>Times New Roman</vt:lpstr>
      <vt:lpstr>عضوي</vt:lpstr>
      <vt:lpstr>فرسان ديسمبر</vt:lpstr>
      <vt:lpstr>هو كتاب من تأليف الكاتب الأمريكي روبرت كيوساكي بالاشتراك مع شارون إل.ليتشر. وموضوعه هو التأكيد على أهمية الاستقلال المالي وبناء الثروة عن طريق شرح العديد من الوسائل كالاستثمار وامتلاك الأصول والاستثمار بها والبدء في مشروع تجاري بالإضافة إلى كيفية تنمية الذكاء المالي لتحسين الأداء المالي والتجاري.   كتب روبرت الكتاب على هيئة حكايات رمزية قائمة على أحداث حدثت بالفعل في حياته منذ الطفولة. حقق الكتاب انتشارا كبيراً على المستوى العالمي وترجم لمعظم لغات العالم . </vt:lpstr>
      <vt:lpstr>روبرت كيوساكي </vt:lpstr>
      <vt:lpstr>حلّق</vt:lpstr>
      <vt:lpstr>أريانا هافينغتون</vt:lpstr>
      <vt:lpstr>قوة عقلك الباطن</vt:lpstr>
      <vt:lpstr>جوزيف ميرفي</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29</cp:revision>
  <dcterms:created xsi:type="dcterms:W3CDTF">2017-11-25T05:21:03Z</dcterms:created>
  <dcterms:modified xsi:type="dcterms:W3CDTF">2017-11-25T07:47:01Z</dcterms:modified>
</cp:coreProperties>
</file>