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12"/>
  </p:notesMasterIdLst>
  <p:handoutMasterIdLst>
    <p:handoutMasterId r:id="rId13"/>
  </p:handoutMasterIdLst>
  <p:sldIdLst>
    <p:sldId id="256" r:id="rId2"/>
    <p:sldId id="257" r:id="rId3"/>
    <p:sldId id="258" r:id="rId4"/>
    <p:sldId id="259" r:id="rId5"/>
    <p:sldId id="261" r:id="rId6"/>
    <p:sldId id="264" r:id="rId7"/>
    <p:sldId id="262" r:id="rId8"/>
    <p:sldId id="263" r:id="rId9"/>
    <p:sldId id="260"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64" d="100"/>
          <a:sy n="64" d="100"/>
        </p:scale>
        <p:origin x="8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a:extLst>
              <a:ext uri="{FF2B5EF4-FFF2-40B4-BE49-F238E27FC236}">
                <a16:creationId xmlns:a16="http://schemas.microsoft.com/office/drawing/2014/main" id="{17269C7A-ED93-4730-ACDD-9D22F7B344A5}"/>
              </a:ext>
            </a:extLst>
          </p:cNvPr>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r>
              <a:rPr lang="en-US"/>
              <a:t>seejaalbookclub</a:t>
            </a:r>
          </a:p>
        </p:txBody>
      </p:sp>
      <p:sp>
        <p:nvSpPr>
          <p:cNvPr id="3" name="عنصر نائب للتاريخ 2">
            <a:extLst>
              <a:ext uri="{FF2B5EF4-FFF2-40B4-BE49-F238E27FC236}">
                <a16:creationId xmlns:a16="http://schemas.microsoft.com/office/drawing/2014/main" id="{F30E7A67-30ED-4AE2-8929-C6BE45C5C2C1}"/>
              </a:ext>
            </a:extLst>
          </p:cNvPr>
          <p:cNvSpPr>
            <a:spLocks noGrp="1"/>
          </p:cNvSpPr>
          <p:nvPr>
            <p:ph type="dt" sz="quarter" idx="1"/>
          </p:nvPr>
        </p:nvSpPr>
        <p:spPr>
          <a:xfrm>
            <a:off x="1588" y="0"/>
            <a:ext cx="2971800" cy="458788"/>
          </a:xfrm>
          <a:prstGeom prst="rect">
            <a:avLst/>
          </a:prstGeom>
        </p:spPr>
        <p:txBody>
          <a:bodyPr vert="horz" lIns="91440" tIns="45720" rIns="91440" bIns="45720" rtlCol="1"/>
          <a:lstStyle>
            <a:lvl1pPr algn="r">
              <a:defRPr sz="1200"/>
            </a:lvl1pPr>
          </a:lstStyle>
          <a:p>
            <a:fld id="{4B626C75-F4FC-4A4C-BD2E-1D8827E9832A}" type="datetimeFigureOut">
              <a:rPr lang="en-US" smtClean="0"/>
              <a:t>01-Mar-18</a:t>
            </a:fld>
            <a:endParaRPr lang="en-US"/>
          </a:p>
        </p:txBody>
      </p:sp>
      <p:sp>
        <p:nvSpPr>
          <p:cNvPr id="4" name="عنصر نائب للتذييل 3">
            <a:extLst>
              <a:ext uri="{FF2B5EF4-FFF2-40B4-BE49-F238E27FC236}">
                <a16:creationId xmlns:a16="http://schemas.microsoft.com/office/drawing/2014/main" id="{09588CFF-2CE5-411F-AA99-8AFE82571704}"/>
              </a:ext>
            </a:extLst>
          </p:cNvPr>
          <p:cNvSpPr>
            <a:spLocks noGrp="1"/>
          </p:cNvSpPr>
          <p:nvPr>
            <p:ph type="ftr" sz="quarter" idx="2"/>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US"/>
          </a:p>
        </p:txBody>
      </p:sp>
      <p:sp>
        <p:nvSpPr>
          <p:cNvPr id="5" name="عنصر نائب لرقم الشريحة 4">
            <a:extLst>
              <a:ext uri="{FF2B5EF4-FFF2-40B4-BE49-F238E27FC236}">
                <a16:creationId xmlns:a16="http://schemas.microsoft.com/office/drawing/2014/main" id="{752ED13A-98CC-4AA7-BC67-16EB522E26F0}"/>
              </a:ext>
            </a:extLst>
          </p:cNvPr>
          <p:cNvSpPr>
            <a:spLocks noGrp="1"/>
          </p:cNvSpPr>
          <p:nvPr>
            <p:ph type="sldNum" sz="quarter" idx="3"/>
          </p:nvPr>
        </p:nvSpPr>
        <p:spPr>
          <a:xfrm>
            <a:off x="1588" y="8685213"/>
            <a:ext cx="2971800" cy="458787"/>
          </a:xfrm>
          <a:prstGeom prst="rect">
            <a:avLst/>
          </a:prstGeom>
        </p:spPr>
        <p:txBody>
          <a:bodyPr vert="horz" lIns="91440" tIns="45720" rIns="91440" bIns="45720" rtlCol="1" anchor="b"/>
          <a:lstStyle>
            <a:lvl1pPr algn="r">
              <a:defRPr sz="1200"/>
            </a:lvl1pPr>
          </a:lstStyle>
          <a:p>
            <a:fld id="{148286DC-B640-4A62-A10A-B02FC9982FBF}" type="slidenum">
              <a:rPr lang="en-US" smtClean="0"/>
              <a:t>‹#›</a:t>
            </a:fld>
            <a:endParaRPr lang="en-US"/>
          </a:p>
        </p:txBody>
      </p:sp>
    </p:spTree>
    <p:extLst>
      <p:ext uri="{BB962C8B-B14F-4D97-AF65-F5344CB8AC3E}">
        <p14:creationId xmlns:p14="http://schemas.microsoft.com/office/powerpoint/2010/main" val="703429024"/>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r>
              <a:rPr lang="en-US"/>
              <a:t>seejaalbookclub</a:t>
            </a:r>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r">
              <a:defRPr sz="1200"/>
            </a:lvl1pPr>
          </a:lstStyle>
          <a:p>
            <a:fld id="{2993E84A-61DB-464B-80AC-B52390392E87}" type="datetimeFigureOut">
              <a:rPr lang="en-US" smtClean="0"/>
              <a:t>01-Mar-18</a:t>
            </a:fld>
            <a:endParaRPr lang="en-US"/>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en-US"/>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r">
              <a:defRPr sz="1200"/>
            </a:lvl1pPr>
          </a:lstStyle>
          <a:p>
            <a:fld id="{A997B4BB-61B9-41D6-8D46-EE5A6AA4BED6}" type="slidenum">
              <a:rPr lang="en-US" smtClean="0"/>
              <a:t>‹#›</a:t>
            </a:fld>
            <a:endParaRPr lang="en-US"/>
          </a:p>
        </p:txBody>
      </p:sp>
    </p:spTree>
    <p:extLst>
      <p:ext uri="{BB962C8B-B14F-4D97-AF65-F5344CB8AC3E}">
        <p14:creationId xmlns:p14="http://schemas.microsoft.com/office/powerpoint/2010/main" val="2598143691"/>
      </p:ext>
    </p:extLst>
  </p:cSld>
  <p:clrMap bg1="lt1" tx1="dk1" bg2="lt2" tx2="dk2" accent1="accent1" accent2="accent2" accent3="accent3" accent4="accent4" accent5="accent5" accent6="accent6" hlink="hlink" folHlink="folHlink"/>
  <p:hf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ar-SA"/>
              <a:t>انقر لتحرير نمط عنوان الشكل الرئيسي</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2D9B57D1-A2BF-42C1-BCF0-69052F4557CE}" type="datetimeFigureOut">
              <a:rPr lang="en-US" smtClean="0"/>
              <a:t>01-Mar-18</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9EABE0EF-CF24-4036-9744-205DEEE8BCD4}" type="slidenum">
              <a:rPr lang="en-US" smtClean="0"/>
              <a:t>‹#›</a:t>
            </a:fld>
            <a:endParaRPr lang="en-US"/>
          </a:p>
        </p:txBody>
      </p:sp>
    </p:spTree>
    <p:extLst>
      <p:ext uri="{BB962C8B-B14F-4D97-AF65-F5344CB8AC3E}">
        <p14:creationId xmlns:p14="http://schemas.microsoft.com/office/powerpoint/2010/main" val="3711857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2D9B57D1-A2BF-42C1-BCF0-69052F4557CE}" type="datetimeFigureOut">
              <a:rPr lang="en-US" smtClean="0"/>
              <a:t>01-Mar-18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ABE0EF-CF24-4036-9744-205DEEE8BCD4}" type="slidenum">
              <a:rPr lang="en-US" smtClean="0"/>
              <a:t>‹#›</a:t>
            </a:fld>
            <a:endParaRPr lang="en-US"/>
          </a:p>
        </p:txBody>
      </p:sp>
    </p:spTree>
    <p:extLst>
      <p:ext uri="{BB962C8B-B14F-4D97-AF65-F5344CB8AC3E}">
        <p14:creationId xmlns:p14="http://schemas.microsoft.com/office/powerpoint/2010/main" val="2290257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2D9B57D1-A2BF-42C1-BCF0-69052F4557CE}" type="datetimeFigureOut">
              <a:rPr lang="en-US" smtClean="0"/>
              <a:t>01-Mar-18</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EABE0EF-CF24-4036-9744-205DEEE8BCD4}" type="slidenum">
              <a:rPr lang="en-US" smtClean="0"/>
              <a:t>‹#›</a:t>
            </a:fld>
            <a:endParaRPr lang="en-US"/>
          </a:p>
        </p:txBody>
      </p:sp>
    </p:spTree>
    <p:extLst>
      <p:ext uri="{BB962C8B-B14F-4D97-AF65-F5344CB8AC3E}">
        <p14:creationId xmlns:p14="http://schemas.microsoft.com/office/powerpoint/2010/main" val="1916798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2D9B57D1-A2BF-42C1-BCF0-69052F4557CE}" type="datetimeFigureOut">
              <a:rPr lang="en-US" smtClean="0"/>
              <a:t>01-Mar-18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ABE0EF-CF24-4036-9744-205DEEE8BCD4}" type="slidenum">
              <a:rPr lang="en-US" smtClean="0"/>
              <a:t>‹#›</a:t>
            </a:fld>
            <a:endParaRPr lang="en-US"/>
          </a:p>
        </p:txBody>
      </p:sp>
    </p:spTree>
    <p:extLst>
      <p:ext uri="{BB962C8B-B14F-4D97-AF65-F5344CB8AC3E}">
        <p14:creationId xmlns:p14="http://schemas.microsoft.com/office/powerpoint/2010/main" val="3824781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2D9B57D1-A2BF-42C1-BCF0-69052F4557CE}" type="datetimeFigureOut">
              <a:rPr lang="en-US" smtClean="0"/>
              <a:t>01-Mar-18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ABE0EF-CF24-4036-9744-205DEEE8BCD4}" type="slidenum">
              <a:rPr lang="en-US" smtClean="0"/>
              <a:t>‹#›</a:t>
            </a:fld>
            <a:endParaRPr lang="en-US"/>
          </a:p>
        </p:txBody>
      </p:sp>
    </p:spTree>
    <p:extLst>
      <p:ext uri="{BB962C8B-B14F-4D97-AF65-F5344CB8AC3E}">
        <p14:creationId xmlns:p14="http://schemas.microsoft.com/office/powerpoint/2010/main" val="24128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2D9B57D1-A2BF-42C1-BCF0-69052F4557CE}" type="datetimeFigureOut">
              <a:rPr lang="en-US" smtClean="0"/>
              <a:t>01-Mar-18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ABE0EF-CF24-4036-9744-205DEEE8BCD4}" type="slidenum">
              <a:rPr lang="en-US" smtClean="0"/>
              <a:t>‹#›</a:t>
            </a:fld>
            <a:endParaRPr lang="en-US"/>
          </a:p>
        </p:txBody>
      </p:sp>
    </p:spTree>
    <p:extLst>
      <p:ext uri="{BB962C8B-B14F-4D97-AF65-F5344CB8AC3E}">
        <p14:creationId xmlns:p14="http://schemas.microsoft.com/office/powerpoint/2010/main" val="1928237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9B57D1-A2BF-42C1-BCF0-69052F4557CE}" type="datetimeFigureOut">
              <a:rPr lang="en-US" smtClean="0"/>
              <a:t>01-Mar-18</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9EABE0EF-CF24-4036-9744-205DEEE8BCD4}" type="slidenum">
              <a:rPr lang="en-US" smtClean="0"/>
              <a:t>‹#›</a:t>
            </a:fld>
            <a:endParaRPr lang="en-US"/>
          </a:p>
        </p:txBody>
      </p:sp>
    </p:spTree>
    <p:extLst>
      <p:ext uri="{BB962C8B-B14F-4D97-AF65-F5344CB8AC3E}">
        <p14:creationId xmlns:p14="http://schemas.microsoft.com/office/powerpoint/2010/main" val="2095802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مع تسمية توضيحية">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5" name="Date Placeholder 4"/>
          <p:cNvSpPr>
            <a:spLocks noGrp="1"/>
          </p:cNvSpPr>
          <p:nvPr>
            <p:ph type="dt" sz="half" idx="10"/>
          </p:nvPr>
        </p:nvSpPr>
        <p:spPr/>
        <p:txBody>
          <a:bodyPr/>
          <a:lstStyle/>
          <a:p>
            <a:fld id="{2D9B57D1-A2BF-42C1-BCF0-69052F4557CE}" type="datetimeFigureOut">
              <a:rPr lang="en-US" smtClean="0"/>
              <a:t>01-Mar-18</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EABE0EF-CF24-4036-9744-205DEEE8BCD4}" type="slidenum">
              <a:rPr lang="en-US" smtClean="0"/>
              <a:t>‹#›</a:t>
            </a:fld>
            <a:endParaRPr lang="en-US"/>
          </a:p>
        </p:txBody>
      </p:sp>
    </p:spTree>
    <p:extLst>
      <p:ext uri="{BB962C8B-B14F-4D97-AF65-F5344CB8AC3E}">
        <p14:creationId xmlns:p14="http://schemas.microsoft.com/office/powerpoint/2010/main" val="4211425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ar-SA"/>
              <a:t>انقر لتحرير نمط عنوان الشكل الرئيسي</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ar-SA"/>
              <a:t>انقر فوق الأيقونة لإضافة صورة</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5" name="Date Placeholder 4"/>
          <p:cNvSpPr>
            <a:spLocks noGrp="1"/>
          </p:cNvSpPr>
          <p:nvPr>
            <p:ph type="dt" sz="half" idx="10"/>
          </p:nvPr>
        </p:nvSpPr>
        <p:spPr/>
        <p:txBody>
          <a:bodyPr/>
          <a:lstStyle/>
          <a:p>
            <a:fld id="{2D9B57D1-A2BF-42C1-BCF0-69052F4557CE}" type="datetimeFigureOut">
              <a:rPr lang="en-US" smtClean="0"/>
              <a:t>01-Mar-18</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EABE0EF-CF24-4036-9744-205DEEE8BCD4}" type="slidenum">
              <a:rPr lang="en-US" smtClean="0"/>
              <a:t>‹#›</a:t>
            </a:fld>
            <a:endParaRPr lang="en-US"/>
          </a:p>
        </p:txBody>
      </p:sp>
    </p:spTree>
    <p:extLst>
      <p:ext uri="{BB962C8B-B14F-4D97-AF65-F5344CB8AC3E}">
        <p14:creationId xmlns:p14="http://schemas.microsoft.com/office/powerpoint/2010/main" val="1343219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5" name="Date Placeholder 4"/>
          <p:cNvSpPr>
            <a:spLocks noGrp="1"/>
          </p:cNvSpPr>
          <p:nvPr>
            <p:ph type="dt" sz="half" idx="10"/>
          </p:nvPr>
        </p:nvSpPr>
        <p:spPr/>
        <p:txBody>
          <a:bodyPr/>
          <a:lstStyle/>
          <a:p>
            <a:fld id="{2D9B57D1-A2BF-42C1-BCF0-69052F4557CE}" type="datetimeFigureOut">
              <a:rPr lang="en-US" smtClean="0"/>
              <a:t>01-Mar-18</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EABE0EF-CF24-4036-9744-205DEEE8BCD4}" type="slidenum">
              <a:rPr lang="en-US" smtClean="0"/>
              <a:t>‹#›</a:t>
            </a:fld>
            <a:endParaRPr lang="en-US"/>
          </a:p>
        </p:txBody>
      </p:sp>
    </p:spTree>
    <p:extLst>
      <p:ext uri="{BB962C8B-B14F-4D97-AF65-F5344CB8AC3E}">
        <p14:creationId xmlns:p14="http://schemas.microsoft.com/office/powerpoint/2010/main" val="181718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العنوان والتسمية التوضيحية">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ar-SA"/>
              <a:t>انقر لتحرير نمط عنوان الشكل الرئيسي</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2D9B57D1-A2BF-42C1-BCF0-69052F4557CE}" type="datetimeFigureOut">
              <a:rPr lang="en-US" smtClean="0"/>
              <a:t>01-Mar-18</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EABE0EF-CF24-4036-9744-205DEEE8BCD4}" type="slidenum">
              <a:rPr lang="en-US" smtClean="0"/>
              <a:t>‹#›</a:t>
            </a:fld>
            <a:endParaRPr lang="en-US"/>
          </a:p>
        </p:txBody>
      </p:sp>
    </p:spTree>
    <p:extLst>
      <p:ext uri="{BB962C8B-B14F-4D97-AF65-F5344CB8AC3E}">
        <p14:creationId xmlns:p14="http://schemas.microsoft.com/office/powerpoint/2010/main" val="6409394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اقتباس مع تسمية توضيحية">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ar-SA"/>
              <a:t>انقر لتحرير نمط عنوان الشكل الرئيسي</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2D9B57D1-A2BF-42C1-BCF0-69052F4557CE}" type="datetimeFigureOut">
              <a:rPr lang="en-US" smtClean="0"/>
              <a:t>01-Mar-18</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EABE0EF-CF24-4036-9744-205DEEE8BCD4}" type="slidenum">
              <a:rPr lang="en-US" smtClean="0"/>
              <a:t>‹#›</a:t>
            </a:fld>
            <a:endParaRPr lang="en-US"/>
          </a:p>
        </p:txBody>
      </p:sp>
    </p:spTree>
    <p:extLst>
      <p:ext uri="{BB962C8B-B14F-4D97-AF65-F5344CB8AC3E}">
        <p14:creationId xmlns:p14="http://schemas.microsoft.com/office/powerpoint/2010/main" val="1321630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بطاقة اسم">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2D9B57D1-A2BF-42C1-BCF0-69052F4557CE}" type="datetimeFigureOut">
              <a:rPr lang="en-US" smtClean="0"/>
              <a:t>01-Mar-18</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EABE0EF-CF24-4036-9744-205DEEE8BCD4}" type="slidenum">
              <a:rPr lang="en-US" smtClean="0"/>
              <a:t>‹#›</a:t>
            </a:fld>
            <a:endParaRPr lang="en-US"/>
          </a:p>
        </p:txBody>
      </p:sp>
    </p:spTree>
    <p:extLst>
      <p:ext uri="{BB962C8B-B14F-4D97-AF65-F5344CB8AC3E}">
        <p14:creationId xmlns:p14="http://schemas.microsoft.com/office/powerpoint/2010/main" val="35701886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D9B57D1-A2BF-42C1-BCF0-69052F4557CE}" type="datetimeFigureOut">
              <a:rPr lang="en-US" smtClean="0"/>
              <a:t>01-Mar-18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ABE0EF-CF24-4036-9744-205DEEE8BCD4}" type="slidenum">
              <a:rPr lang="en-US" smtClean="0"/>
              <a:t>‹#›</a:t>
            </a:fld>
            <a:endParaRPr lang="en-US"/>
          </a:p>
        </p:txBody>
      </p:sp>
    </p:spTree>
    <p:extLst>
      <p:ext uri="{BB962C8B-B14F-4D97-AF65-F5344CB8AC3E}">
        <p14:creationId xmlns:p14="http://schemas.microsoft.com/office/powerpoint/2010/main" val="22735531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D9B57D1-A2BF-42C1-BCF0-69052F4557CE}" type="datetimeFigureOut">
              <a:rPr lang="en-US" smtClean="0"/>
              <a:t>01-Mar-18</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9EABE0EF-CF24-4036-9744-205DEEE8BCD4}" type="slidenum">
              <a:rPr lang="en-US" smtClean="0"/>
              <a:t>‹#›</a:t>
            </a:fld>
            <a:endParaRPr lang="en-US"/>
          </a:p>
        </p:txBody>
      </p:sp>
    </p:spTree>
    <p:extLst>
      <p:ext uri="{BB962C8B-B14F-4D97-AF65-F5344CB8AC3E}">
        <p14:creationId xmlns:p14="http://schemas.microsoft.com/office/powerpoint/2010/main" val="6453800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2D9B57D1-A2BF-42C1-BCF0-69052F4557CE}" type="datetimeFigureOut">
              <a:rPr lang="en-US" smtClean="0"/>
              <a:t>01-Mar-18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ABE0EF-CF24-4036-9744-205DEEE8BCD4}" type="slidenum">
              <a:rPr lang="en-US" smtClean="0"/>
              <a:t>‹#›</a:t>
            </a:fld>
            <a:endParaRPr lang="en-US"/>
          </a:p>
        </p:txBody>
      </p:sp>
    </p:spTree>
    <p:extLst>
      <p:ext uri="{BB962C8B-B14F-4D97-AF65-F5344CB8AC3E}">
        <p14:creationId xmlns:p14="http://schemas.microsoft.com/office/powerpoint/2010/main" val="40955939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2D9B57D1-A2BF-42C1-BCF0-69052F4557CE}" type="datetimeFigureOut">
              <a:rPr lang="en-US" smtClean="0"/>
              <a:t>01-Mar-18</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EABE0EF-CF24-4036-9744-205DEEE8BCD4}" type="slidenum">
              <a:rPr lang="en-US" smtClean="0"/>
              <a:t>‹#›</a:t>
            </a:fld>
            <a:endParaRPr lang="en-US"/>
          </a:p>
        </p:txBody>
      </p:sp>
    </p:spTree>
    <p:extLst>
      <p:ext uri="{BB962C8B-B14F-4D97-AF65-F5344CB8AC3E}">
        <p14:creationId xmlns:p14="http://schemas.microsoft.com/office/powerpoint/2010/main" val="4275487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D9B57D1-A2BF-42C1-BCF0-69052F4557CE}" type="datetimeFigureOut">
              <a:rPr lang="en-US" smtClean="0"/>
              <a:t>01-Mar-18</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9EABE0EF-CF24-4036-9744-205DEEE8BCD4}" type="slidenum">
              <a:rPr lang="en-US" smtClean="0"/>
              <a:t>‹#›</a:t>
            </a:fld>
            <a:endParaRPr lang="en-US"/>
          </a:p>
        </p:txBody>
      </p:sp>
    </p:spTree>
    <p:extLst>
      <p:ext uri="{BB962C8B-B14F-4D97-AF65-F5344CB8AC3E}">
        <p14:creationId xmlns:p14="http://schemas.microsoft.com/office/powerpoint/2010/main" val="19866810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jpg"/><Relationship Id="rId1" Type="http://schemas.openxmlformats.org/officeDocument/2006/relationships/slideLayout" Target="../slideLayouts/slideLayout1.xml"/><Relationship Id="rId5" Type="http://schemas.openxmlformats.org/officeDocument/2006/relationships/image" Target="../media/image11.jpg"/><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077D91E-8053-490C-98B6-D2B7929FF85A}"/>
              </a:ext>
            </a:extLst>
          </p:cNvPr>
          <p:cNvSpPr>
            <a:spLocks noGrp="1"/>
          </p:cNvSpPr>
          <p:nvPr>
            <p:ph type="ctrTitle"/>
          </p:nvPr>
        </p:nvSpPr>
        <p:spPr>
          <a:xfrm>
            <a:off x="1337835" y="2826906"/>
            <a:ext cx="8825658" cy="1204187"/>
          </a:xfrm>
        </p:spPr>
        <p:txBody>
          <a:bodyPr/>
          <a:lstStyle/>
          <a:p>
            <a:pPr algn="ctr" rtl="1"/>
            <a:r>
              <a:rPr lang="ar-AE" dirty="0">
                <a:latin typeface="Calibri" panose="020F0502020204030204" pitchFamily="34" charset="0"/>
                <a:cs typeface="Calibri" panose="020F0502020204030204" pitchFamily="34" charset="0"/>
              </a:rPr>
              <a:t>فرسان مارس 2018</a:t>
            </a:r>
            <a:endParaRPr lang="en-US" dirty="0">
              <a:latin typeface="Calibri" panose="020F0502020204030204" pitchFamily="34" charset="0"/>
              <a:cs typeface="Calibri" panose="020F0502020204030204" pitchFamily="34" charset="0"/>
            </a:endParaRPr>
          </a:p>
        </p:txBody>
      </p:sp>
      <p:pic>
        <p:nvPicPr>
          <p:cNvPr id="3" name="موسيقى_هندية_هادئة_روعة_♫♥Heart_Touching♥♫[Mp3Converter.net]">
            <a:hlinkClick r:id="" action="ppaction://media"/>
            <a:extLst>
              <a:ext uri="{FF2B5EF4-FFF2-40B4-BE49-F238E27FC236}">
                <a16:creationId xmlns:a16="http://schemas.microsoft.com/office/drawing/2014/main" id="{2286E829-BB25-4E8C-BF07-C57F4402DFA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flipH="1">
            <a:off x="1094282" y="5366455"/>
            <a:ext cx="674557" cy="674557"/>
          </a:xfrm>
          <a:prstGeom prst="rect">
            <a:avLst/>
          </a:prstGeom>
        </p:spPr>
      </p:pic>
    </p:spTree>
    <p:extLst>
      <p:ext uri="{BB962C8B-B14F-4D97-AF65-F5344CB8AC3E}">
        <p14:creationId xmlns:p14="http://schemas.microsoft.com/office/powerpoint/2010/main" val="3389519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 presetClass="mediacall" presetSubtype="0" fill="hold" nodeType="afterEffect">
                                  <p:stCondLst>
                                    <p:cond delay="0"/>
                                  </p:stCondLst>
                                  <p:childTnLst>
                                    <p:cmd type="call" cmd="playFrom(0.0)">
                                      <p:cBhvr>
                                        <p:cTn id="12"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3" repeatCount="indefinite" fill="hold" display="0">
                  <p:stCondLst>
                    <p:cond delay="indefinite"/>
                  </p:stCondLst>
                  <p:endCondLst>
                    <p:cond evt="onStopAudio" delay="0">
                      <p:tgtEl>
                        <p:sldTgt/>
                      </p:tgtEl>
                    </p:cond>
                  </p:endCondLst>
                </p:cTn>
                <p:tgtEl>
                  <p:spTgt spid="3"/>
                </p:tgtEl>
              </p:cMediaNode>
            </p:audio>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638C5BA-6DE2-4E88-A79A-9E43D69CCBFC}"/>
              </a:ext>
            </a:extLst>
          </p:cNvPr>
          <p:cNvSpPr>
            <a:spLocks noGrp="1"/>
          </p:cNvSpPr>
          <p:nvPr>
            <p:ph type="title"/>
          </p:nvPr>
        </p:nvSpPr>
        <p:spPr/>
        <p:txBody>
          <a:bodyPr/>
          <a:lstStyle/>
          <a:p>
            <a:pPr algn="r" rtl="1"/>
            <a:r>
              <a:rPr lang="ar-AE" dirty="0"/>
              <a:t>وتمضي الحياة  </a:t>
            </a:r>
            <a:r>
              <a:rPr lang="ar-AE" sz="2400" dirty="0">
                <a:latin typeface="Arabic Typesetting" panose="03020402040406030203" pitchFamily="66" charset="-78"/>
                <a:cs typeface="Arabic Typesetting" panose="03020402040406030203" pitchFamily="66" charset="-78"/>
              </a:rPr>
              <a:t>رواية</a:t>
            </a:r>
            <a:endParaRPr lang="en-US" sz="2400" dirty="0">
              <a:latin typeface="Arabic Typesetting" panose="03020402040406030203" pitchFamily="66" charset="-78"/>
              <a:cs typeface="Arabic Typesetting" panose="03020402040406030203" pitchFamily="66" charset="-78"/>
            </a:endParaRPr>
          </a:p>
        </p:txBody>
      </p:sp>
      <p:sp>
        <p:nvSpPr>
          <p:cNvPr id="3" name="عنصر نائب للمحتوى 2">
            <a:extLst>
              <a:ext uri="{FF2B5EF4-FFF2-40B4-BE49-F238E27FC236}">
                <a16:creationId xmlns:a16="http://schemas.microsoft.com/office/drawing/2014/main" id="{535B1615-772A-45CC-A124-41564FB14302}"/>
              </a:ext>
            </a:extLst>
          </p:cNvPr>
          <p:cNvSpPr>
            <a:spLocks noGrp="1"/>
          </p:cNvSpPr>
          <p:nvPr>
            <p:ph idx="1"/>
          </p:nvPr>
        </p:nvSpPr>
        <p:spPr>
          <a:xfrm>
            <a:off x="3927423" y="2903303"/>
            <a:ext cx="7837020" cy="3416300"/>
          </a:xfrm>
        </p:spPr>
        <p:txBody>
          <a:bodyPr>
            <a:normAutofit/>
          </a:bodyPr>
          <a:lstStyle/>
          <a:p>
            <a:pPr algn="r" rtl="1"/>
            <a:r>
              <a:rPr lang="ar-AE" dirty="0"/>
              <a:t>يعتقد الإنسان أنه يريد السلطة والمال والجمال والنفوذ حتى يمرض، فتختزل أمانيه فجأة بكلمة واحدة فقط: العافية. </a:t>
            </a:r>
          </a:p>
          <a:p>
            <a:pPr algn="r" rtl="1"/>
            <a:r>
              <a:rPr lang="ar-AE" dirty="0"/>
              <a:t>قيل من العدل أن تعامل كما تًعامل..لكن ليت بوسعنا أن نكون نسخ مؤلمة لمن آلمنا يوماً من باب الإنصاف. </a:t>
            </a:r>
          </a:p>
          <a:p>
            <a:pPr algn="r" rtl="1"/>
            <a:r>
              <a:rPr lang="ar-AE" dirty="0"/>
              <a:t>عذراً لمن سجنني بذنبٍ لم تقترفه يداها الطاهرتين، ها أنا ذا اليوم أقدم ديناً لن تستطيع سداده ما حييت، ما أنا إلا بذرة صالحة أنبتت بعيداً عنك. </a:t>
            </a:r>
          </a:p>
          <a:p>
            <a:pPr algn="r" rtl="1"/>
            <a:r>
              <a:rPr lang="ar-AE" dirty="0"/>
              <a:t>شكراً لأقدارنا فرغم الألم إلا أنها تقودنا لمتسع شاسع من الأمل لا حد له..</a:t>
            </a:r>
          </a:p>
          <a:p>
            <a:pPr algn="r" rtl="1"/>
            <a:r>
              <a:rPr lang="ar-AE" dirty="0"/>
              <a:t>يولد الإنسان مرة حين يتنفس ومرات عدة حين يُكسر..</a:t>
            </a:r>
          </a:p>
          <a:p>
            <a:pPr marL="0" indent="0" algn="r" rtl="1">
              <a:buNone/>
            </a:pPr>
            <a:endParaRPr lang="en-US" dirty="0"/>
          </a:p>
        </p:txBody>
      </p:sp>
      <p:pic>
        <p:nvPicPr>
          <p:cNvPr id="5" name="صورة 4">
            <a:extLst>
              <a:ext uri="{FF2B5EF4-FFF2-40B4-BE49-F238E27FC236}">
                <a16:creationId xmlns:a16="http://schemas.microsoft.com/office/drawing/2014/main" id="{1FC5A419-D4D9-44A7-A14E-799FB0CAE6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104" y="2770916"/>
            <a:ext cx="2590566" cy="324888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54493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9E18225-602D-46F8-98CE-5DD88BEB76A5}"/>
              </a:ext>
            </a:extLst>
          </p:cNvPr>
          <p:cNvSpPr>
            <a:spLocks noGrp="1"/>
          </p:cNvSpPr>
          <p:nvPr>
            <p:ph type="title"/>
          </p:nvPr>
        </p:nvSpPr>
        <p:spPr/>
        <p:txBody>
          <a:bodyPr/>
          <a:lstStyle/>
          <a:p>
            <a:pPr algn="r"/>
            <a:r>
              <a:rPr lang="ar-AE" dirty="0"/>
              <a:t>مشعل محمد</a:t>
            </a:r>
            <a:endParaRPr lang="en-US" dirty="0"/>
          </a:p>
        </p:txBody>
      </p:sp>
      <p:sp>
        <p:nvSpPr>
          <p:cNvPr id="3" name="عنصر نائب للمحتوى 2">
            <a:extLst>
              <a:ext uri="{FF2B5EF4-FFF2-40B4-BE49-F238E27FC236}">
                <a16:creationId xmlns:a16="http://schemas.microsoft.com/office/drawing/2014/main" id="{6F136EF2-7BDE-4203-A15E-A9BFD79A697C}"/>
              </a:ext>
            </a:extLst>
          </p:cNvPr>
          <p:cNvSpPr>
            <a:spLocks noGrp="1"/>
          </p:cNvSpPr>
          <p:nvPr>
            <p:ph idx="1"/>
          </p:nvPr>
        </p:nvSpPr>
        <p:spPr>
          <a:xfrm>
            <a:off x="3643532" y="2603500"/>
            <a:ext cx="8257736" cy="3416300"/>
          </a:xfrm>
        </p:spPr>
        <p:txBody>
          <a:bodyPr>
            <a:normAutofit fontScale="85000" lnSpcReduction="20000"/>
          </a:bodyPr>
          <a:lstStyle/>
          <a:p>
            <a:pPr algn="r" rtl="1"/>
            <a:endParaRPr lang="ar-AE" dirty="0"/>
          </a:p>
          <a:p>
            <a:pPr algn="r" rtl="1"/>
            <a:r>
              <a:rPr lang="ar-AE" dirty="0"/>
              <a:t>كاتب كويتي شاب.</a:t>
            </a:r>
          </a:p>
          <a:p>
            <a:pPr algn="r" rtl="1"/>
            <a:r>
              <a:rPr lang="ar-AE" dirty="0"/>
              <a:t>بدأ مشوار الكتابة بعمر الرابعة عشر.</a:t>
            </a:r>
          </a:p>
          <a:p>
            <a:pPr algn="r" rtl="1"/>
            <a:r>
              <a:rPr lang="ar-AE" dirty="0"/>
              <a:t>كاتب مقالات بمجلة أسرار ومجلة الديرة.</a:t>
            </a:r>
          </a:p>
          <a:p>
            <a:pPr algn="r" rtl="1"/>
            <a:r>
              <a:rPr lang="ar-AE" dirty="0"/>
              <a:t>وفي عام ٢٠٠٨ أسس مجلة طلابية ونادي إعلامي بأحد الكليات الخاصة بالكويت.</a:t>
            </a:r>
          </a:p>
          <a:p>
            <a:pPr algn="r" rtl="1"/>
            <a:r>
              <a:rPr lang="ar-AE" dirty="0"/>
              <a:t>عمل مع العديد من المجاميع التطوعية التي تهدف الى تنمية فكر المجتمع </a:t>
            </a:r>
            <a:r>
              <a:rPr lang="ar-AE" dirty="0" err="1"/>
              <a:t>وإستغلال</a:t>
            </a:r>
            <a:r>
              <a:rPr lang="ar-AE" dirty="0"/>
              <a:t> وقت الفراغ بما هو مفيد.</a:t>
            </a:r>
          </a:p>
          <a:p>
            <a:pPr algn="r" rtl="1"/>
            <a:r>
              <a:rPr lang="ar-AE" dirty="0"/>
              <a:t>حاصل على العديد من الشهادات </a:t>
            </a:r>
            <a:r>
              <a:rPr lang="ar-AE" dirty="0" err="1"/>
              <a:t>اللتي</a:t>
            </a:r>
            <a:r>
              <a:rPr lang="ar-AE" dirty="0"/>
              <a:t> تخص مجالات متعددة منها الادب والتطوع وتنمية الذات والعديد من شهادات الدورات الخاصة.</a:t>
            </a:r>
          </a:p>
          <a:p>
            <a:pPr algn="r" rtl="1"/>
            <a:r>
              <a:rPr lang="ar-AE" dirty="0"/>
              <a:t>مؤلف روائي ومن إصداراتي رواية بقايا مدينة ولرُبما خيرة.</a:t>
            </a:r>
          </a:p>
          <a:p>
            <a:pPr algn="r" rtl="1"/>
            <a:r>
              <a:rPr lang="ar-AE" dirty="0"/>
              <a:t>صاحب قلم يتنهد حروفا </a:t>
            </a:r>
            <a:r>
              <a:rPr lang="ar-AE" dirty="0" err="1"/>
              <a:t>لاترضى</a:t>
            </a:r>
            <a:r>
              <a:rPr lang="ar-AE" dirty="0"/>
              <a:t> بالقليل وصاحب طموح يروض المستحيل.</a:t>
            </a:r>
          </a:p>
          <a:p>
            <a:pPr algn="r" rtl="1"/>
            <a:r>
              <a:rPr lang="ar-AE" dirty="0"/>
              <a:t>مؤمن بمقولة لولا الأحلام لماتت عقولنا </a:t>
            </a:r>
            <a:r>
              <a:rPr lang="ar-AE" dirty="0" err="1"/>
              <a:t>إختناقاً</a:t>
            </a:r>
            <a:r>
              <a:rPr lang="ar-AE" dirty="0"/>
              <a:t> بما يفعله الواقع.</a:t>
            </a:r>
          </a:p>
          <a:p>
            <a:pPr algn="r" rtl="1"/>
            <a:endParaRPr lang="en-US" dirty="0"/>
          </a:p>
        </p:txBody>
      </p:sp>
      <p:pic>
        <p:nvPicPr>
          <p:cNvPr id="5" name="صورة 4">
            <a:extLst>
              <a:ext uri="{FF2B5EF4-FFF2-40B4-BE49-F238E27FC236}">
                <a16:creationId xmlns:a16="http://schemas.microsoft.com/office/drawing/2014/main" id="{F1C7FF5D-3121-4D4D-9C46-13F1A846F09D}"/>
              </a:ext>
            </a:extLst>
          </p:cNvPr>
          <p:cNvPicPr>
            <a:picLocks noChangeAspect="1"/>
          </p:cNvPicPr>
          <p:nvPr/>
        </p:nvPicPr>
        <p:blipFill>
          <a:blip r:embed="rId2">
            <a:extLst>
              <a:ext uri="{BEBA8EAE-BF5A-486C-A8C5-ECC9F3942E4B}">
                <a14:imgProps xmlns:a14="http://schemas.microsoft.com/office/drawing/2010/main">
                  <a14:imgLayer r:embed="rId3">
                    <a14:imgEffect>
                      <a14:artisticChalkSketch/>
                    </a14:imgEffect>
                  </a14:imgLayer>
                </a14:imgProps>
              </a:ext>
              <a:ext uri="{28A0092B-C50C-407E-A947-70E740481C1C}">
                <a14:useLocalDpi xmlns:a14="http://schemas.microsoft.com/office/drawing/2010/main" val="0"/>
              </a:ext>
            </a:extLst>
          </a:blip>
          <a:stretch>
            <a:fillRect/>
          </a:stretch>
        </p:blipFill>
        <p:spPr>
          <a:xfrm>
            <a:off x="464696" y="2603500"/>
            <a:ext cx="2683194" cy="341630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6" name="صورة 5">
            <a:extLst>
              <a:ext uri="{FF2B5EF4-FFF2-40B4-BE49-F238E27FC236}">
                <a16:creationId xmlns:a16="http://schemas.microsoft.com/office/drawing/2014/main" id="{15AEF80B-0F10-4F50-BE44-EFC74A37AE20}"/>
              </a:ext>
            </a:extLst>
          </p:cNvPr>
          <p:cNvPicPr>
            <a:picLocks noChangeAspect="1"/>
          </p:cNvPicPr>
          <p:nvPr/>
        </p:nvPicPr>
        <p:blipFill>
          <a:blip r:embed="rId4"/>
          <a:stretch>
            <a:fillRect/>
          </a:stretch>
        </p:blipFill>
        <p:spPr>
          <a:xfrm>
            <a:off x="81965" y="3843376"/>
            <a:ext cx="2145978" cy="2889290"/>
          </a:xfrm>
          <a:prstGeom prst="ellipse">
            <a:avLst/>
          </a:prstGeom>
          <a:ln>
            <a:noFill/>
          </a:ln>
          <a:effectLst>
            <a:softEdge rad="112500"/>
          </a:effectLst>
        </p:spPr>
      </p:pic>
    </p:spTree>
    <p:extLst>
      <p:ext uri="{BB962C8B-B14F-4D97-AF65-F5344CB8AC3E}">
        <p14:creationId xmlns:p14="http://schemas.microsoft.com/office/powerpoint/2010/main" val="1250687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grpId="0"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1000"/>
                                        <p:tgtEl>
                                          <p:spTgt spid="3">
                                            <p:txEl>
                                              <p:pRg st="5" end="5"/>
                                            </p:txEl>
                                          </p:spTgt>
                                        </p:tgtEl>
                                      </p:cBhvr>
                                    </p:animEffect>
                                    <p:anim calcmode="lin" valueType="num">
                                      <p:cBhvr>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7"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1000"/>
                                        <p:tgtEl>
                                          <p:spTgt spid="3">
                                            <p:txEl>
                                              <p:pRg st="6" end="6"/>
                                            </p:txEl>
                                          </p:spTgt>
                                        </p:tgtEl>
                                      </p:cBhvr>
                                    </p:animEffect>
                                    <p:anim calcmode="lin" valueType="num">
                                      <p:cBhvr>
                                        <p:cTn id="4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7" presetClass="entr" presetSubtype="0" fill="hold" grpId="0" nodeType="clickEffect">
                                  <p:stCondLst>
                                    <p:cond delay="0"/>
                                  </p:stCondLst>
                                  <p:childTnLst>
                                    <p:set>
                                      <p:cBhvr>
                                        <p:cTn id="53" dur="1" fill="hold">
                                          <p:stCondLst>
                                            <p:cond delay="0"/>
                                          </p:stCondLst>
                                        </p:cTn>
                                        <p:tgtEl>
                                          <p:spTgt spid="3">
                                            <p:txEl>
                                              <p:pRg st="7" end="7"/>
                                            </p:txEl>
                                          </p:spTgt>
                                        </p:tgtEl>
                                        <p:attrNameLst>
                                          <p:attrName>style.visibility</p:attrName>
                                        </p:attrNameLst>
                                      </p:cBhvr>
                                      <p:to>
                                        <p:strVal val="visible"/>
                                      </p:to>
                                    </p:set>
                                    <p:animEffect transition="in" filter="fade">
                                      <p:cBhvr>
                                        <p:cTn id="54" dur="1000"/>
                                        <p:tgtEl>
                                          <p:spTgt spid="3">
                                            <p:txEl>
                                              <p:pRg st="7" end="7"/>
                                            </p:txEl>
                                          </p:spTgt>
                                        </p:tgtEl>
                                      </p:cBhvr>
                                    </p:animEffect>
                                    <p:anim calcmode="lin" valueType="num">
                                      <p:cBhvr>
                                        <p:cTn id="5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7" presetClass="entr" presetSubtype="0" fill="hold" grpId="0" nodeType="click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Effect transition="in" filter="fade">
                                      <p:cBhvr>
                                        <p:cTn id="61" dur="1000"/>
                                        <p:tgtEl>
                                          <p:spTgt spid="3">
                                            <p:txEl>
                                              <p:pRg st="8" end="8"/>
                                            </p:txEl>
                                          </p:spTgt>
                                        </p:tgtEl>
                                      </p:cBhvr>
                                    </p:animEffect>
                                    <p:anim calcmode="lin" valueType="num">
                                      <p:cBhvr>
                                        <p:cTn id="6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3">
                                            <p:txEl>
                                              <p:pRg st="9" end="9"/>
                                            </p:txEl>
                                          </p:spTgt>
                                        </p:tgtEl>
                                        <p:attrNameLst>
                                          <p:attrName>style.visibility</p:attrName>
                                        </p:attrNameLst>
                                      </p:cBhvr>
                                      <p:to>
                                        <p:strVal val="visible"/>
                                      </p:to>
                                    </p:set>
                                    <p:animEffect transition="in" filter="fade">
                                      <p:cBhvr>
                                        <p:cTn id="68" dur="1000"/>
                                        <p:tgtEl>
                                          <p:spTgt spid="3">
                                            <p:txEl>
                                              <p:pRg st="9" end="9"/>
                                            </p:txEl>
                                          </p:spTgt>
                                        </p:tgtEl>
                                      </p:cBhvr>
                                    </p:animEffect>
                                    <p:anim calcmode="lin" valueType="num">
                                      <p:cBhvr>
                                        <p:cTn id="6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0" dur="1000" fill="hold"/>
                                        <p:tgtEl>
                                          <p:spTgt spid="3">
                                            <p:txEl>
                                              <p:pRg st="9" end="9"/>
                                            </p:txEl>
                                          </p:spTgt>
                                        </p:tgtEl>
                                        <p:attrNameLst>
                                          <p:attrName>ppt_y</p:attrName>
                                        </p:attrNameLst>
                                      </p:cBhvr>
                                      <p:tavLst>
                                        <p:tav tm="0">
                                          <p:val>
                                            <p:strVal val="#ppt_y-.1"/>
                                          </p:val>
                                        </p:tav>
                                        <p:tav tm="100000">
                                          <p:val>
                                            <p:strVal val="#ppt_y"/>
                                          </p:val>
                                        </p:tav>
                                      </p:tavLst>
                                    </p:anim>
                                  </p:childTnLst>
                                </p:cTn>
                              </p:par>
                              <p:par>
                                <p:cTn id="71" presetID="47" presetClass="entr" presetSubtype="0" fill="hold" nodeType="withEffect">
                                  <p:stCondLst>
                                    <p:cond delay="0"/>
                                  </p:stCondLst>
                                  <p:childTnLst>
                                    <p:set>
                                      <p:cBhvr>
                                        <p:cTn id="72" dur="1" fill="hold">
                                          <p:stCondLst>
                                            <p:cond delay="0"/>
                                          </p:stCondLst>
                                        </p:cTn>
                                        <p:tgtEl>
                                          <p:spTgt spid="5"/>
                                        </p:tgtEl>
                                        <p:attrNameLst>
                                          <p:attrName>style.visibility</p:attrName>
                                        </p:attrNameLst>
                                      </p:cBhvr>
                                      <p:to>
                                        <p:strVal val="visible"/>
                                      </p:to>
                                    </p:set>
                                    <p:animEffect transition="in" filter="fade">
                                      <p:cBhvr>
                                        <p:cTn id="73" dur="1000"/>
                                        <p:tgtEl>
                                          <p:spTgt spid="5"/>
                                        </p:tgtEl>
                                      </p:cBhvr>
                                    </p:animEffect>
                                    <p:anim calcmode="lin" valueType="num">
                                      <p:cBhvr>
                                        <p:cTn id="74" dur="1000" fill="hold"/>
                                        <p:tgtEl>
                                          <p:spTgt spid="5"/>
                                        </p:tgtEl>
                                        <p:attrNameLst>
                                          <p:attrName>ppt_x</p:attrName>
                                        </p:attrNameLst>
                                      </p:cBhvr>
                                      <p:tavLst>
                                        <p:tav tm="0">
                                          <p:val>
                                            <p:strVal val="#ppt_x"/>
                                          </p:val>
                                        </p:tav>
                                        <p:tav tm="100000">
                                          <p:val>
                                            <p:strVal val="#ppt_x"/>
                                          </p:val>
                                        </p:tav>
                                      </p:tavLst>
                                    </p:anim>
                                    <p:anim calcmode="lin" valueType="num">
                                      <p:cBhvr>
                                        <p:cTn id="7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nodeType="clickEffect">
                                  <p:stCondLst>
                                    <p:cond delay="0"/>
                                  </p:stCondLst>
                                  <p:childTnLst>
                                    <p:set>
                                      <p:cBhvr>
                                        <p:cTn id="79" dur="1" fill="hold">
                                          <p:stCondLst>
                                            <p:cond delay="0"/>
                                          </p:stCondLst>
                                        </p:cTn>
                                        <p:tgtEl>
                                          <p:spTgt spid="6"/>
                                        </p:tgtEl>
                                        <p:attrNameLst>
                                          <p:attrName>style.visibility</p:attrName>
                                        </p:attrNameLst>
                                      </p:cBhvr>
                                      <p:to>
                                        <p:strVal val="visible"/>
                                      </p:to>
                                    </p:set>
                                    <p:animEffect transition="in" filter="fade">
                                      <p:cBhvr>
                                        <p:cTn id="8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9C4DE91-8045-406B-A2AF-BB5178AF61AF}"/>
              </a:ext>
            </a:extLst>
          </p:cNvPr>
          <p:cNvSpPr>
            <a:spLocks noGrp="1"/>
          </p:cNvSpPr>
          <p:nvPr>
            <p:ph type="title"/>
          </p:nvPr>
        </p:nvSpPr>
        <p:spPr/>
        <p:txBody>
          <a:bodyPr/>
          <a:lstStyle/>
          <a:p>
            <a:pPr algn="r" rtl="1"/>
            <a:r>
              <a:rPr lang="ar-AE" dirty="0">
                <a:latin typeface="Calibri" panose="020F0502020204030204" pitchFamily="34" charset="0"/>
                <a:cs typeface="Calibri" panose="020F0502020204030204" pitchFamily="34" charset="0"/>
              </a:rPr>
              <a:t>لأنك الله</a:t>
            </a:r>
            <a:endParaRPr lang="en-US" dirty="0">
              <a:latin typeface="Calibri" panose="020F0502020204030204" pitchFamily="34" charset="0"/>
              <a:cs typeface="Calibri" panose="020F0502020204030204" pitchFamily="34" charset="0"/>
            </a:endParaRPr>
          </a:p>
        </p:txBody>
      </p:sp>
      <p:sp>
        <p:nvSpPr>
          <p:cNvPr id="3" name="عنصر نائب للمحتوى 2">
            <a:extLst>
              <a:ext uri="{FF2B5EF4-FFF2-40B4-BE49-F238E27FC236}">
                <a16:creationId xmlns:a16="http://schemas.microsoft.com/office/drawing/2014/main" id="{9B89285C-722F-48FD-A77B-B1D506BA777C}"/>
              </a:ext>
            </a:extLst>
          </p:cNvPr>
          <p:cNvSpPr>
            <a:spLocks noGrp="1"/>
          </p:cNvSpPr>
          <p:nvPr>
            <p:ph idx="1"/>
          </p:nvPr>
        </p:nvSpPr>
        <p:spPr>
          <a:xfrm>
            <a:off x="4062334" y="2738411"/>
            <a:ext cx="7507237" cy="3416300"/>
          </a:xfrm>
        </p:spPr>
        <p:txBody>
          <a:bodyPr>
            <a:normAutofit/>
          </a:bodyPr>
          <a:lstStyle/>
          <a:p>
            <a:pPr algn="r" rtl="1"/>
            <a:r>
              <a:rPr lang="ar-AE" dirty="0"/>
              <a:t>لأنك الله .. لا خوفٌ  ولا قلقُ ولا غروبٌ .. ولا ليلٌ ولا شفقُ.. لأنك الله .. قلبي كله أملُ.. أنك الله .. روحي ملؤها الألقُ</a:t>
            </a:r>
          </a:p>
          <a:p>
            <a:pPr algn="r" rtl="1"/>
            <a:r>
              <a:rPr lang="ar-AE" dirty="0"/>
              <a:t>الصمد ( لا يستطيع العالم كله أن يمسك بسوء لم يرده الله .. و لا يستطيع العالم كله أن يدفع عنك سوءا قدره الله ) ، ( لا عبور لأي رغبه الا من طريق الله لا وجود لأي حاجة إلا في ساحة الله لا إمكانية لحدوث شيء إلا بالله فإنه وحده الذي لا حول في الوجود ولا قوة إلا به  ) </a:t>
            </a:r>
          </a:p>
          <a:p>
            <a:pPr algn="r" rtl="1"/>
            <a:r>
              <a:rPr lang="ar-AE" dirty="0"/>
              <a:t> اللطيف (واذا أراد اللطيف ان يعصمك من معصية جعلك تبغضها او جعلها صعبة المنال منك او أوحشك منها او جعلك تقدم عليها فيعرض لك عارض يصرفك به عنها  ) .</a:t>
            </a:r>
          </a:p>
          <a:p>
            <a:pPr algn="r" rtl="1"/>
            <a:r>
              <a:rPr lang="ar-AE" dirty="0"/>
              <a:t> الهادي (تكون في غمرة النسيان فيذكرك به تكون في حومة المعصية فيوقظك تكون في وسط المستنقع فيطهرك تكون في داخل الجب فيدلي إليك حبلاً ) يقع الكتاب في 192 صفحة</a:t>
            </a:r>
          </a:p>
          <a:p>
            <a:pPr algn="r" rtl="1"/>
            <a:endParaRPr lang="ar-AE" dirty="0"/>
          </a:p>
          <a:p>
            <a:pPr algn="r" rtl="1"/>
            <a:endParaRPr lang="ar-AE" dirty="0"/>
          </a:p>
          <a:p>
            <a:pPr algn="r" rtl="1"/>
            <a:endParaRPr lang="en-US" dirty="0"/>
          </a:p>
        </p:txBody>
      </p:sp>
      <p:pic>
        <p:nvPicPr>
          <p:cNvPr id="7" name="صورة 6">
            <a:extLst>
              <a:ext uri="{FF2B5EF4-FFF2-40B4-BE49-F238E27FC236}">
                <a16:creationId xmlns:a16="http://schemas.microsoft.com/office/drawing/2014/main" id="{B589E50B-4823-4F21-80B8-32096B41E45C}"/>
              </a:ext>
            </a:extLst>
          </p:cNvPr>
          <p:cNvPicPr>
            <a:picLocks noChangeAspect="1"/>
          </p:cNvPicPr>
          <p:nvPr/>
        </p:nvPicPr>
        <p:blipFill rotWithShape="1">
          <a:blip r:embed="rId2">
            <a:extLst>
              <a:ext uri="{28A0092B-C50C-407E-A947-70E740481C1C}">
                <a14:useLocalDpi xmlns:a14="http://schemas.microsoft.com/office/drawing/2010/main" val="0"/>
              </a:ext>
            </a:extLst>
          </a:blip>
          <a:srcRect l="17820" r="18531"/>
          <a:stretch/>
        </p:blipFill>
        <p:spPr>
          <a:xfrm>
            <a:off x="1154954" y="2738411"/>
            <a:ext cx="2098624" cy="277971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41356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9C4DE91-8045-406B-A2AF-BB5178AF61AF}"/>
              </a:ext>
            </a:extLst>
          </p:cNvPr>
          <p:cNvSpPr>
            <a:spLocks noGrp="1"/>
          </p:cNvSpPr>
          <p:nvPr>
            <p:ph type="title"/>
          </p:nvPr>
        </p:nvSpPr>
        <p:spPr/>
        <p:txBody>
          <a:bodyPr/>
          <a:lstStyle/>
          <a:p>
            <a:pPr algn="r" rtl="1"/>
            <a:r>
              <a:rPr lang="ar-AE" dirty="0"/>
              <a:t>علي بن يحيى بن جابر الفيفي </a:t>
            </a:r>
            <a:endParaRPr lang="en-US" dirty="0"/>
          </a:p>
        </p:txBody>
      </p:sp>
      <p:sp>
        <p:nvSpPr>
          <p:cNvPr id="3" name="عنصر نائب للمحتوى 2">
            <a:extLst>
              <a:ext uri="{FF2B5EF4-FFF2-40B4-BE49-F238E27FC236}">
                <a16:creationId xmlns:a16="http://schemas.microsoft.com/office/drawing/2014/main" id="{9B89285C-722F-48FD-A77B-B1D506BA777C}"/>
              </a:ext>
            </a:extLst>
          </p:cNvPr>
          <p:cNvSpPr>
            <a:spLocks noGrp="1"/>
          </p:cNvSpPr>
          <p:nvPr>
            <p:ph idx="1"/>
          </p:nvPr>
        </p:nvSpPr>
        <p:spPr>
          <a:xfrm>
            <a:off x="4317168" y="3308037"/>
            <a:ext cx="7014352" cy="2520082"/>
          </a:xfrm>
        </p:spPr>
        <p:txBody>
          <a:bodyPr/>
          <a:lstStyle/>
          <a:p>
            <a:pPr algn="r" rtl="1">
              <a:lnSpc>
                <a:spcPct val="150000"/>
              </a:lnSpc>
            </a:pPr>
            <a:r>
              <a:rPr lang="ar-AE" dirty="0"/>
              <a:t>يعمل كمحاضر في قسم الشريعة و اللغة العربية في كلية البرامج المشتركة بالمحالة ، و قد ألتحق بالجامعة عام 1435 هجريا ، و هو حاصل على بكالوريوس في تخصص العودة ، هذا إلى جانب حصوله على درجة الماجستير في تخصص الدعوة و الاحتساب ، و له العديد من الأبحاث العلمية المتميزة و التي سوف نتطرق لها في المقال التالي ، و مؤلف كتاب لأنك الله  .</a:t>
            </a:r>
          </a:p>
          <a:p>
            <a:pPr algn="r" rtl="1">
              <a:lnSpc>
                <a:spcPct val="150000"/>
              </a:lnSpc>
            </a:pPr>
            <a:endParaRPr lang="en-US" dirty="0"/>
          </a:p>
        </p:txBody>
      </p:sp>
      <p:pic>
        <p:nvPicPr>
          <p:cNvPr id="5" name="صورة 4">
            <a:extLst>
              <a:ext uri="{FF2B5EF4-FFF2-40B4-BE49-F238E27FC236}">
                <a16:creationId xmlns:a16="http://schemas.microsoft.com/office/drawing/2014/main" id="{6E52B11B-141D-42AA-B0EF-B20133ED63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3064" y="2828352"/>
            <a:ext cx="2190750" cy="299976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30141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9C4DE91-8045-406B-A2AF-BB5178AF61AF}"/>
              </a:ext>
            </a:extLst>
          </p:cNvPr>
          <p:cNvSpPr>
            <a:spLocks noGrp="1"/>
          </p:cNvSpPr>
          <p:nvPr>
            <p:ph type="title"/>
          </p:nvPr>
        </p:nvSpPr>
        <p:spPr/>
        <p:txBody>
          <a:bodyPr/>
          <a:lstStyle/>
          <a:p>
            <a:pPr algn="r" rtl="1"/>
            <a:r>
              <a:rPr lang="ar-AE" dirty="0"/>
              <a:t>الأب الغني والأب الفقير</a:t>
            </a:r>
            <a:endParaRPr lang="en-US" dirty="0"/>
          </a:p>
        </p:txBody>
      </p:sp>
      <p:sp>
        <p:nvSpPr>
          <p:cNvPr id="3" name="عنصر نائب للمحتوى 2">
            <a:extLst>
              <a:ext uri="{FF2B5EF4-FFF2-40B4-BE49-F238E27FC236}">
                <a16:creationId xmlns:a16="http://schemas.microsoft.com/office/drawing/2014/main" id="{9B89285C-722F-48FD-A77B-B1D506BA777C}"/>
              </a:ext>
            </a:extLst>
          </p:cNvPr>
          <p:cNvSpPr>
            <a:spLocks noGrp="1"/>
          </p:cNvSpPr>
          <p:nvPr>
            <p:ph idx="1"/>
          </p:nvPr>
        </p:nvSpPr>
        <p:spPr>
          <a:xfrm>
            <a:off x="3971119" y="2761664"/>
            <a:ext cx="6963508" cy="3416300"/>
          </a:xfrm>
        </p:spPr>
        <p:txBody>
          <a:bodyPr/>
          <a:lstStyle/>
          <a:p>
            <a:pPr algn="r" rtl="1">
              <a:lnSpc>
                <a:spcPct val="150000"/>
              </a:lnSpc>
            </a:pPr>
            <a:r>
              <a:rPr lang="ar-AE" dirty="0"/>
              <a:t>هو كتاب من تأليف الكاتب الأمريكي روبرت كيوساكي بالاشتراك مع شارون إل.ليتشر. وموضوعه هو التأكيد على أهمية الاستقلال المالي وبناء الثروة عن طريق شرح العديد من الوسائل كالاستثمار وامتلاك الأصول والاستثمار بها والبدء في مشروع تجاري </a:t>
            </a:r>
          </a:p>
          <a:p>
            <a:pPr algn="r" rtl="1">
              <a:lnSpc>
                <a:spcPct val="150000"/>
              </a:lnSpc>
            </a:pPr>
            <a:r>
              <a:rPr lang="ar-AE" dirty="0"/>
              <a:t>بالإضافة إلى كيفية تنمية الذكاء المالي لتحسين الأداء المالي والتجاري. كتب روبرت الكتاب على هيئة حكايات رمزية قائمة على أحداث حدثت بالفعل في حياته منذ الطفولة. حقق الكتاب انتشارا كبيراً على المستوى العالمي وترجم لمعظم لغات العالم .</a:t>
            </a:r>
          </a:p>
          <a:p>
            <a:pPr algn="r" rtl="1">
              <a:lnSpc>
                <a:spcPct val="150000"/>
              </a:lnSpc>
            </a:pPr>
            <a:endParaRPr lang="en-US" dirty="0"/>
          </a:p>
        </p:txBody>
      </p:sp>
      <p:pic>
        <p:nvPicPr>
          <p:cNvPr id="5" name="صورة 4">
            <a:extLst>
              <a:ext uri="{FF2B5EF4-FFF2-40B4-BE49-F238E27FC236}">
                <a16:creationId xmlns:a16="http://schemas.microsoft.com/office/drawing/2014/main" id="{53A3A234-7EDA-4108-9182-EF152D20D8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7373" y="2966769"/>
            <a:ext cx="2147009" cy="30060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72410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9C4DE91-8045-406B-A2AF-BB5178AF61AF}"/>
              </a:ext>
            </a:extLst>
          </p:cNvPr>
          <p:cNvSpPr>
            <a:spLocks noGrp="1"/>
          </p:cNvSpPr>
          <p:nvPr>
            <p:ph type="title"/>
          </p:nvPr>
        </p:nvSpPr>
        <p:spPr/>
        <p:txBody>
          <a:bodyPr/>
          <a:lstStyle/>
          <a:p>
            <a:pPr algn="r" rtl="1"/>
            <a:r>
              <a:rPr lang="ar-AE" dirty="0"/>
              <a:t>روبرت كيوساكي </a:t>
            </a:r>
            <a:endParaRPr lang="en-US" dirty="0"/>
          </a:p>
        </p:txBody>
      </p:sp>
      <p:sp>
        <p:nvSpPr>
          <p:cNvPr id="3" name="عنصر نائب للمحتوى 2">
            <a:extLst>
              <a:ext uri="{FF2B5EF4-FFF2-40B4-BE49-F238E27FC236}">
                <a16:creationId xmlns:a16="http://schemas.microsoft.com/office/drawing/2014/main" id="{9B89285C-722F-48FD-A77B-B1D506BA777C}"/>
              </a:ext>
            </a:extLst>
          </p:cNvPr>
          <p:cNvSpPr>
            <a:spLocks noGrp="1"/>
          </p:cNvSpPr>
          <p:nvPr>
            <p:ph idx="1"/>
          </p:nvPr>
        </p:nvSpPr>
        <p:spPr>
          <a:xfrm>
            <a:off x="4532199" y="2863288"/>
            <a:ext cx="6323013" cy="3416300"/>
          </a:xfrm>
        </p:spPr>
        <p:txBody>
          <a:bodyPr>
            <a:normAutofit lnSpcReduction="10000"/>
          </a:bodyPr>
          <a:lstStyle/>
          <a:p>
            <a:pPr algn="r" rtl="1">
              <a:lnSpc>
                <a:spcPct val="150000"/>
              </a:lnSpc>
            </a:pPr>
            <a:r>
              <a:rPr lang="ar-AE" dirty="0"/>
              <a:t>هو كتاب من تأليف الكاتب الأمريكي روبرت كيوساكي بالاشتراك مع شارون إل.ليتشر. وموضوعه هو التأكيد على أهمية الاستقلال المالي وبناء الثروة عن طريق شرح العديد من الوسائل كالاستثمار وامتلاك الأصول والاستثمار بها والبدء في مشروع تجاري بالإضافة إلى كيفية تنمية الذكاء المالي لتحسين الأداء المالي والتجاري.</a:t>
            </a:r>
          </a:p>
          <a:p>
            <a:pPr algn="r" rtl="1">
              <a:lnSpc>
                <a:spcPct val="150000"/>
              </a:lnSpc>
            </a:pPr>
            <a:r>
              <a:rPr lang="ar-AE" dirty="0"/>
              <a:t> كتب روبرت الكتاب على هيئة حكايات رمزية قائمة على أحداث حدثت بالفعل في حياته منذ الطفولة. حقق الكتاب انتشارا كبيراً على المستوى العالمي وترجم لمعظم لغات العالم .</a:t>
            </a:r>
          </a:p>
          <a:p>
            <a:pPr algn="r" rtl="1">
              <a:lnSpc>
                <a:spcPct val="150000"/>
              </a:lnSpc>
            </a:pPr>
            <a:endParaRPr lang="en-US" dirty="0"/>
          </a:p>
        </p:txBody>
      </p:sp>
      <p:pic>
        <p:nvPicPr>
          <p:cNvPr id="8" name="صورة 7">
            <a:extLst>
              <a:ext uri="{FF2B5EF4-FFF2-40B4-BE49-F238E27FC236}">
                <a16:creationId xmlns:a16="http://schemas.microsoft.com/office/drawing/2014/main" id="{4D4ED0B2-CD86-4A82-A2CF-0395DC9CDE94}"/>
              </a:ext>
            </a:extLst>
          </p:cNvPr>
          <p:cNvPicPr>
            <a:picLocks noChangeAspect="1"/>
          </p:cNvPicPr>
          <p:nvPr/>
        </p:nvPicPr>
        <p:blipFill>
          <a:blip r:embed="rId2">
            <a:extLst>
              <a:ext uri="{BEBA8EAE-BF5A-486C-A8C5-ECC9F3942E4B}">
                <a14:imgProps xmlns:a14="http://schemas.microsoft.com/office/drawing/2010/main">
                  <a14:imgLayer r:embed="rId3">
                    <a14:imgEffect>
                      <a14:artisticPencilSketch/>
                    </a14:imgEffect>
                  </a14:imgLayer>
                </a14:imgProps>
              </a:ext>
              <a:ext uri="{28A0092B-C50C-407E-A947-70E740481C1C}">
                <a14:useLocalDpi xmlns:a14="http://schemas.microsoft.com/office/drawing/2010/main" val="0"/>
              </a:ext>
            </a:extLst>
          </a:blip>
          <a:stretch>
            <a:fillRect/>
          </a:stretch>
        </p:blipFill>
        <p:spPr>
          <a:xfrm flipH="1">
            <a:off x="1074486" y="2154836"/>
            <a:ext cx="2014185" cy="3905630"/>
          </a:xfrm>
          <a:prstGeom prst="ellipse">
            <a:avLst/>
          </a:prstGeom>
          <a:ln>
            <a:noFill/>
          </a:ln>
          <a:effectLst>
            <a:softEdge rad="112500"/>
          </a:effectLst>
        </p:spPr>
      </p:pic>
      <p:pic>
        <p:nvPicPr>
          <p:cNvPr id="9" name="صورة 8">
            <a:extLst>
              <a:ext uri="{FF2B5EF4-FFF2-40B4-BE49-F238E27FC236}">
                <a16:creationId xmlns:a16="http://schemas.microsoft.com/office/drawing/2014/main" id="{AA0C01B9-074B-4F3E-98E9-799F3F25327B}"/>
              </a:ext>
            </a:extLst>
          </p:cNvPr>
          <p:cNvPicPr>
            <a:picLocks noChangeAspect="1"/>
          </p:cNvPicPr>
          <p:nvPr/>
        </p:nvPicPr>
        <p:blipFill>
          <a:blip r:embed="rId4"/>
          <a:stretch>
            <a:fillRect/>
          </a:stretch>
        </p:blipFill>
        <p:spPr>
          <a:xfrm>
            <a:off x="2081578" y="3431244"/>
            <a:ext cx="2014186" cy="2848344"/>
          </a:xfrm>
          <a:prstGeom prst="ellipse">
            <a:avLst/>
          </a:prstGeom>
          <a:ln>
            <a:noFill/>
          </a:ln>
          <a:effectLst>
            <a:softEdge rad="112500"/>
          </a:effectLst>
        </p:spPr>
      </p:pic>
    </p:spTree>
    <p:extLst>
      <p:ext uri="{BB962C8B-B14F-4D97-AF65-F5344CB8AC3E}">
        <p14:creationId xmlns:p14="http://schemas.microsoft.com/office/powerpoint/2010/main" val="3694782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0-#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9C4DE91-8045-406B-A2AF-BB5178AF61AF}"/>
              </a:ext>
            </a:extLst>
          </p:cNvPr>
          <p:cNvSpPr>
            <a:spLocks noGrp="1"/>
          </p:cNvSpPr>
          <p:nvPr>
            <p:ph type="title"/>
          </p:nvPr>
        </p:nvSpPr>
        <p:spPr/>
        <p:txBody>
          <a:bodyPr/>
          <a:lstStyle/>
          <a:p>
            <a:pPr algn="r" rtl="1"/>
            <a:r>
              <a:rPr lang="ar-AE" dirty="0"/>
              <a:t>ما أعرفه على وجه اليقين</a:t>
            </a:r>
            <a:endParaRPr lang="en-US" dirty="0"/>
          </a:p>
        </p:txBody>
      </p:sp>
      <p:sp>
        <p:nvSpPr>
          <p:cNvPr id="3" name="عنصر نائب للمحتوى 2">
            <a:extLst>
              <a:ext uri="{FF2B5EF4-FFF2-40B4-BE49-F238E27FC236}">
                <a16:creationId xmlns:a16="http://schemas.microsoft.com/office/drawing/2014/main" id="{9B89285C-722F-48FD-A77B-B1D506BA777C}"/>
              </a:ext>
            </a:extLst>
          </p:cNvPr>
          <p:cNvSpPr>
            <a:spLocks noGrp="1"/>
          </p:cNvSpPr>
          <p:nvPr>
            <p:ph idx="1"/>
          </p:nvPr>
        </p:nvSpPr>
        <p:spPr>
          <a:xfrm>
            <a:off x="4407109" y="2468589"/>
            <a:ext cx="7372324" cy="4074618"/>
          </a:xfrm>
        </p:spPr>
        <p:txBody>
          <a:bodyPr>
            <a:normAutofit fontScale="92500" lnSpcReduction="20000"/>
          </a:bodyPr>
          <a:lstStyle/>
          <a:p>
            <a:pPr algn="r" rtl="1"/>
            <a:r>
              <a:rPr lang="ar-AE" dirty="0"/>
              <a:t>هل حدث وتساءلت يوماً ما الذي تعرفه حقاً على وجه اليقين ؟ وهل حقاً تمتلك الاجابة ؟! وكم المدة التي تحتاجها لتجيب في الوقت الذي استغرقت اوبرا ستة عشر عاماً لتجيب على هذا السؤال !</a:t>
            </a:r>
          </a:p>
          <a:p>
            <a:pPr algn="r" rtl="1"/>
            <a:r>
              <a:rPr lang="ar-AE" dirty="0"/>
              <a:t>ضم الكتاب بين طياته مقالات لأربعة عشر عاماً تم تجميعها وتعديلها من قبل اوبرا شخصياً لتحول هذه المقالات الى رسائل انسانية تخاطب القلوب قبل العقول ، تستوقفك لتتأمل كل ما يحيط بك </a:t>
            </a:r>
            <a:r>
              <a:rPr lang="ar-AE" dirty="0" err="1"/>
              <a:t>ابتداءاً</a:t>
            </a:r>
            <a:r>
              <a:rPr lang="ar-AE" dirty="0"/>
              <a:t> من نفسك.</a:t>
            </a:r>
          </a:p>
          <a:p>
            <a:pPr algn="r" rtl="1"/>
            <a:r>
              <a:rPr lang="ar-AE" dirty="0"/>
              <a:t>ما مدى رضاك عن نفسك ؟ وهل انت متصالح مع ذاتك ام لا ؟ كيف تستطيع ان تحول كل الصعاب التي تعصف بك الى نجاح ؟ وما هي الطريقة لتستمع بأوقاتك وتعش سعيداً ..؟</a:t>
            </a:r>
          </a:p>
          <a:p>
            <a:pPr algn="r" rtl="1"/>
            <a:endParaRPr lang="ar-AE" dirty="0"/>
          </a:p>
          <a:p>
            <a:pPr algn="r" rtl="1"/>
            <a:r>
              <a:rPr lang="ar-AE" dirty="0"/>
              <a:t>ما يميز هذا الكتاب انه خلاصة تجربة حية وحقيقية لشخصية عانت الكثير في حياتها ابتداء من طفولتها المعدمة ، الفقر والتمييز العنصري ، استطاعت ان تروض كل ظروفها القاسية لتكون ما هي عليه اليوم الاعلامية الاقوى و الاثرى واكثر سيدات العالم تأثيراً المرأة التي غيرت وجه العالم “اوبرا وينفري”</a:t>
            </a:r>
          </a:p>
          <a:p>
            <a:pPr algn="r" rtl="1"/>
            <a:r>
              <a:rPr lang="ar-AE" dirty="0"/>
              <a:t>ان تقرأ لأوبرا يعني ان تستمتع لأقصى حد تجعلك تشعر انك امام شاشة التلفاز تسمع وترى كل ما هو مكتوب ، سيغنيك ويضيف لك الكثير بوقت قصير فيه من الحكمة ما يجعلك تود ان تقرأه مرارا وتكرارا.</a:t>
            </a:r>
            <a:endParaRPr lang="en-US" dirty="0"/>
          </a:p>
        </p:txBody>
      </p:sp>
      <p:pic>
        <p:nvPicPr>
          <p:cNvPr id="7" name="صورة 6">
            <a:extLst>
              <a:ext uri="{FF2B5EF4-FFF2-40B4-BE49-F238E27FC236}">
                <a16:creationId xmlns:a16="http://schemas.microsoft.com/office/drawing/2014/main" id="{109BA2E6-9749-48A6-8695-A1278D75C8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4954" y="2993246"/>
            <a:ext cx="2262803" cy="26289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01580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9C4DE91-8045-406B-A2AF-BB5178AF61AF}"/>
              </a:ext>
            </a:extLst>
          </p:cNvPr>
          <p:cNvSpPr>
            <a:spLocks noGrp="1"/>
          </p:cNvSpPr>
          <p:nvPr>
            <p:ph type="title"/>
          </p:nvPr>
        </p:nvSpPr>
        <p:spPr>
          <a:xfrm>
            <a:off x="1154954" y="973668"/>
            <a:ext cx="8761413" cy="706964"/>
          </a:xfrm>
        </p:spPr>
        <p:txBody>
          <a:bodyPr/>
          <a:lstStyle/>
          <a:p>
            <a:pPr algn="r" rtl="1"/>
            <a:r>
              <a:rPr lang="ar-AE" dirty="0"/>
              <a:t>أوبرا ونفري</a:t>
            </a:r>
            <a:endParaRPr lang="en-US" dirty="0"/>
          </a:p>
        </p:txBody>
      </p:sp>
      <p:sp>
        <p:nvSpPr>
          <p:cNvPr id="3" name="عنصر نائب للمحتوى 2">
            <a:extLst>
              <a:ext uri="{FF2B5EF4-FFF2-40B4-BE49-F238E27FC236}">
                <a16:creationId xmlns:a16="http://schemas.microsoft.com/office/drawing/2014/main" id="{9B89285C-722F-48FD-A77B-B1D506BA777C}"/>
              </a:ext>
            </a:extLst>
          </p:cNvPr>
          <p:cNvSpPr>
            <a:spLocks noGrp="1"/>
          </p:cNvSpPr>
          <p:nvPr>
            <p:ph idx="1"/>
          </p:nvPr>
        </p:nvSpPr>
        <p:spPr>
          <a:xfrm>
            <a:off x="3897442" y="2769433"/>
            <a:ext cx="8091853" cy="3416300"/>
          </a:xfrm>
        </p:spPr>
        <p:txBody>
          <a:bodyPr/>
          <a:lstStyle/>
          <a:p>
            <a:pPr algn="r" rtl="1"/>
            <a:endParaRPr lang="ar-AE" dirty="0"/>
          </a:p>
          <a:p>
            <a:pPr algn="r" rtl="1"/>
            <a:endParaRPr lang="ar-AE" dirty="0"/>
          </a:p>
          <a:p>
            <a:pPr algn="r" rtl="1"/>
            <a:r>
              <a:rPr lang="ar-AE" dirty="0"/>
              <a:t>ملكة جمال تينيسي، إعلامية، ممثلة، كاتبة، منتجة تلفزيونية، سيدة أعمال ناجحة، مضيفة برنامج “علّم الناس مساعدة أنفسهم” عبر مبدأ الـ</a:t>
            </a:r>
            <a:r>
              <a:rPr lang="en-US" dirty="0"/>
              <a:t>Self Help، </a:t>
            </a:r>
            <a:r>
              <a:rPr lang="ar-AE" dirty="0"/>
              <a:t>فاعلة خير، ملكة البرامج الحوارية، أول مليارديرة عصامية سوداء في أميركا، صديقة النجوم والمشاهير.</a:t>
            </a:r>
          </a:p>
          <a:p>
            <a:pPr algn="r" rtl="1"/>
            <a:r>
              <a:rPr lang="ar-AE" dirty="0"/>
              <a:t>و صاحبة الاسم الأنثوي الأكثر تأثيرًا  – </a:t>
            </a:r>
            <a:r>
              <a:rPr lang="en-US" dirty="0"/>
              <a:t>Oprah Winfrey، </a:t>
            </a:r>
            <a:r>
              <a:rPr lang="ar-AE" dirty="0"/>
              <a:t>إحدى أقوى نساء العالم، والتي لم تسعَ يوماً إلى إسدال الستار على طفولتها البائسة القاسية والمشتتة وحياتها الصعبة، متغلبه بذلك علي ما يسمى </a:t>
            </a:r>
            <a:r>
              <a:rPr lang="ar-AE" dirty="0" err="1"/>
              <a:t>بـ”عُقده</a:t>
            </a:r>
            <a:r>
              <a:rPr lang="ar-AE" dirty="0"/>
              <a:t> </a:t>
            </a:r>
            <a:r>
              <a:rPr lang="ar-AE" dirty="0" err="1"/>
              <a:t>الماضى</a:t>
            </a:r>
            <a:r>
              <a:rPr lang="ar-AE" dirty="0"/>
              <a:t>”</a:t>
            </a:r>
            <a:endParaRPr lang="en-US" dirty="0"/>
          </a:p>
        </p:txBody>
      </p:sp>
      <p:pic>
        <p:nvPicPr>
          <p:cNvPr id="9" name="صورة 8">
            <a:extLst>
              <a:ext uri="{FF2B5EF4-FFF2-40B4-BE49-F238E27FC236}">
                <a16:creationId xmlns:a16="http://schemas.microsoft.com/office/drawing/2014/main" id="{57B62563-2D3B-4720-831F-AF34EB45E7C8}"/>
              </a:ext>
            </a:extLst>
          </p:cNvPr>
          <p:cNvPicPr>
            <a:picLocks noChangeAspect="1"/>
          </p:cNvPicPr>
          <p:nvPr/>
        </p:nvPicPr>
        <p:blipFill rotWithShape="1">
          <a:blip r:embed="rId2">
            <a:extLst>
              <a:ext uri="{BEBA8EAE-BF5A-486C-A8C5-ECC9F3942E4B}">
                <a14:imgProps xmlns:a14="http://schemas.microsoft.com/office/drawing/2010/main">
                  <a14:imgLayer r:embed="rId3">
                    <a14:imgEffect>
                      <a14:artisticPencilSketch/>
                    </a14:imgEffect>
                  </a14:imgLayer>
                </a14:imgProps>
              </a:ext>
              <a:ext uri="{28A0092B-C50C-407E-A947-70E740481C1C}">
                <a14:useLocalDpi xmlns:a14="http://schemas.microsoft.com/office/drawing/2010/main" val="0"/>
              </a:ext>
            </a:extLst>
          </a:blip>
          <a:srcRect b="10754"/>
          <a:stretch/>
        </p:blipFill>
        <p:spPr>
          <a:xfrm flipH="1">
            <a:off x="333868" y="2149870"/>
            <a:ext cx="2825645" cy="3875936"/>
          </a:xfrm>
          <a:prstGeom prst="ellipse">
            <a:avLst/>
          </a:prstGeom>
          <a:ln>
            <a:noFill/>
          </a:ln>
          <a:effectLst>
            <a:softEdge rad="112500"/>
          </a:effectLst>
        </p:spPr>
      </p:pic>
      <p:pic>
        <p:nvPicPr>
          <p:cNvPr id="10" name="صورة 9">
            <a:extLst>
              <a:ext uri="{FF2B5EF4-FFF2-40B4-BE49-F238E27FC236}">
                <a16:creationId xmlns:a16="http://schemas.microsoft.com/office/drawing/2014/main" id="{1B2801CD-AFBD-4929-A448-01B056F6E3B1}"/>
              </a:ext>
            </a:extLst>
          </p:cNvPr>
          <p:cNvPicPr>
            <a:picLocks noChangeAspect="1"/>
          </p:cNvPicPr>
          <p:nvPr/>
        </p:nvPicPr>
        <p:blipFill>
          <a:blip r:embed="rId4"/>
          <a:stretch>
            <a:fillRect/>
          </a:stretch>
        </p:blipFill>
        <p:spPr>
          <a:xfrm flipH="1">
            <a:off x="1746690" y="3908270"/>
            <a:ext cx="2198558" cy="2752089"/>
          </a:xfrm>
          <a:prstGeom prst="ellipse">
            <a:avLst/>
          </a:prstGeom>
          <a:ln>
            <a:noFill/>
          </a:ln>
          <a:effectLst>
            <a:softEdge rad="112500"/>
          </a:effectLst>
        </p:spPr>
      </p:pic>
    </p:spTree>
    <p:extLst>
      <p:ext uri="{BB962C8B-B14F-4D97-AF65-F5344CB8AC3E}">
        <p14:creationId xmlns:p14="http://schemas.microsoft.com/office/powerpoint/2010/main" val="1096738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0-#ppt_w/2"/>
                                          </p:val>
                                        </p:tav>
                                        <p:tav tm="100000">
                                          <p:val>
                                            <p:strVal val="#ppt_x"/>
                                          </p:val>
                                        </p:tav>
                                      </p:tavLst>
                                    </p:anim>
                                    <p:anim calcmode="lin" valueType="num">
                                      <p:cBhvr additive="base">
                                        <p:cTn id="29"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077D91E-8053-490C-98B6-D2B7929FF85A}"/>
              </a:ext>
            </a:extLst>
          </p:cNvPr>
          <p:cNvSpPr>
            <a:spLocks noGrp="1"/>
          </p:cNvSpPr>
          <p:nvPr>
            <p:ph type="ctrTitle"/>
          </p:nvPr>
        </p:nvSpPr>
        <p:spPr>
          <a:xfrm>
            <a:off x="2101040" y="4720123"/>
            <a:ext cx="7989919" cy="1204187"/>
          </a:xfrm>
        </p:spPr>
        <p:txBody>
          <a:bodyPr/>
          <a:lstStyle/>
          <a:p>
            <a:pPr algn="ctr" rtl="1"/>
            <a:r>
              <a:rPr lang="ar-AE" dirty="0">
                <a:latin typeface="Calibri" panose="020F0502020204030204" pitchFamily="34" charset="0"/>
                <a:cs typeface="Calibri" panose="020F0502020204030204" pitchFamily="34" charset="0"/>
              </a:rPr>
              <a:t>على أحر من اللهفة نبدأ التصويت</a:t>
            </a:r>
            <a:endParaRPr lang="en-US" dirty="0">
              <a:latin typeface="Calibri" panose="020F0502020204030204" pitchFamily="34" charset="0"/>
              <a:cs typeface="Calibri" panose="020F0502020204030204" pitchFamily="34" charset="0"/>
            </a:endParaRPr>
          </a:p>
        </p:txBody>
      </p:sp>
      <p:pic>
        <p:nvPicPr>
          <p:cNvPr id="8" name="صورة 7">
            <a:extLst>
              <a:ext uri="{FF2B5EF4-FFF2-40B4-BE49-F238E27FC236}">
                <a16:creationId xmlns:a16="http://schemas.microsoft.com/office/drawing/2014/main" id="{D6EB7544-529A-4C87-837C-DF0691B3C5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39239" y="2484928"/>
            <a:ext cx="1425286" cy="20002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صورة 5">
            <a:extLst>
              <a:ext uri="{FF2B5EF4-FFF2-40B4-BE49-F238E27FC236}">
                <a16:creationId xmlns:a16="http://schemas.microsoft.com/office/drawing/2014/main" id="{12053D05-6055-48DC-9F9C-4C6FD5D322BB}"/>
              </a:ext>
            </a:extLst>
          </p:cNvPr>
          <p:cNvPicPr>
            <a:picLocks noChangeAspect="1"/>
          </p:cNvPicPr>
          <p:nvPr/>
        </p:nvPicPr>
        <p:blipFill rotWithShape="1">
          <a:blip r:embed="rId3">
            <a:extLst>
              <a:ext uri="{28A0092B-C50C-407E-A947-70E740481C1C}">
                <a14:useLocalDpi xmlns:a14="http://schemas.microsoft.com/office/drawing/2010/main" val="0"/>
              </a:ext>
            </a:extLst>
          </a:blip>
          <a:srcRect l="17262" r="16290"/>
          <a:stretch/>
        </p:blipFill>
        <p:spPr>
          <a:xfrm>
            <a:off x="1909196" y="2340207"/>
            <a:ext cx="1425286" cy="214496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صورة 9">
            <a:extLst>
              <a:ext uri="{FF2B5EF4-FFF2-40B4-BE49-F238E27FC236}">
                <a16:creationId xmlns:a16="http://schemas.microsoft.com/office/drawing/2014/main" id="{9DB67DA1-FAD5-4DEE-BD19-7AE611902F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9120" y="1284039"/>
            <a:ext cx="1545813" cy="220100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صورة 11">
            <a:extLst>
              <a:ext uri="{FF2B5EF4-FFF2-40B4-BE49-F238E27FC236}">
                <a16:creationId xmlns:a16="http://schemas.microsoft.com/office/drawing/2014/main" id="{3A7812BD-A3D9-40E3-8DF5-17B233BAC3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38788" y="1509512"/>
            <a:ext cx="1425286" cy="19755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184819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47"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جلس إدارة أيون">
  <a:themeElements>
    <a:clrScheme name="مجلس إدارة أيون">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مجلس إدارة 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مجلس إدارة 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170</TotalTime>
  <Words>895</Words>
  <Application>Microsoft Office PowerPoint</Application>
  <PresentationFormat>شاشة عريضة</PresentationFormat>
  <Paragraphs>45</Paragraphs>
  <Slides>10</Slides>
  <Notes>0</Notes>
  <HiddenSlides>0</HiddenSlides>
  <MMClips>1</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10</vt:i4>
      </vt:variant>
    </vt:vector>
  </HeadingPairs>
  <TitlesOfParts>
    <vt:vector size="17" baseType="lpstr">
      <vt:lpstr>Arabic Typesetting</vt:lpstr>
      <vt:lpstr>Arial</vt:lpstr>
      <vt:lpstr>Calibri</vt:lpstr>
      <vt:lpstr>Century Gothic</vt:lpstr>
      <vt:lpstr>Times New Roman</vt:lpstr>
      <vt:lpstr>Wingdings 3</vt:lpstr>
      <vt:lpstr>مجلس إدارة أيون</vt:lpstr>
      <vt:lpstr>فرسان مارس 2018</vt:lpstr>
      <vt:lpstr>وتمضي الحياة  رواية</vt:lpstr>
      <vt:lpstr>مشعل محمد</vt:lpstr>
      <vt:lpstr>لأنك الله</vt:lpstr>
      <vt:lpstr>علي بن يحيى بن جابر الفيفي </vt:lpstr>
      <vt:lpstr>الأب الغني والأب الفقير</vt:lpstr>
      <vt:lpstr>روبرت كيوساكي </vt:lpstr>
      <vt:lpstr>ما أعرفه على وجه اليقين</vt:lpstr>
      <vt:lpstr>أوبرا ونفري</vt:lpstr>
      <vt:lpstr>على أحر من اللهفة نبدأ التصويت</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فرسان مارس 2018</dc:title>
  <dc:creator>amaljumai26@gmail.com</dc:creator>
  <cp:lastModifiedBy>amaljumai26@gmail.com</cp:lastModifiedBy>
  <cp:revision>45</cp:revision>
  <dcterms:created xsi:type="dcterms:W3CDTF">2018-03-01T03:32:28Z</dcterms:created>
  <dcterms:modified xsi:type="dcterms:W3CDTF">2018-03-01T06:26:05Z</dcterms:modified>
</cp:coreProperties>
</file>