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5"/>
  </p:notesMasterIdLst>
  <p:sldIdLst>
    <p:sldId id="256" r:id="rId2"/>
    <p:sldId id="259" r:id="rId3"/>
    <p:sldId id="260" r:id="rId4"/>
    <p:sldId id="257" r:id="rId5"/>
    <p:sldId id="267" r:id="rId6"/>
    <p:sldId id="258" r:id="rId7"/>
    <p:sldId id="261" r:id="rId8"/>
    <p:sldId id="262" r:id="rId9"/>
    <p:sldId id="266" r:id="rId10"/>
    <p:sldId id="265" r:id="rId11"/>
    <p:sldId id="264" r:id="rId12"/>
    <p:sldId id="268"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3088" autoAdjust="0"/>
    <p:restoredTop sz="94660"/>
  </p:normalViewPr>
  <p:slideViewPr>
    <p:cSldViewPr>
      <p:cViewPr>
        <p:scale>
          <a:sx n="66" d="100"/>
          <a:sy n="66" d="100"/>
        </p:scale>
        <p:origin x="-1272" y="-15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784C42-55BB-4455-9944-D7B4231C97A0}" type="datetimeFigureOut">
              <a:rPr lang="en-US" smtClean="0"/>
              <a:t>5/22/2018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D569E9-1BE5-4008-8D43-CD4912806D5E}" type="slidenum">
              <a:rPr lang="en-US" smtClean="0"/>
              <a:t>‹#›</a:t>
            </a:fld>
            <a:endParaRPr lang="en-US"/>
          </a:p>
        </p:txBody>
      </p:sp>
    </p:spTree>
    <p:extLst>
      <p:ext uri="{BB962C8B-B14F-4D97-AF65-F5344CB8AC3E}">
        <p14:creationId xmlns:p14="http://schemas.microsoft.com/office/powerpoint/2010/main" val="1437425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AF731C4A-E639-4802-8618-DD2D5A04A7AF}" type="datetime1">
              <a:rPr lang="en-US" smtClean="0"/>
              <a:t>5/22/2018</a:t>
            </a:fld>
            <a:endParaRPr lang="en-US"/>
          </a:p>
        </p:txBody>
      </p:sp>
      <p:sp>
        <p:nvSpPr>
          <p:cNvPr id="16" name="Slide Number Placeholder 15"/>
          <p:cNvSpPr>
            <a:spLocks noGrp="1"/>
          </p:cNvSpPr>
          <p:nvPr>
            <p:ph type="sldNum" sz="quarter" idx="11"/>
          </p:nvPr>
        </p:nvSpPr>
        <p:spPr/>
        <p:txBody>
          <a:bodyPr/>
          <a:lstStyle/>
          <a:p>
            <a:fld id="{DC6908FE-91A4-4300-A025-D0F6B9FF0279}" type="slidenum">
              <a:rPr lang="en-US" smtClean="0"/>
              <a:t>‹#›</a:t>
            </a:fld>
            <a:endParaRPr lang="en-US"/>
          </a:p>
        </p:txBody>
      </p:sp>
      <p:sp>
        <p:nvSpPr>
          <p:cNvPr id="17" name="Footer Placeholder 16"/>
          <p:cNvSpPr>
            <a:spLocks noGrp="1"/>
          </p:cNvSpPr>
          <p:nvPr>
            <p:ph type="ftr" sz="quarter" idx="12"/>
          </p:nvPr>
        </p:nvSpPr>
        <p:spPr/>
        <p:txBody>
          <a:bodyPr/>
          <a:lstStyle/>
          <a:p>
            <a:r>
              <a:rPr lang="en-US" smtClean="0"/>
              <a:t>Seejaalbookclub      </a:t>
            </a:r>
            <a:r>
              <a:rPr lang="ar-AE" smtClean="0"/>
              <a:t>اقرأ لتغدو إنسان أجمل </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4B42A23-20DC-4603-8CD5-68E1377255B0}" type="datetime1">
              <a:rPr lang="en-US" smtClean="0"/>
              <a:t>5/22/2018</a:t>
            </a:fld>
            <a:endParaRPr lang="en-US"/>
          </a:p>
        </p:txBody>
      </p:sp>
      <p:sp>
        <p:nvSpPr>
          <p:cNvPr id="15" name="Slide Number Placeholder 14"/>
          <p:cNvSpPr>
            <a:spLocks noGrp="1"/>
          </p:cNvSpPr>
          <p:nvPr>
            <p:ph type="sldNum" sz="quarter" idx="15"/>
          </p:nvPr>
        </p:nvSpPr>
        <p:spPr/>
        <p:txBody>
          <a:bodyPr/>
          <a:lstStyle>
            <a:lvl1pPr algn="ctr">
              <a:defRPr/>
            </a:lvl1pPr>
          </a:lstStyle>
          <a:p>
            <a:fld id="{DC6908FE-91A4-4300-A025-D0F6B9FF0279}" type="slidenum">
              <a:rPr lang="en-US" smtClean="0"/>
              <a:t>‹#›</a:t>
            </a:fld>
            <a:endParaRPr lang="en-US"/>
          </a:p>
        </p:txBody>
      </p:sp>
      <p:sp>
        <p:nvSpPr>
          <p:cNvPr id="16" name="Footer Placeholder 15"/>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9AEC3C-D630-4225-AF88-D16205C670BE}" type="datetime1">
              <a:rPr lang="en-US" smtClean="0"/>
              <a:t>5/22/2018</a:t>
            </a:fld>
            <a:endParaRPr lang="en-US"/>
          </a:p>
        </p:txBody>
      </p:sp>
      <p:sp>
        <p:nvSpPr>
          <p:cNvPr id="5" name="Footer Placeholder 4"/>
          <p:cNvSpPr>
            <a:spLocks noGrp="1"/>
          </p:cNvSpPr>
          <p:nvPr>
            <p:ph type="ftr" sz="quarter" idx="11"/>
          </p:nvPr>
        </p:nvSpPr>
        <p:spPr/>
        <p:txBody>
          <a:bodyPr/>
          <a:lstStyle/>
          <a:p>
            <a:r>
              <a:rPr lang="en-US" smtClean="0"/>
              <a:t>Seejaalbookclub      </a:t>
            </a:r>
            <a:r>
              <a:rPr lang="ar-AE" smtClean="0"/>
              <a:t>اقرأ لتغدو إنسان أجمل </a:t>
            </a:r>
            <a:endParaRPr lang="en-US"/>
          </a:p>
        </p:txBody>
      </p:sp>
      <p:sp>
        <p:nvSpPr>
          <p:cNvPr id="6" name="Slide Number Placeholder 5"/>
          <p:cNvSpPr>
            <a:spLocks noGrp="1"/>
          </p:cNvSpPr>
          <p:nvPr>
            <p:ph type="sldNum" sz="quarter" idx="12"/>
          </p:nvPr>
        </p:nvSpPr>
        <p:spPr/>
        <p:txBody>
          <a:bodyPr/>
          <a:lstStyle/>
          <a:p>
            <a:fld id="{DC6908FE-91A4-4300-A025-D0F6B9FF0279}"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FE4A1AF-E501-4D4D-99ED-11788D0CBC29}" type="datetime1">
              <a:rPr lang="en-US" smtClean="0"/>
              <a:t>5/22/2018</a:t>
            </a:fld>
            <a:endParaRPr lang="en-US"/>
          </a:p>
        </p:txBody>
      </p:sp>
      <p:sp>
        <p:nvSpPr>
          <p:cNvPr id="6" name="Footer Placeholder 5"/>
          <p:cNvSpPr>
            <a:spLocks noGrp="1"/>
          </p:cNvSpPr>
          <p:nvPr>
            <p:ph type="ftr" sz="quarter" idx="11"/>
          </p:nvPr>
        </p:nvSpPr>
        <p:spPr/>
        <p:txBody>
          <a:bodyPr/>
          <a:lstStyle/>
          <a:p>
            <a:r>
              <a:rPr lang="en-US" smtClean="0"/>
              <a:t>Seejaalbookclub      </a:t>
            </a:r>
            <a:r>
              <a:rPr lang="ar-AE" smtClean="0"/>
              <a:t>اقرأ لتغدو إنسان أجمل </a:t>
            </a:r>
            <a:endParaRPr lang="en-US"/>
          </a:p>
        </p:txBody>
      </p:sp>
      <p:sp>
        <p:nvSpPr>
          <p:cNvPr id="7" name="Slide Number Placeholder 6"/>
          <p:cNvSpPr>
            <a:spLocks noGrp="1"/>
          </p:cNvSpPr>
          <p:nvPr>
            <p:ph type="sldNum" sz="quarter" idx="12"/>
          </p:nvPr>
        </p:nvSpPr>
        <p:spPr/>
        <p:txBody>
          <a:bodyPr/>
          <a:lstStyle/>
          <a:p>
            <a:fld id="{DC6908FE-91A4-4300-A025-D0F6B9FF0279}"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C6908FE-91A4-4300-A025-D0F6B9FF0279}" type="slidenum">
              <a:rPr lang="en-US" smtClean="0"/>
              <a:t>‹#›</a:t>
            </a:fld>
            <a:endParaRPr lang="en-US"/>
          </a:p>
        </p:txBody>
      </p:sp>
      <p:sp>
        <p:nvSpPr>
          <p:cNvPr id="8" name="Footer Placeholder 7"/>
          <p:cNvSpPr>
            <a:spLocks noGrp="1"/>
          </p:cNvSpPr>
          <p:nvPr>
            <p:ph type="ftr" sz="quarter" idx="11"/>
          </p:nvPr>
        </p:nvSpPr>
        <p:spPr/>
        <p:txBody>
          <a:bodyPr/>
          <a:lstStyle/>
          <a:p>
            <a:r>
              <a:rPr lang="en-US" smtClean="0"/>
              <a:t>Seejaalbookclub      </a:t>
            </a:r>
            <a:r>
              <a:rPr lang="ar-AE" smtClean="0"/>
              <a:t>اقرأ لتغدو إنسان أجمل </a:t>
            </a:r>
            <a:endParaRPr lang="en-US"/>
          </a:p>
        </p:txBody>
      </p:sp>
      <p:sp>
        <p:nvSpPr>
          <p:cNvPr id="7" name="Date Placeholder 6"/>
          <p:cNvSpPr>
            <a:spLocks noGrp="1"/>
          </p:cNvSpPr>
          <p:nvPr>
            <p:ph type="dt" sz="half" idx="10"/>
          </p:nvPr>
        </p:nvSpPr>
        <p:spPr/>
        <p:txBody>
          <a:bodyPr/>
          <a:lstStyle/>
          <a:p>
            <a:fld id="{CD44399B-664C-419C-8751-52E6B6EF804D}" type="datetime1">
              <a:rPr lang="en-US" smtClean="0"/>
              <a:t>5/22/2018</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854B98A-8DA9-4FC6-BFC8-2C87E9E7885C}" type="datetime1">
              <a:rPr lang="en-US" smtClean="0"/>
              <a:t>5/22/2018</a:t>
            </a:fld>
            <a:endParaRPr lang="en-US"/>
          </a:p>
        </p:txBody>
      </p:sp>
      <p:sp>
        <p:nvSpPr>
          <p:cNvPr id="4" name="Footer Placeholder 3"/>
          <p:cNvSpPr>
            <a:spLocks noGrp="1"/>
          </p:cNvSpPr>
          <p:nvPr>
            <p:ph type="ftr" sz="quarter" idx="11"/>
          </p:nvPr>
        </p:nvSpPr>
        <p:spPr/>
        <p:txBody>
          <a:bodyPr/>
          <a:lstStyle/>
          <a:p>
            <a:r>
              <a:rPr lang="en-US" smtClean="0"/>
              <a:t>Seejaalbookclub      </a:t>
            </a:r>
            <a:r>
              <a:rPr lang="ar-AE" smtClean="0"/>
              <a:t>اقرأ لتغدو إنسان أجمل </a:t>
            </a:r>
            <a:endParaRPr lang="en-US"/>
          </a:p>
        </p:txBody>
      </p:sp>
      <p:sp>
        <p:nvSpPr>
          <p:cNvPr id="5" name="Slide Number Placeholder 4"/>
          <p:cNvSpPr>
            <a:spLocks noGrp="1"/>
          </p:cNvSpPr>
          <p:nvPr>
            <p:ph type="sldNum" sz="quarter" idx="12"/>
          </p:nvPr>
        </p:nvSpPr>
        <p:spPr/>
        <p:txBody>
          <a:bodyPr/>
          <a:lstStyle/>
          <a:p>
            <a:fld id="{DC6908FE-91A4-4300-A025-D0F6B9FF0279}"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1D18D-5522-4EA0-9E2E-04C1A75EDBF5}" type="datetime1">
              <a:rPr lang="en-US" smtClean="0"/>
              <a:t>5/22/2018</a:t>
            </a:fld>
            <a:endParaRPr lang="en-US"/>
          </a:p>
        </p:txBody>
      </p:sp>
      <p:sp>
        <p:nvSpPr>
          <p:cNvPr id="3" name="Footer Placeholder 2"/>
          <p:cNvSpPr>
            <a:spLocks noGrp="1"/>
          </p:cNvSpPr>
          <p:nvPr>
            <p:ph type="ftr" sz="quarter" idx="11"/>
          </p:nvPr>
        </p:nvSpPr>
        <p:spPr/>
        <p:txBody>
          <a:bodyPr/>
          <a:lstStyle/>
          <a:p>
            <a:r>
              <a:rPr lang="en-US" smtClean="0"/>
              <a:t>Seejaalbookclub      </a:t>
            </a:r>
            <a:r>
              <a:rPr lang="ar-AE" smtClean="0"/>
              <a:t>اقرأ لتغدو إنسان أجمل </a:t>
            </a:r>
            <a:endParaRPr lang="en-US"/>
          </a:p>
        </p:txBody>
      </p:sp>
      <p:sp>
        <p:nvSpPr>
          <p:cNvPr id="4" name="Slide Number Placeholder 3"/>
          <p:cNvSpPr>
            <a:spLocks noGrp="1"/>
          </p:cNvSpPr>
          <p:nvPr>
            <p:ph type="sldNum" sz="quarter" idx="12"/>
          </p:nvPr>
        </p:nvSpPr>
        <p:spPr/>
        <p:txBody>
          <a:bodyPr/>
          <a:lstStyle/>
          <a:p>
            <a:fld id="{DC6908FE-91A4-4300-A025-D0F6B9FF027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7E66C9E8-1DE7-4661-9C4F-9D5013D5DAC5}" type="datetime1">
              <a:rPr lang="en-US" smtClean="0"/>
              <a:t>5/22/2018</a:t>
            </a:fld>
            <a:endParaRPr lang="en-US"/>
          </a:p>
        </p:txBody>
      </p:sp>
      <p:sp>
        <p:nvSpPr>
          <p:cNvPr id="9" name="Slide Number Placeholder 8"/>
          <p:cNvSpPr>
            <a:spLocks noGrp="1"/>
          </p:cNvSpPr>
          <p:nvPr>
            <p:ph type="sldNum" sz="quarter" idx="15"/>
          </p:nvPr>
        </p:nvSpPr>
        <p:spPr/>
        <p:txBody>
          <a:bodyPr/>
          <a:lstStyle/>
          <a:p>
            <a:fld id="{DC6908FE-91A4-4300-A025-D0F6B9FF0279}" type="slidenum">
              <a:rPr lang="en-US" smtClean="0"/>
              <a:t>‹#›</a:t>
            </a:fld>
            <a:endParaRPr lang="en-US"/>
          </a:p>
        </p:txBody>
      </p:sp>
      <p:sp>
        <p:nvSpPr>
          <p:cNvPr id="10" name="Footer Placeholder 9"/>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02B7F8D-0266-433F-8ADE-4B618A76E499}" type="datetime1">
              <a:rPr lang="en-US" smtClean="0"/>
              <a:t>5/22/2018</a:t>
            </a:fld>
            <a:endParaRPr lang="en-US"/>
          </a:p>
        </p:txBody>
      </p:sp>
      <p:sp>
        <p:nvSpPr>
          <p:cNvPr id="9" name="Slide Number Placeholder 8"/>
          <p:cNvSpPr>
            <a:spLocks noGrp="1"/>
          </p:cNvSpPr>
          <p:nvPr>
            <p:ph type="sldNum" sz="quarter" idx="11"/>
          </p:nvPr>
        </p:nvSpPr>
        <p:spPr/>
        <p:txBody>
          <a:bodyPr/>
          <a:lstStyle/>
          <a:p>
            <a:fld id="{DC6908FE-91A4-4300-A025-D0F6B9FF0279}" type="slidenum">
              <a:rPr lang="en-US" smtClean="0"/>
              <a:t>‹#›</a:t>
            </a:fld>
            <a:endParaRPr lang="en-US"/>
          </a:p>
        </p:txBody>
      </p:sp>
      <p:sp>
        <p:nvSpPr>
          <p:cNvPr id="10" name="Footer Placeholder 9"/>
          <p:cNvSpPr>
            <a:spLocks noGrp="1"/>
          </p:cNvSpPr>
          <p:nvPr>
            <p:ph type="ftr" sz="quarter" idx="12"/>
          </p:nvPr>
        </p:nvSpPr>
        <p:spPr/>
        <p:txBody>
          <a:bodyPr/>
          <a:lstStyle/>
          <a:p>
            <a:r>
              <a:rPr lang="en-US" smtClean="0"/>
              <a:t>Seejaalbookclub      </a:t>
            </a:r>
            <a:r>
              <a:rPr lang="ar-AE" smtClean="0"/>
              <a:t>اقرأ لتغدو إنسان أجمل </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B52324-D711-432B-9085-07ED8EB7F7A2}" type="datetime1">
              <a:rPr lang="en-US" smtClean="0"/>
              <a:t>5/22/2018</a:t>
            </a:fld>
            <a:endParaRPr lang="en-US"/>
          </a:p>
        </p:txBody>
      </p:sp>
      <p:sp>
        <p:nvSpPr>
          <p:cNvPr id="5" name="Footer Placeholder 4"/>
          <p:cNvSpPr>
            <a:spLocks noGrp="1"/>
          </p:cNvSpPr>
          <p:nvPr>
            <p:ph type="ftr" sz="quarter" idx="11"/>
          </p:nvPr>
        </p:nvSpPr>
        <p:spPr/>
        <p:txBody>
          <a:bodyPr/>
          <a:lstStyle/>
          <a:p>
            <a:r>
              <a:rPr lang="en-US" smtClean="0"/>
              <a:t>Seejaalbookclub      </a:t>
            </a:r>
            <a:r>
              <a:rPr lang="ar-AE" smtClean="0"/>
              <a:t>اقرأ لتغدو إنسان أجمل </a:t>
            </a:r>
            <a:endParaRPr lang="en-US"/>
          </a:p>
        </p:txBody>
      </p:sp>
      <p:sp>
        <p:nvSpPr>
          <p:cNvPr id="6" name="Slide Number Placeholder 5"/>
          <p:cNvSpPr>
            <a:spLocks noGrp="1"/>
          </p:cNvSpPr>
          <p:nvPr>
            <p:ph type="sldNum" sz="quarter" idx="12"/>
          </p:nvPr>
        </p:nvSpPr>
        <p:spPr/>
        <p:txBody>
          <a:bodyPr/>
          <a:lstStyle/>
          <a:p>
            <a:fld id="{DC6908FE-91A4-4300-A025-D0F6B9FF027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7EA152-1663-4746-BA8A-2DA783A02B06}" type="datetime1">
              <a:rPr lang="en-US" smtClean="0"/>
              <a:t>5/22/2018</a:t>
            </a:fld>
            <a:endParaRPr lang="en-US"/>
          </a:p>
        </p:txBody>
      </p:sp>
      <p:sp>
        <p:nvSpPr>
          <p:cNvPr id="5" name="Footer Placeholder 4"/>
          <p:cNvSpPr>
            <a:spLocks noGrp="1"/>
          </p:cNvSpPr>
          <p:nvPr>
            <p:ph type="ftr" sz="quarter" idx="11"/>
          </p:nvPr>
        </p:nvSpPr>
        <p:spPr/>
        <p:txBody>
          <a:bodyPr/>
          <a:lstStyle/>
          <a:p>
            <a:r>
              <a:rPr lang="en-US" smtClean="0"/>
              <a:t>Seejaalbookclub      </a:t>
            </a:r>
            <a:r>
              <a:rPr lang="ar-AE" smtClean="0"/>
              <a:t>اقرأ لتغدو إنسان أجمل </a:t>
            </a:r>
            <a:endParaRPr lang="en-US"/>
          </a:p>
        </p:txBody>
      </p:sp>
      <p:sp>
        <p:nvSpPr>
          <p:cNvPr id="6" name="Slide Number Placeholder 5"/>
          <p:cNvSpPr>
            <a:spLocks noGrp="1"/>
          </p:cNvSpPr>
          <p:nvPr>
            <p:ph type="sldNum" sz="quarter" idx="12"/>
          </p:nvPr>
        </p:nvSpPr>
        <p:spPr/>
        <p:txBody>
          <a:bodyPr/>
          <a:lstStyle/>
          <a:p>
            <a:fld id="{DC6908FE-91A4-4300-A025-D0F6B9FF027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0C35572-10D8-42C7-A6CB-172CBDADEB97}" type="datetime1">
              <a:rPr lang="en-US" smtClean="0"/>
              <a:t>5/22/2018</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r>
              <a:rPr lang="en-US" smtClean="0"/>
              <a:t>Seejaalbookclub      </a:t>
            </a:r>
            <a:r>
              <a:rPr lang="ar-AE" smtClean="0"/>
              <a:t>اقرأ لتغدو إنسان أجمل </a:t>
            </a:r>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C6908FE-91A4-4300-A025-D0F6B9FF0279}"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wav"/><Relationship Id="rId2" Type="http://schemas.microsoft.com/office/2007/relationships/media" Target="../media/media2.wav"/><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audio" Target="../media/media7.wav"/><Relationship Id="rId7" Type="http://schemas.openxmlformats.org/officeDocument/2006/relationships/image" Target="../media/image6.jpg"/><Relationship Id="rId2" Type="http://schemas.microsoft.com/office/2007/relationships/media" Target="../media/media7.wav"/><Relationship Id="rId1" Type="http://schemas.openxmlformats.org/officeDocument/2006/relationships/tags" Target="../tags/tag1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slideLayout" Target="../slideLayouts/slideLayout2.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audio" Target="../media/media8.wav"/><Relationship Id="rId7" Type="http://schemas.openxmlformats.org/officeDocument/2006/relationships/image" Target="../media/image10.jpg"/><Relationship Id="rId2" Type="http://schemas.microsoft.com/office/2007/relationships/media" Target="../media/media8.wav"/><Relationship Id="rId1" Type="http://schemas.openxmlformats.org/officeDocument/2006/relationships/tags" Target="../tags/tag12.xml"/><Relationship Id="rId6" Type="http://schemas.openxmlformats.org/officeDocument/2006/relationships/image" Target="../media/image9.jpg"/><Relationship Id="rId5" Type="http://schemas.openxmlformats.org/officeDocument/2006/relationships/image" Target="../media/image8.jpg"/><Relationship Id="rId10" Type="http://schemas.openxmlformats.org/officeDocument/2006/relationships/image" Target="../media/image3.png"/><Relationship Id="rId4" Type="http://schemas.openxmlformats.org/officeDocument/2006/relationships/slideLayout" Target="../slideLayouts/slideLayout2.xml"/><Relationship Id="rId9" Type="http://schemas.openxmlformats.org/officeDocument/2006/relationships/image" Target="../media/image12.jp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2600" y="3657600"/>
            <a:ext cx="5486400" cy="1143000"/>
          </a:xfrm>
        </p:spPr>
        <p:txBody>
          <a:bodyPr/>
          <a:lstStyle/>
          <a:p>
            <a:r>
              <a:rPr lang="ar-AE" dirty="0" smtClean="0"/>
              <a:t>اقرأ لتغدو إنسان أجمل</a:t>
            </a:r>
            <a:endParaRPr lang="en-US" dirty="0"/>
          </a:p>
        </p:txBody>
      </p:sp>
      <p:sp>
        <p:nvSpPr>
          <p:cNvPr id="2" name="Title 1"/>
          <p:cNvSpPr>
            <a:spLocks noGrp="1"/>
          </p:cNvSpPr>
          <p:nvPr>
            <p:ph type="ctrTitle"/>
          </p:nvPr>
        </p:nvSpPr>
        <p:spPr/>
        <p:txBody>
          <a:bodyPr/>
          <a:lstStyle/>
          <a:p>
            <a:r>
              <a:rPr lang="ar-AE" sz="6000" b="1" dirty="0" smtClean="0">
                <a:solidFill>
                  <a:schemeClr val="bg2">
                    <a:lumMod val="60000"/>
                    <a:lumOff val="40000"/>
                  </a:schemeClr>
                </a:solidFill>
                <a:effectLst>
                  <a:outerShdw blurRad="38100" dist="38100" dir="2700000" algn="tl">
                    <a:srgbClr val="000000">
                      <a:alpha val="43137"/>
                    </a:srgbClr>
                  </a:outerShdw>
                </a:effectLst>
              </a:rPr>
              <a:t>جلساء يونيو 2018</a:t>
            </a:r>
            <a:endParaRPr lang="en-US" sz="6000" b="1" dirty="0">
              <a:solidFill>
                <a:schemeClr val="bg2">
                  <a:lumMod val="60000"/>
                  <a:lumOff val="40000"/>
                </a:schemeClr>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2"/>
          </p:nvPr>
        </p:nvSpPr>
        <p:spPr/>
        <p:txBody>
          <a:bodyPr/>
          <a:lstStyle/>
          <a:p>
            <a:r>
              <a:rPr lang="en-US" smtClean="0"/>
              <a:t>Seejaalbookclub      </a:t>
            </a:r>
            <a:r>
              <a:rPr lang="ar-AE" smtClean="0"/>
              <a:t>اقرأ لتغدو إنسان أجمل </a:t>
            </a:r>
            <a:endParaRPr lang="en-US"/>
          </a:p>
        </p:txBody>
      </p:sp>
      <p:pic>
        <p:nvPicPr>
          <p:cNvPr id="5" name="موسيقى صوفية رائعة - العشق الصوفى -.mp3">
            <a:hlinkClick r:id="" action="ppaction://media"/>
          </p:cNvPr>
          <p:cNvPicPr>
            <a:picLocks noChangeAspect="1"/>
          </p:cNvPicPr>
          <p:nvPr>
            <a:audioFile r:link="rId2"/>
            <p:extLst>
              <p:ext uri="{DAA4B4D4-6D71-4841-9C94-3DE7FCFB9230}">
                <p14:media xmlns:p14="http://schemas.microsoft.com/office/powerpoint/2010/main" r:embed="rId3">
                  <p14:trim st="32954.1888"/>
                </p14:media>
              </p:ext>
            </p:extLst>
          </p:nvPr>
        </p:nvPicPr>
        <p:blipFill>
          <a:blip r:embed="rId5"/>
          <a:stretch>
            <a:fillRect/>
          </a:stretch>
        </p:blipFill>
        <p:spPr>
          <a:xfrm>
            <a:off x="914400" y="5867400"/>
            <a:ext cx="609600" cy="609600"/>
          </a:xfrm>
          <a:prstGeom prst="rect">
            <a:avLst/>
          </a:prstGeom>
        </p:spPr>
      </p:pic>
    </p:spTree>
    <p:custDataLst>
      <p:tags r:id="rId1"/>
    </p:custDataLst>
    <p:extLst>
      <p:ext uri="{BB962C8B-B14F-4D97-AF65-F5344CB8AC3E}">
        <p14:creationId xmlns:p14="http://schemas.microsoft.com/office/powerpoint/2010/main" val="1984798764"/>
      </p:ext>
    </p:extLst>
  </p:cSld>
  <p:clrMapOvr>
    <a:masterClrMapping/>
  </p:clrMapOvr>
  <mc:AlternateContent xmlns:mc="http://schemas.openxmlformats.org/markup-compatibility/2006" xmlns:p14="http://schemas.microsoft.com/office/powerpoint/2010/main">
    <mc:Choice Requires="p14">
      <p:transition spd="slow" p14:dur="2000" advTm="27810"/>
    </mc:Choice>
    <mc:Fallback xmlns="">
      <p:transition spd="slow" advTm="278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18" fill="hold" display="0">
                  <p:stCondLst>
                    <p:cond delay="indefinite"/>
                  </p:stCondLst>
                  <p:endCondLst>
                    <p:cond evt="onStopAudio" delay="0">
                      <p:tgtEl>
                        <p:sldTgt/>
                      </p:tgtEl>
                    </p:cond>
                  </p:endCondLst>
                </p:cTn>
                <p:tgtEl>
                  <p:spTgt spid="5"/>
                </p:tgtEl>
              </p:cMediaNode>
            </p:audio>
          </p:childTnLst>
        </p:cTn>
      </p:par>
    </p:tnLst>
    <p:bldLst>
      <p:bldP spid="3" grpId="0" build="p"/>
      <p:bldP spid="2" grpId="0"/>
    </p:bldLst>
  </p:timing>
  <p:extLst>
    <p:ext uri="{E180D4A7-C9FB-4DFB-919C-405C955672EB}">
      <p14:showEvtLst xmlns:p14="http://schemas.microsoft.com/office/powerpoint/2010/main">
        <p14:playEvt time="2436"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583774" cy="4572000"/>
          </a:xfrm>
        </p:spPr>
        <p:txBody>
          <a:bodyPr>
            <a:normAutofit fontScale="85000" lnSpcReduction="20000"/>
          </a:bodyPr>
          <a:lstStyle/>
          <a:p>
            <a:pPr algn="just" rtl="1">
              <a:lnSpc>
                <a:spcPct val="160000"/>
              </a:lnSpc>
            </a:pPr>
            <a:r>
              <a:rPr lang="ar-AE" b="1" dirty="0"/>
              <a:t>يشرح كتاب السماح بالرحيل آلية بسيطة وفعالة يمكن من خلالها التخلص من معوقات التنوير، والتحرر من السلبية، حيث كان الهدف الأساسي للمؤلف خلال عدة عقود من الممارسة النفسية السريرية هو إيجاد الوسائل الأكثر فعالية في تخفيف معاناة البشر بجميع أشكالها، وقد وُجدت الآلية الداخلية للتسليم لتكون ذات منفعة عملية عظيمة وقد تم شرحها في هذا الكتاب.</a:t>
            </a:r>
          </a:p>
          <a:p>
            <a:pPr algn="just" rtl="1">
              <a:lnSpc>
                <a:spcPct val="160000"/>
              </a:lnSpc>
            </a:pPr>
            <a:r>
              <a:rPr lang="ar-AE" b="1" dirty="0"/>
              <a:t>لقد ركزت كتب الدكتور هاوكنز السابقة على حالات الوعي المتقدمة والتنوير، وخلال هذه السنوات، طلب آلاف الطلاب تقنية عملية يمكن من خلالها أن يزيلوا المعوقات الداخلية للسعادة والفرح والحب والنجاح والصحة وأخيرا التنوير، وهذا الكتاب يقدم آلية للسماح برحيل هذه العوائق.</a:t>
            </a:r>
            <a:endParaRPr lang="en-US" b="1" dirty="0"/>
          </a:p>
        </p:txBody>
      </p:sp>
      <p:sp>
        <p:nvSpPr>
          <p:cNvPr id="3" name="Title 2"/>
          <p:cNvSpPr>
            <a:spLocks noGrp="1"/>
          </p:cNvSpPr>
          <p:nvPr>
            <p:ph type="title"/>
          </p:nvPr>
        </p:nvSpPr>
        <p:spPr>
          <a:xfrm>
            <a:off x="2057400" y="381000"/>
            <a:ext cx="4114800" cy="1219200"/>
          </a:xfrm>
        </p:spPr>
        <p:txBody>
          <a:bodyPr>
            <a:normAutofit/>
          </a:bodyPr>
          <a:lstStyle/>
          <a:p>
            <a:pPr algn="r" rtl="1"/>
            <a:r>
              <a:rPr lang="ar-AE" sz="4800" b="1" dirty="0" smtClean="0">
                <a:solidFill>
                  <a:schemeClr val="bg2">
                    <a:lumMod val="60000"/>
                    <a:lumOff val="40000"/>
                  </a:schemeClr>
                </a:solidFill>
                <a:effectLst>
                  <a:outerShdw blurRad="38100" dist="38100" dir="2700000" algn="tl">
                    <a:srgbClr val="000000">
                      <a:alpha val="43137"/>
                    </a:srgbClr>
                  </a:outerShdw>
                </a:effectLst>
              </a:rPr>
              <a:t>السماح بالرحيل</a:t>
            </a:r>
            <a:endParaRPr lang="en-US"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5" name="Footer Placeholder 4"/>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8" name="Rectangle 7"/>
          <p:cNvSpPr/>
          <p:nvPr/>
        </p:nvSpPr>
        <p:spPr>
          <a:xfrm>
            <a:off x="7591399" y="533400"/>
            <a:ext cx="790601"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الكتاب</a:t>
            </a:r>
            <a:endParaRPr lang="en-US" dirty="0"/>
          </a:p>
        </p:txBody>
      </p:sp>
    </p:spTree>
    <p:custDataLst>
      <p:tags r:id="rId1"/>
    </p:custDataLst>
    <p:extLst>
      <p:ext uri="{BB962C8B-B14F-4D97-AF65-F5344CB8AC3E}">
        <p14:creationId xmlns:p14="http://schemas.microsoft.com/office/powerpoint/2010/main" val="734029315"/>
      </p:ext>
    </p:extLst>
  </p:cSld>
  <p:clrMapOvr>
    <a:masterClrMapping/>
  </p:clrMapOvr>
  <mc:AlternateContent xmlns:mc="http://schemas.openxmlformats.org/markup-compatibility/2006" xmlns:p14="http://schemas.microsoft.com/office/powerpoint/2010/main">
    <mc:Choice Requires="p14">
      <p:transition spd="slow" p14:dur="2000" advTm="35397"/>
    </mc:Choice>
    <mc:Fallback xmlns="">
      <p:transition spd="slow" advTm="35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1000"/>
                                        <p:tgtEl>
                                          <p:spTgt spid="2">
                                            <p:txEl>
                                              <p:pRg st="0" end="0"/>
                                            </p:txEl>
                                          </p:spTgt>
                                        </p:tgtEl>
                                      </p:cBhvr>
                                    </p:animEffect>
                                    <p:anim calcmode="lin" valueType="num">
                                      <p:cBhvr>
                                        <p:cTn id="1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1000"/>
                                        <p:tgtEl>
                                          <p:spTgt spid="2">
                                            <p:txEl>
                                              <p:pRg st="1" end="1"/>
                                            </p:txEl>
                                          </p:spTgt>
                                        </p:tgtEl>
                                      </p:cBhvr>
                                    </p:animEffect>
                                    <p:anim calcmode="lin" valueType="num">
                                      <p:cBhvr>
                                        <p:cTn id="2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6"/>
                </p:tgtEl>
              </p:cMediaNode>
            </p:audio>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1828800" y="381000"/>
            <a:ext cx="5029200" cy="1219200"/>
          </a:xfrm>
        </p:spPr>
        <p:txBody>
          <a:bodyPr>
            <a:normAutofit/>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د.ديفيد . ر. هاوكينز</a:t>
            </a:r>
            <a:endParaRPr lang="en-US"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6" name="TextBox 5"/>
          <p:cNvSpPr txBox="1"/>
          <p:nvPr/>
        </p:nvSpPr>
        <p:spPr>
          <a:xfrm>
            <a:off x="4038600" y="2514600"/>
            <a:ext cx="3886200" cy="369332"/>
          </a:xfrm>
          <a:prstGeom prst="rect">
            <a:avLst/>
          </a:prstGeom>
          <a:noFill/>
        </p:spPr>
        <p:txBody>
          <a:bodyPr wrap="square" rtlCol="0">
            <a:spAutoFit/>
          </a:bodyPr>
          <a:lstStyle/>
          <a:p>
            <a:pPr algn="r" rtl="1"/>
            <a:endParaRPr lang="en-US" dirty="0"/>
          </a:p>
        </p:txBody>
      </p:sp>
      <p:sp>
        <p:nvSpPr>
          <p:cNvPr id="2" name="TextBox 1"/>
          <p:cNvSpPr txBox="1"/>
          <p:nvPr/>
        </p:nvSpPr>
        <p:spPr>
          <a:xfrm>
            <a:off x="762000" y="1895153"/>
            <a:ext cx="7724775" cy="4708981"/>
          </a:xfrm>
          <a:prstGeom prst="rect">
            <a:avLst/>
          </a:prstGeom>
          <a:noFill/>
        </p:spPr>
        <p:txBody>
          <a:bodyPr wrap="square" rtlCol="1">
            <a:spAutoFit/>
          </a:bodyPr>
          <a:lstStyle/>
          <a:p>
            <a:pPr marL="285750" indent="-285750" algn="just" rtl="1">
              <a:lnSpc>
                <a:spcPct val="150000"/>
              </a:lnSpc>
              <a:buFont typeface="Arial" panose="020B0604020202020204" pitchFamily="34" charset="0"/>
              <a:buChar char="•"/>
            </a:pPr>
            <a:r>
              <a:rPr lang="ar-AE" sz="2000" b="1" dirty="0" smtClean="0"/>
              <a:t>ولد في </a:t>
            </a:r>
            <a:r>
              <a:rPr lang="ar-AE" sz="2000" b="1" dirty="0"/>
              <a:t>3 يونيو 1927، ميلواكي، ويسكونسن، الولايات </a:t>
            </a:r>
            <a:r>
              <a:rPr lang="ar-AE" sz="2000" b="1" dirty="0" smtClean="0"/>
              <a:t>المتحدة ، وتوفي في 19 </a:t>
            </a:r>
            <a:r>
              <a:rPr lang="ar-AE" sz="2000" b="1" dirty="0"/>
              <a:t>سبتمبر </a:t>
            </a:r>
            <a:r>
              <a:rPr lang="ar-AE" sz="2000" b="1" dirty="0" smtClean="0"/>
              <a:t>2012</a:t>
            </a:r>
          </a:p>
          <a:p>
            <a:pPr marL="285750" indent="-285750" algn="just" rtl="1">
              <a:lnSpc>
                <a:spcPct val="150000"/>
              </a:lnSpc>
              <a:buFont typeface="Arial" panose="020B0604020202020204" pitchFamily="34" charset="0"/>
              <a:buChar char="•"/>
            </a:pPr>
            <a:r>
              <a:rPr lang="ar-AE" sz="2000" b="1" dirty="0" smtClean="0"/>
              <a:t>وكان </a:t>
            </a:r>
            <a:r>
              <a:rPr lang="ar-AE" sz="2000" b="1" dirty="0"/>
              <a:t>طبيب نفساني مشهور </a:t>
            </a:r>
            <a:r>
              <a:rPr lang="ar-AE" sz="2000" b="1" dirty="0" smtClean="0"/>
              <a:t>على الصعيد الوطني، كما كان كذلك، </a:t>
            </a:r>
            <a:r>
              <a:rPr lang="ar-AE" sz="2000" b="1" dirty="0"/>
              <a:t>باحث ، </a:t>
            </a:r>
            <a:r>
              <a:rPr lang="ar-AE" sz="2000" b="1" dirty="0" smtClean="0"/>
              <a:t>محاضر ومعلم </a:t>
            </a:r>
            <a:r>
              <a:rPr lang="ar-AE" sz="2000" b="1" dirty="0"/>
              <a:t>روحي</a:t>
            </a:r>
            <a:r>
              <a:rPr lang="ar-AE" sz="2000" b="1" dirty="0" smtClean="0"/>
              <a:t>.</a:t>
            </a:r>
          </a:p>
          <a:p>
            <a:pPr marL="285750" indent="-285750" algn="just" rtl="1">
              <a:lnSpc>
                <a:spcPct val="150000"/>
              </a:lnSpc>
              <a:buFont typeface="Arial" panose="020B0604020202020204" pitchFamily="34" charset="0"/>
              <a:buChar char="•"/>
            </a:pPr>
            <a:r>
              <a:rPr lang="ar-AE" sz="2000" b="1" dirty="0" smtClean="0"/>
              <a:t> </a:t>
            </a:r>
            <a:r>
              <a:rPr lang="ar-AE" sz="2000" b="1" dirty="0"/>
              <a:t>يأتي تفرد إسهامه في الإنسانية من الحالة المتقدمة من الوعي </a:t>
            </a:r>
            <a:r>
              <a:rPr lang="ar-AE" sz="2000" b="1" dirty="0" smtClean="0"/>
              <a:t>الروحي (التنوير) التي  نادرا ما يصل إليها عالم </a:t>
            </a:r>
            <a:r>
              <a:rPr lang="ar-AE" sz="2000" b="1" dirty="0"/>
              <a:t>بارع </a:t>
            </a:r>
            <a:r>
              <a:rPr lang="ar-AE" sz="2000" b="1" dirty="0" smtClean="0"/>
              <a:t>وطبيب.</a:t>
            </a:r>
          </a:p>
          <a:p>
            <a:pPr marL="285750" indent="-285750" algn="just" rtl="1">
              <a:lnSpc>
                <a:spcPct val="150000"/>
              </a:lnSpc>
              <a:buFont typeface="Arial" panose="020B0604020202020204" pitchFamily="34" charset="0"/>
              <a:buChar char="•"/>
            </a:pPr>
            <a:r>
              <a:rPr lang="ar-AE" sz="2000" b="1" dirty="0" smtClean="0"/>
              <a:t>منحته كوريا لقب المعلم الأول لطريقة التنوير.</a:t>
            </a:r>
          </a:p>
          <a:p>
            <a:pPr marL="285750" indent="-285750" algn="just" rtl="1">
              <a:lnSpc>
                <a:spcPct val="150000"/>
              </a:lnSpc>
              <a:buFont typeface="Arial" panose="020B0604020202020204" pitchFamily="34" charset="0"/>
              <a:buChar char="•"/>
            </a:pPr>
            <a:r>
              <a:rPr lang="ar-AE" sz="2000" b="1" dirty="0"/>
              <a:t>لذا د.هاوكينز مؤهل بشكل فريد لتقديم مسيرة روحية مقنعة علميا للمجتمع الحديث.</a:t>
            </a:r>
          </a:p>
          <a:p>
            <a:pPr marL="285750" indent="-285750" algn="just" rtl="1">
              <a:lnSpc>
                <a:spcPct val="150000"/>
              </a:lnSpc>
              <a:buFont typeface="Arial" panose="020B0604020202020204" pitchFamily="34" charset="0"/>
              <a:buChar char="•"/>
            </a:pPr>
            <a:endParaRPr lang="ar-AE" sz="2000" b="1" dirty="0" smtClean="0"/>
          </a:p>
          <a:p>
            <a:pPr algn="just" rtl="1">
              <a:lnSpc>
                <a:spcPct val="150000"/>
              </a:lnSpc>
            </a:pPr>
            <a:endParaRPr lang="ar-AE" sz="2000" b="1" dirty="0"/>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9" name="Rectangle 8"/>
          <p:cNvSpPr/>
          <p:nvPr/>
        </p:nvSpPr>
        <p:spPr>
          <a:xfrm>
            <a:off x="7227517" y="533400"/>
            <a:ext cx="1154483"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المؤلف : </a:t>
            </a:r>
            <a:endParaRPr lang="en-US" dirty="0"/>
          </a:p>
        </p:txBody>
      </p:sp>
    </p:spTree>
    <p:custDataLst>
      <p:tags r:id="rId1"/>
    </p:custDataLst>
    <p:extLst>
      <p:ext uri="{BB962C8B-B14F-4D97-AF65-F5344CB8AC3E}">
        <p14:creationId xmlns:p14="http://schemas.microsoft.com/office/powerpoint/2010/main" val="893922211"/>
      </p:ext>
    </p:extLst>
  </p:cSld>
  <p:clrMapOvr>
    <a:masterClrMapping/>
  </p:clrMapOvr>
  <mc:AlternateContent xmlns:mc="http://schemas.openxmlformats.org/markup-compatibility/2006" xmlns:p14="http://schemas.microsoft.com/office/powerpoint/2010/main">
    <mc:Choice Requires="p14">
      <p:transition spd="slow" p14:dur="2000" advTm="31858"/>
    </mc:Choice>
    <mc:Fallback xmlns="">
      <p:transition spd="slow" advTm="318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 presetClass="mediacall" presetSubtype="0" fill="hold" nodeType="afterEffect">
                                  <p:stCondLst>
                                    <p:cond delay="0"/>
                                  </p:stCondLst>
                                  <p:childTnLst>
                                    <p:cmd type="call" cmd="playFrom(0.0)">
                                      <p:cBhvr>
                                        <p:cTn id="40" dur="1" fill="hold"/>
                                        <p:tgtEl>
                                          <p:spTgt spid="7"/>
                                        </p:tgtEl>
                                      </p:cBhvr>
                                    </p:cmd>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7"/>
                </p:tgtEl>
              </p:cMediaNode>
            </p:audi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484144"/>
            <a:ext cx="7543800" cy="4572000"/>
          </a:xfrm>
        </p:spPr>
        <p:txBody>
          <a:bodyPr>
            <a:noAutofit/>
          </a:bodyPr>
          <a:lstStyle/>
          <a:p>
            <a:pPr algn="just" rtl="1">
              <a:lnSpc>
                <a:spcPct val="160000"/>
              </a:lnSpc>
            </a:pPr>
            <a:r>
              <a:rPr lang="ar-AE" sz="2000" b="1" dirty="0"/>
              <a:t>من بين كل الخلفاء الذين تم اغتيالهم في تاريخنا ، هناك خليفة واحد لم ينتبه لوفاته أحد..ولم يتم التحقيق في جريمة قتله قط..لم يتهم أحد ، ولم يعاقب بالتالي أحد..</a:t>
            </a:r>
          </a:p>
          <a:p>
            <a:pPr algn="just" rtl="1">
              <a:lnSpc>
                <a:spcPct val="160000"/>
              </a:lnSpc>
            </a:pPr>
            <a:r>
              <a:rPr lang="ar-AE" sz="2000" b="1" dirty="0"/>
              <a:t>ربما لأن موته كان بطيئا وبالتدريج ، ربما لأنه مات مسموما ولأن السم كان من النوع الذي لا يقتل إلا بعد فترة طويلة...</a:t>
            </a:r>
          </a:p>
          <a:p>
            <a:pPr algn="just" rtl="1">
              <a:lnSpc>
                <a:spcPct val="160000"/>
              </a:lnSpc>
            </a:pPr>
            <a:r>
              <a:rPr lang="ar-AE" sz="2000" b="1" dirty="0"/>
              <a:t>رغم ذلك ، كانت نتيجة وفاة هذه الخليفة كارثية بكل المقاييس..</a:t>
            </a:r>
          </a:p>
          <a:p>
            <a:pPr algn="just" rtl="1">
              <a:lnSpc>
                <a:spcPct val="160000"/>
              </a:lnSpc>
            </a:pPr>
            <a:r>
              <a:rPr lang="ar-AE" sz="2000" b="1" dirty="0"/>
              <a:t>لم </a:t>
            </a:r>
            <a:r>
              <a:rPr lang="ar-AE" sz="2000" b="1" dirty="0" smtClean="0"/>
              <a:t>تعرفه؟ انظر </a:t>
            </a:r>
            <a:r>
              <a:rPr lang="ar-AE" sz="2000" b="1" dirty="0"/>
              <a:t>إلى المرآة ـ وسترى في انعكاسها صورته...</a:t>
            </a:r>
          </a:p>
          <a:p>
            <a:pPr algn="just" rtl="1">
              <a:lnSpc>
                <a:spcPct val="160000"/>
              </a:lnSpc>
            </a:pPr>
            <a:r>
              <a:rPr lang="ar-AE" sz="2000" b="1" dirty="0"/>
              <a:t>لقد قتلوا "الخليفة" في داخلك...</a:t>
            </a:r>
          </a:p>
          <a:p>
            <a:pPr algn="just" rtl="1">
              <a:lnSpc>
                <a:spcPct val="160000"/>
              </a:lnSpc>
            </a:pPr>
            <a:r>
              <a:rPr lang="ar-AE" sz="2000" b="1" dirty="0"/>
              <a:t>وبعدها ، كان من السهل عليهم أن يفعلوا كل </a:t>
            </a:r>
            <a:r>
              <a:rPr lang="ar-AE" sz="2000" b="1" dirty="0" smtClean="0"/>
              <a:t>شيء!!</a:t>
            </a:r>
            <a:endParaRPr lang="en-US" sz="2000" b="1" dirty="0"/>
          </a:p>
        </p:txBody>
      </p:sp>
      <p:sp>
        <p:nvSpPr>
          <p:cNvPr id="2" name="Title 1"/>
          <p:cNvSpPr>
            <a:spLocks noGrp="1"/>
          </p:cNvSpPr>
          <p:nvPr>
            <p:ph type="title"/>
          </p:nvPr>
        </p:nvSpPr>
        <p:spPr>
          <a:xfrm>
            <a:off x="1828800" y="152400"/>
            <a:ext cx="5486400" cy="1219200"/>
          </a:xfrm>
        </p:spPr>
        <p:txBody>
          <a:bodyPr>
            <a:normAutofit/>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سيرة خليفة قادم</a:t>
            </a:r>
            <a:endParaRPr lang="en-US"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5" name="Footer Placeholder 4"/>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7" name="Rectangle 6"/>
          <p:cNvSpPr/>
          <p:nvPr/>
        </p:nvSpPr>
        <p:spPr>
          <a:xfrm>
            <a:off x="7896199" y="609600"/>
            <a:ext cx="790601"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rPr>
              <a:t>الكتاب</a:t>
            </a:r>
            <a:endParaRPr lang="en-US" dirty="0"/>
          </a:p>
        </p:txBody>
      </p:sp>
    </p:spTree>
    <p:custDataLst>
      <p:tags r:id="rId1"/>
    </p:custDataLst>
    <p:extLst>
      <p:ext uri="{BB962C8B-B14F-4D97-AF65-F5344CB8AC3E}">
        <p14:creationId xmlns:p14="http://schemas.microsoft.com/office/powerpoint/2010/main" val="3792624398"/>
      </p:ext>
    </p:extLst>
  </p:cSld>
  <p:clrMapOvr>
    <a:masterClrMapping/>
  </p:clrMapOvr>
  <mc:AlternateContent xmlns:mc="http://schemas.openxmlformats.org/markup-compatibility/2006" xmlns:p14="http://schemas.microsoft.com/office/powerpoint/2010/main">
    <mc:Choice Requires="p14">
      <p:transition spd="slow" p14:dur="2000" advTm="44096"/>
    </mc:Choice>
    <mc:Fallback xmlns="">
      <p:transition spd="slow" advTm="44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1000"/>
                                        <p:tgtEl>
                                          <p:spTgt spid="3">
                                            <p:txEl>
                                              <p:pRg st="4" end="4"/>
                                            </p:txEl>
                                          </p:spTgt>
                                        </p:tgtEl>
                                      </p:cBhvr>
                                    </p:animEffect>
                                    <p:anim calcmode="lin" valueType="num">
                                      <p:cBhvr>
                                        <p:cTn id="4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Effect transition="in" filter="fade">
                                      <p:cBhvr>
                                        <p:cTn id="51" dur="1000"/>
                                        <p:tgtEl>
                                          <p:spTgt spid="3">
                                            <p:txEl>
                                              <p:pRg st="5" end="5"/>
                                            </p:txEl>
                                          </p:spTgt>
                                        </p:tgtEl>
                                      </p:cBhvr>
                                    </p:animEffect>
                                    <p:anim calcmode="lin" valueType="num">
                                      <p:cBhvr>
                                        <p:cTn id="5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4"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19200"/>
            <a:ext cx="7848600" cy="4572000"/>
          </a:xfrm>
        </p:spPr>
        <p:txBody>
          <a:bodyPr>
            <a:noAutofit/>
          </a:bodyPr>
          <a:lstStyle/>
          <a:p>
            <a:pPr algn="just" rtl="1">
              <a:lnSpc>
                <a:spcPct val="170000"/>
              </a:lnSpc>
            </a:pPr>
            <a:r>
              <a:rPr lang="ar-AE" sz="2000" dirty="0"/>
              <a:t>حاول المؤلف أن يقوم ببعض أعمال الصيانة يجلو عن البوصلة ما يستطيع مما اعترى إبرتها من الصدأ ، تتحرر الإبرة تبدأ بالتذبذب يحاول الإقلاع بالسفينة فتترنح بربابنتها التقليديين ، وبركابها المستسلمين إلى نوم عميق ، ذات اليمين وذات الشمال ، قبل أن تستقر الإبرة وتأخذ السفينة اتجاهها </a:t>
            </a:r>
            <a:r>
              <a:rPr lang="ar-AE" sz="2000" dirty="0" smtClean="0"/>
              <a:t>الصحيح..</a:t>
            </a:r>
          </a:p>
          <a:p>
            <a:pPr algn="just" rtl="1">
              <a:lnSpc>
                <a:spcPct val="170000"/>
              </a:lnSpc>
            </a:pPr>
            <a:r>
              <a:rPr lang="ar-AE" sz="2000" dirty="0" smtClean="0"/>
              <a:t> </a:t>
            </a:r>
            <a:r>
              <a:rPr lang="ar-AE" sz="2000" dirty="0"/>
              <a:t>إنه إبحار مختلف هل سيحتمل ربابنة السفينة وركابها صعوبات إقلاعها من جديد بعد طول مكث وعطالة ؟ هل سيلقون بأنفسهم في اللجة خوفاً وهلعاً ؟ ليس مهماً أي الطريقين سيختارون </a:t>
            </a:r>
            <a:endParaRPr lang="ar-AE" sz="2000" dirty="0" smtClean="0"/>
          </a:p>
          <a:p>
            <a:pPr algn="just" rtl="1">
              <a:lnSpc>
                <a:spcPct val="170000"/>
              </a:lnSpc>
            </a:pPr>
            <a:r>
              <a:rPr lang="ar-AE" sz="2000" dirty="0" smtClean="0"/>
              <a:t>المهم </a:t>
            </a:r>
            <a:r>
              <a:rPr lang="ar-AE" sz="2000" dirty="0"/>
              <a:t>أن الله سبحانه وتعالى الذي رسم للإنسان خارطة طريقة منذ أن كان مشروعاً للخلق عرضه على الملائكة ، ثم أرسل رسله يضعون له صُوىّ على الطريق تحدد الإتجاه ، قد وضع في يده هذا البوصلة القرآنية الهادية .</a:t>
            </a:r>
          </a:p>
          <a:p>
            <a:pPr marL="0" indent="0" algn="just" rtl="1">
              <a:lnSpc>
                <a:spcPct val="170000"/>
              </a:lnSpc>
              <a:buNone/>
            </a:pPr>
            <a:endParaRPr lang="en-US" sz="2000" dirty="0"/>
          </a:p>
        </p:txBody>
      </p:sp>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1676400" y="152400"/>
            <a:ext cx="5105400" cy="1219200"/>
          </a:xfrm>
        </p:spPr>
        <p:txBody>
          <a:bodyPr>
            <a:normAutofit/>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البوصلة القرآنية</a:t>
            </a:r>
            <a:endParaRPr lang="en-US" sz="4800" b="1" dirty="0">
              <a:solidFill>
                <a:schemeClr val="bg2">
                  <a:lumMod val="60000"/>
                  <a:lumOff val="40000"/>
                </a:schemeClr>
              </a:solidFill>
              <a:effectLst>
                <a:outerShdw blurRad="38100" dist="38100" dir="2700000" algn="tl">
                  <a:srgbClr val="000000">
                    <a:alpha val="43137"/>
                  </a:srgbClr>
                </a:outerShdw>
              </a:effectLst>
            </a:endParaRPr>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7" name="Rectangle 6"/>
          <p:cNvSpPr/>
          <p:nvPr/>
        </p:nvSpPr>
        <p:spPr>
          <a:xfrm>
            <a:off x="7334918" y="381000"/>
            <a:ext cx="1047082"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الكتاب : </a:t>
            </a:r>
            <a:endParaRPr lang="en-US" dirty="0"/>
          </a:p>
        </p:txBody>
      </p:sp>
    </p:spTree>
    <p:custDataLst>
      <p:tags r:id="rId1"/>
    </p:custDataLst>
    <p:extLst>
      <p:ext uri="{BB962C8B-B14F-4D97-AF65-F5344CB8AC3E}">
        <p14:creationId xmlns:p14="http://schemas.microsoft.com/office/powerpoint/2010/main" val="1083367750"/>
      </p:ext>
    </p:extLst>
  </p:cSld>
  <p:clrMapOvr>
    <a:masterClrMapping/>
  </p:clrMapOvr>
  <mc:AlternateContent xmlns:mc="http://schemas.openxmlformats.org/markup-compatibility/2006" xmlns:p14="http://schemas.microsoft.com/office/powerpoint/2010/main">
    <mc:Choice Requires="p14">
      <p:transition spd="slow" p14:dur="2000" advTm="39948"/>
    </mc:Choice>
    <mc:Fallback xmlns="">
      <p:transition spd="slow" advTm="39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fade">
                                      <p:cBhvr>
                                        <p:cTn id="16" dur="1000"/>
                                        <p:tgtEl>
                                          <p:spTgt spid="2">
                                            <p:txEl>
                                              <p:pRg st="0" end="0"/>
                                            </p:txEl>
                                          </p:spTgt>
                                        </p:tgtEl>
                                      </p:cBhvr>
                                    </p:animEffect>
                                    <p:anim calcmode="lin" valueType="num">
                                      <p:cBhvr>
                                        <p:cTn id="1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fade">
                                      <p:cBhvr>
                                        <p:cTn id="23" dur="1000"/>
                                        <p:tgtEl>
                                          <p:spTgt spid="2">
                                            <p:txEl>
                                              <p:pRg st="1" end="1"/>
                                            </p:txEl>
                                          </p:spTgt>
                                        </p:tgtEl>
                                      </p:cBhvr>
                                    </p:animEffect>
                                    <p:anim calcmode="lin" valueType="num">
                                      <p:cBhvr>
                                        <p:cTn id="2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fade">
                                      <p:cBhvr>
                                        <p:cTn id="30" dur="1000"/>
                                        <p:tgtEl>
                                          <p:spTgt spid="2">
                                            <p:txEl>
                                              <p:pRg st="2" end="2"/>
                                            </p:txEl>
                                          </p:spTgt>
                                        </p:tgtEl>
                                      </p:cBhvr>
                                    </p:animEffect>
                                    <p:anim calcmode="lin" valueType="num">
                                      <p:cBhvr>
                                        <p:cTn id="3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bldLst>
      <p:bldP spid="2"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981200"/>
            <a:ext cx="7848600" cy="3810000"/>
          </a:xfrm>
        </p:spPr>
        <p:txBody>
          <a:bodyPr>
            <a:normAutofit/>
          </a:bodyPr>
          <a:lstStyle/>
          <a:p>
            <a:pPr algn="just" rtl="1">
              <a:lnSpc>
                <a:spcPct val="150000"/>
              </a:lnSpc>
            </a:pPr>
            <a:r>
              <a:rPr lang="ar-AE" dirty="0" smtClean="0"/>
              <a:t>باحث </a:t>
            </a:r>
            <a:r>
              <a:rPr lang="ar-AE" dirty="0"/>
              <a:t>مهتم بفكر النهضة المستمدة من الثوابت  القرآنية ولد في بغداد عام 1970 لأسرة موصلية الجذور تخرَّج من كلية طب الأسنان جامعة بغداد عام 1993 متزوِّج وله من الأولاد "زين العابدين"، "آمنة"، "أروى" و"لميس" أصدر كتابه الأول البوصلة القرآنية في عام 2003 له الآن ستة عشر عنوانًا مطبوعًا غير المقالات المنشور</a:t>
            </a:r>
            <a:endParaRPr lang="en-US" dirty="0"/>
          </a:p>
        </p:txBody>
      </p:sp>
      <p:sp>
        <p:nvSpPr>
          <p:cNvPr id="3" name="Title 2"/>
          <p:cNvSpPr>
            <a:spLocks noGrp="1"/>
          </p:cNvSpPr>
          <p:nvPr>
            <p:ph type="title"/>
          </p:nvPr>
        </p:nvSpPr>
        <p:spPr>
          <a:xfrm>
            <a:off x="1828800" y="533400"/>
            <a:ext cx="5105400" cy="1219200"/>
          </a:xfrm>
        </p:spPr>
        <p:txBody>
          <a:bodyPr>
            <a:noAutofit/>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أحمد خيري العمري</a:t>
            </a:r>
            <a:endParaRPr lang="en-US"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5" name="Footer Placeholder 4"/>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7" name="Rectangle 6"/>
          <p:cNvSpPr/>
          <p:nvPr/>
        </p:nvSpPr>
        <p:spPr>
          <a:xfrm>
            <a:off x="6551050" y="457200"/>
            <a:ext cx="1830950"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مؤلف الكتابين : </a:t>
            </a:r>
            <a:endParaRPr lang="en-US" dirty="0"/>
          </a:p>
        </p:txBody>
      </p:sp>
    </p:spTree>
    <p:custDataLst>
      <p:tags r:id="rId1"/>
    </p:custDataLst>
    <p:extLst>
      <p:ext uri="{BB962C8B-B14F-4D97-AF65-F5344CB8AC3E}">
        <p14:creationId xmlns:p14="http://schemas.microsoft.com/office/powerpoint/2010/main" val="278990644"/>
      </p:ext>
    </p:extLst>
  </p:cSld>
  <p:clrMapOvr>
    <a:masterClrMapping/>
  </p:clrMapOvr>
  <mc:AlternateContent xmlns:mc="http://schemas.openxmlformats.org/markup-compatibility/2006" xmlns:p14="http://schemas.microsoft.com/office/powerpoint/2010/main">
    <mc:Choice Requires="p14">
      <p:transition spd="slow" p14:dur="2000" advTm="23965"/>
    </mc:Choice>
    <mc:Fallback xmlns="">
      <p:transition spd="slow" advTm="23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fade">
                                      <p:cBhvr>
                                        <p:cTn id="16" dur="1000"/>
                                        <p:tgtEl>
                                          <p:spTgt spid="2">
                                            <p:txEl>
                                              <p:pRg st="0" end="0"/>
                                            </p:txEl>
                                          </p:spTgt>
                                        </p:tgtEl>
                                      </p:cBhvr>
                                    </p:animEffect>
                                    <p:anim calcmode="lin" valueType="num">
                                      <p:cBhvr>
                                        <p:cTn id="1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315200" cy="3930933"/>
          </a:xfrm>
        </p:spPr>
        <p:txBody>
          <a:bodyPr>
            <a:normAutofit fontScale="92500" lnSpcReduction="20000"/>
          </a:bodyPr>
          <a:lstStyle/>
          <a:p>
            <a:pPr algn="just" rtl="1">
              <a:lnSpc>
                <a:spcPct val="150000"/>
              </a:lnSpc>
            </a:pPr>
            <a:r>
              <a:rPr lang="ar-AE" dirty="0"/>
              <a:t>كتاب لأنك الله لعلى بن جابر الفيفي.كتاب يتحدث عن بعض أسماء الله الحسنى وكيف نعيشها في </a:t>
            </a:r>
            <a:r>
              <a:rPr lang="ar-AE" dirty="0" smtClean="0"/>
              <a:t>حياتنا..</a:t>
            </a:r>
          </a:p>
          <a:p>
            <a:pPr algn="just" rtl="1">
              <a:lnSpc>
                <a:spcPct val="150000"/>
              </a:lnSpc>
            </a:pPr>
            <a:r>
              <a:rPr lang="ar-AE" dirty="0" smtClean="0"/>
              <a:t>مقتطف..</a:t>
            </a:r>
          </a:p>
          <a:p>
            <a:pPr algn="just" rtl="1">
              <a:lnSpc>
                <a:spcPct val="150000"/>
              </a:lnSpc>
            </a:pPr>
            <a:r>
              <a:rPr lang="ar-AE" dirty="0"/>
              <a:t>لأنك الله .. لا خوفٌ .. ولا قلقُ</a:t>
            </a:r>
          </a:p>
          <a:p>
            <a:pPr algn="just" rtl="1">
              <a:lnSpc>
                <a:spcPct val="150000"/>
              </a:lnSpc>
            </a:pPr>
            <a:r>
              <a:rPr lang="ar-AE" dirty="0"/>
              <a:t>ولا غروبٌ .. ولا ليلٌ .. ولا شفقُ</a:t>
            </a:r>
          </a:p>
          <a:p>
            <a:pPr algn="just" rtl="1">
              <a:lnSpc>
                <a:spcPct val="150000"/>
              </a:lnSpc>
            </a:pPr>
            <a:r>
              <a:rPr lang="ar-AE" dirty="0"/>
              <a:t>لأنك الله .. قلبي كله أملُ</a:t>
            </a:r>
          </a:p>
          <a:p>
            <a:pPr algn="just" rtl="1">
              <a:lnSpc>
                <a:spcPct val="150000"/>
              </a:lnSpc>
            </a:pPr>
            <a:r>
              <a:rPr lang="ar-AE" dirty="0"/>
              <a:t>لأنك الله .. روحي ملؤها الألقُ</a:t>
            </a:r>
          </a:p>
        </p:txBody>
      </p:sp>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2667000" y="304800"/>
            <a:ext cx="3200400" cy="1219200"/>
          </a:xfrm>
        </p:spPr>
        <p:txBody>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لأنك الله</a:t>
            </a:r>
            <a:endParaRPr lang="ar-AE"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6" name="Rectangle 5"/>
          <p:cNvSpPr/>
          <p:nvPr/>
        </p:nvSpPr>
        <p:spPr>
          <a:xfrm>
            <a:off x="7000541" y="820057"/>
            <a:ext cx="1047082"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الكتاب : </a:t>
            </a:r>
            <a:endParaRPr lang="en-US" dirty="0"/>
          </a:p>
        </p:txBody>
      </p:sp>
    </p:spTree>
    <p:custDataLst>
      <p:tags r:id="rId1"/>
    </p:custDataLst>
    <p:extLst>
      <p:ext uri="{BB962C8B-B14F-4D97-AF65-F5344CB8AC3E}">
        <p14:creationId xmlns:p14="http://schemas.microsoft.com/office/powerpoint/2010/main" val="2224572460"/>
      </p:ext>
    </p:extLst>
  </p:cSld>
  <p:clrMapOvr>
    <a:masterClrMapping/>
  </p:clrMapOvr>
  <mc:AlternateContent xmlns:mc="http://schemas.openxmlformats.org/markup-compatibility/2006" xmlns:p14="http://schemas.microsoft.com/office/powerpoint/2010/main">
    <mc:Choice Requires="p14">
      <p:transition spd="slow" p14:dur="2000" advTm="26078"/>
    </mc:Choice>
    <mc:Fallback xmlns="">
      <p:transition spd="slow" advTm="260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1000"/>
                                        <p:tgtEl>
                                          <p:spTgt spid="2">
                                            <p:txEl>
                                              <p:pRg st="3" end="3"/>
                                            </p:txEl>
                                          </p:spTgt>
                                        </p:tgtEl>
                                      </p:cBhvr>
                                    </p:animEffect>
                                    <p:anim calcmode="lin" valueType="num">
                                      <p:cBhvr>
                                        <p:cTn id="3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Effect transition="in" filter="fade">
                                      <p:cBhvr>
                                        <p:cTn id="40" dur="1000"/>
                                        <p:tgtEl>
                                          <p:spTgt spid="2">
                                            <p:txEl>
                                              <p:pRg st="4" end="4"/>
                                            </p:txEl>
                                          </p:spTgt>
                                        </p:tgtEl>
                                      </p:cBhvr>
                                    </p:animEffect>
                                    <p:anim calcmode="lin" valueType="num">
                                      <p:cBhvr>
                                        <p:cTn id="4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Effect transition="in" filter="fade">
                                      <p:cBhvr>
                                        <p:cTn id="47" dur="1000"/>
                                        <p:tgtEl>
                                          <p:spTgt spid="2">
                                            <p:txEl>
                                              <p:pRg st="5" end="5"/>
                                            </p:txEl>
                                          </p:spTgt>
                                        </p:tgtEl>
                                      </p:cBhvr>
                                    </p:animEffect>
                                    <p:anim calcmode="lin" valueType="num">
                                      <p:cBhvr>
                                        <p:cTn id="4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438400"/>
            <a:ext cx="8153400" cy="3962400"/>
          </a:xfrm>
        </p:spPr>
        <p:txBody>
          <a:bodyPr/>
          <a:lstStyle/>
          <a:p>
            <a:pPr algn="just" rtl="1"/>
            <a:r>
              <a:rPr lang="ar-AE" dirty="0" smtClean="0"/>
              <a:t>علي </a:t>
            </a:r>
            <a:r>
              <a:rPr lang="ar-AE" dirty="0"/>
              <a:t>بن يحيى بن جابر الفيفي يعمل كمحاضر في قسم الشريعة و اللغة العربية في كلية البرامج المشتركة بالمحالة </a:t>
            </a:r>
            <a:r>
              <a:rPr lang="ar-AE" dirty="0" smtClean="0"/>
              <a:t>.</a:t>
            </a:r>
          </a:p>
          <a:p>
            <a:pPr algn="just" rtl="1">
              <a:lnSpc>
                <a:spcPct val="150000"/>
              </a:lnSpc>
            </a:pPr>
            <a:r>
              <a:rPr lang="ar-AE" dirty="0" smtClean="0"/>
              <a:t> </a:t>
            </a:r>
            <a:r>
              <a:rPr lang="ar-AE" dirty="0"/>
              <a:t>و قد ألتحق بالجامعة عام 1435 هجريا ، و هو حاصل على بكالوريوس في </a:t>
            </a:r>
            <a:r>
              <a:rPr lang="ar-AE"/>
              <a:t>تخصص </a:t>
            </a:r>
            <a:r>
              <a:rPr lang="ar-AE" smtClean="0"/>
              <a:t>الدعوة </a:t>
            </a:r>
            <a:endParaRPr lang="ar-AE" dirty="0" smtClean="0"/>
          </a:p>
          <a:p>
            <a:pPr algn="just" rtl="1"/>
            <a:r>
              <a:rPr lang="ar-AE" dirty="0" smtClean="0"/>
              <a:t>حاصل على </a:t>
            </a:r>
            <a:r>
              <a:rPr lang="ar-AE" dirty="0"/>
              <a:t>درجة الماجستير في تخصص الدعوة و الإحتساب ، و له العديد من الأبحاث العلمية المتميزة و التي سوف نتطرق لها في المقال التالي ، و مؤلف كتاب لأنك الله .</a:t>
            </a:r>
          </a:p>
          <a:p>
            <a:pPr algn="just"/>
            <a:endParaRPr lang="ar-AE" dirty="0"/>
          </a:p>
        </p:txBody>
      </p:sp>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1676400" y="609600"/>
            <a:ext cx="5105400" cy="1219200"/>
          </a:xfrm>
        </p:spPr>
        <p:txBody>
          <a:bodyPr>
            <a:normAutofit/>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على بن جابر الفيفي</a:t>
            </a:r>
            <a:endParaRPr lang="ar-AE"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6" name="Rectangle 5"/>
          <p:cNvSpPr/>
          <p:nvPr/>
        </p:nvSpPr>
        <p:spPr>
          <a:xfrm>
            <a:off x="7315200" y="609600"/>
            <a:ext cx="1154483"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المؤلف : </a:t>
            </a:r>
            <a:endParaRPr lang="en-US" dirty="0"/>
          </a:p>
        </p:txBody>
      </p:sp>
    </p:spTree>
    <p:custDataLst>
      <p:tags r:id="rId1"/>
    </p:custDataLst>
    <p:extLst>
      <p:ext uri="{BB962C8B-B14F-4D97-AF65-F5344CB8AC3E}">
        <p14:creationId xmlns:p14="http://schemas.microsoft.com/office/powerpoint/2010/main" val="381400943"/>
      </p:ext>
    </p:extLst>
  </p:cSld>
  <p:clrMapOvr>
    <a:masterClrMapping/>
  </p:clrMapOvr>
  <mc:AlternateContent xmlns:mc="http://schemas.openxmlformats.org/markup-compatibility/2006" xmlns:p14="http://schemas.microsoft.com/office/powerpoint/2010/main">
    <mc:Choice Requires="p14">
      <p:transition spd="slow" p14:dur="2000" advTm="21952"/>
    </mc:Choice>
    <mc:Fallback xmlns="">
      <p:transition spd="slow" advTm="219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305800" cy="5063715"/>
          </a:xfrm>
        </p:spPr>
        <p:txBody>
          <a:bodyPr>
            <a:normAutofit fontScale="92500" lnSpcReduction="10000"/>
          </a:bodyPr>
          <a:lstStyle/>
          <a:p>
            <a:pPr algn="r" rtl="1">
              <a:lnSpc>
                <a:spcPct val="170000"/>
              </a:lnSpc>
            </a:pPr>
            <a:r>
              <a:rPr lang="ar-AE" dirty="0" smtClean="0"/>
              <a:t> رواية </a:t>
            </a:r>
            <a:r>
              <a:rPr lang="ar-AE" dirty="0"/>
              <a:t>من تأليف الكاتب الروسي فيودور دوستويفيسكي تدور حول أستاذ روسي مثقف ليس ميسور الحال اقتصادياً, يقع في حب امرأة أرستقراطية لا تعيره أي اهتمام, بل إنها تحتقره </a:t>
            </a:r>
            <a:r>
              <a:rPr lang="ar-AE" dirty="0" smtClean="0"/>
              <a:t>و </a:t>
            </a:r>
            <a:r>
              <a:rPr lang="ar-AE" dirty="0"/>
              <a:t>تهينه بشكل يثير قلق القارئ من صحة أو واقعية </a:t>
            </a:r>
            <a:r>
              <a:rPr lang="ar-AE" dirty="0" smtClean="0"/>
              <a:t>القصة</a:t>
            </a:r>
            <a:r>
              <a:rPr lang="ar-AE" dirty="0"/>
              <a:t>.</a:t>
            </a:r>
            <a:endParaRPr lang="ar-AE" dirty="0" smtClean="0"/>
          </a:p>
          <a:p>
            <a:pPr algn="r" rtl="1">
              <a:lnSpc>
                <a:spcPct val="170000"/>
              </a:lnSpc>
            </a:pPr>
            <a:r>
              <a:rPr lang="ar-AE" dirty="0"/>
              <a:t>كذلك فأن هذه الرواية تحمل معان كثيرة </a:t>
            </a:r>
            <a:r>
              <a:rPr lang="ar-AE" dirty="0" smtClean="0"/>
              <a:t>تكمن بين </a:t>
            </a:r>
            <a:r>
              <a:rPr lang="ar-AE" dirty="0"/>
              <a:t>الاسطر </a:t>
            </a:r>
            <a:r>
              <a:rPr lang="ar-AE" dirty="0" smtClean="0"/>
              <a:t>فتجد مثلا نموذج الإرادة الإنسانية </a:t>
            </a:r>
            <a:r>
              <a:rPr lang="ar-AE" dirty="0"/>
              <a:t>النابعة من مصادر صادقة من الذات البشرية وكيف يمكن </a:t>
            </a:r>
            <a:r>
              <a:rPr lang="ar-AE" dirty="0" smtClean="0"/>
              <a:t>أن </a:t>
            </a:r>
            <a:r>
              <a:rPr lang="ar-AE" dirty="0"/>
              <a:t>يوجهها </a:t>
            </a:r>
            <a:r>
              <a:rPr lang="ar-AE" dirty="0" smtClean="0"/>
              <a:t>الإنسان .</a:t>
            </a:r>
          </a:p>
          <a:p>
            <a:pPr algn="r" rtl="1">
              <a:lnSpc>
                <a:spcPct val="170000"/>
              </a:lnSpc>
            </a:pPr>
            <a:r>
              <a:rPr lang="ar-AE" dirty="0" smtClean="0"/>
              <a:t> تصف </a:t>
            </a:r>
            <a:r>
              <a:rPr lang="ar-AE" dirty="0"/>
              <a:t>القصة حال المقامرين في الكازينو ويشرح لعبة الكازينو ونفسية الناس المقامرين هناك. ويصور صورة واقعية للعلاقات الاجتماعية بين </a:t>
            </a:r>
            <a:r>
              <a:rPr lang="ar-AE" dirty="0" smtClean="0"/>
              <a:t>الأغنياء الفقراء.</a:t>
            </a:r>
            <a:endParaRPr lang="ar-AE" dirty="0"/>
          </a:p>
        </p:txBody>
      </p:sp>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2514600" y="304800"/>
            <a:ext cx="3962400" cy="1219200"/>
          </a:xfrm>
        </p:spPr>
        <p:txBody>
          <a:bodyPr>
            <a:normAutofit/>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المقامر</a:t>
            </a:r>
            <a:endParaRPr lang="ar-AE"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7" name="Rectangle 6"/>
          <p:cNvSpPr/>
          <p:nvPr/>
        </p:nvSpPr>
        <p:spPr>
          <a:xfrm>
            <a:off x="7239000" y="533400"/>
            <a:ext cx="1047082"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الكتاب : </a:t>
            </a:r>
            <a:endParaRPr lang="en-US" dirty="0"/>
          </a:p>
        </p:txBody>
      </p:sp>
    </p:spTree>
    <p:custDataLst>
      <p:tags r:id="rId1"/>
    </p:custDataLst>
    <p:extLst>
      <p:ext uri="{BB962C8B-B14F-4D97-AF65-F5344CB8AC3E}">
        <p14:creationId xmlns:p14="http://schemas.microsoft.com/office/powerpoint/2010/main" val="117275928"/>
      </p:ext>
    </p:extLst>
  </p:cSld>
  <p:clrMapOvr>
    <a:masterClrMapping/>
  </p:clrMapOvr>
  <mc:AlternateContent xmlns:mc="http://schemas.openxmlformats.org/markup-compatibility/2006" xmlns:p14="http://schemas.microsoft.com/office/powerpoint/2010/main">
    <mc:Choice Requires="p14">
      <p:transition spd="slow" p14:dur="2000" advTm="32059"/>
    </mc:Choice>
    <mc:Fallback xmlns="">
      <p:transition spd="slow" advTm="320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634284"/>
            <a:ext cx="7658100" cy="4572000"/>
          </a:xfrm>
        </p:spPr>
        <p:txBody>
          <a:bodyPr/>
          <a:lstStyle/>
          <a:p>
            <a:pPr algn="r" rtl="1">
              <a:lnSpc>
                <a:spcPct val="150000"/>
              </a:lnSpc>
            </a:pPr>
            <a:r>
              <a:rPr lang="ar-AE" dirty="0" smtClean="0"/>
              <a:t>هو </a:t>
            </a:r>
            <a:r>
              <a:rPr lang="ar-AE" dirty="0"/>
              <a:t>روائي وكاتب قصص قصيرة وصحفي وفيلسوف روسي. (11 نوفمبر 1821 - 9 فبراير 1881). </a:t>
            </a:r>
            <a:endParaRPr lang="ar-AE" dirty="0" smtClean="0"/>
          </a:p>
          <a:p>
            <a:pPr algn="r" rtl="1">
              <a:lnSpc>
                <a:spcPct val="150000"/>
              </a:lnSpc>
            </a:pPr>
            <a:r>
              <a:rPr lang="ar-AE" dirty="0" smtClean="0"/>
              <a:t>ويعد واحد </a:t>
            </a:r>
            <a:r>
              <a:rPr lang="ar-AE" dirty="0"/>
              <a:t>من أشهر الكُتاب والمؤلفين حول العالم. </a:t>
            </a:r>
            <a:endParaRPr lang="ar-AE" dirty="0" smtClean="0"/>
          </a:p>
          <a:p>
            <a:pPr algn="r" rtl="1">
              <a:lnSpc>
                <a:spcPct val="150000"/>
              </a:lnSpc>
            </a:pPr>
            <a:r>
              <a:rPr lang="ar-AE" dirty="0" smtClean="0"/>
              <a:t>رواياته </a:t>
            </a:r>
            <a:r>
              <a:rPr lang="ar-AE" dirty="0"/>
              <a:t>تحوي فهماً عميقاً للنفس البشرية كما تقدم تحليلاً ثاقباً للحالة السياسية والاجتماعية والروحية لروسيا في القرن التاسع عشر، وتتعامل مع مجموعة متنوعة من المواضيع الفلسفية والدينية.</a:t>
            </a:r>
          </a:p>
        </p:txBody>
      </p:sp>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1905000" y="152400"/>
            <a:ext cx="4876800" cy="1219200"/>
          </a:xfrm>
        </p:spPr>
        <p:txBody>
          <a:bodyPr>
            <a:normAutofit/>
          </a:bodyPr>
          <a:lstStyle/>
          <a:p>
            <a:pPr algn="ctr" rtl="1"/>
            <a:r>
              <a:rPr lang="ar-AE" sz="4800" b="1" dirty="0" smtClean="0">
                <a:solidFill>
                  <a:schemeClr val="bg2">
                    <a:lumMod val="60000"/>
                    <a:lumOff val="40000"/>
                  </a:schemeClr>
                </a:solidFill>
                <a:effectLst>
                  <a:outerShdw blurRad="38100" dist="38100" dir="2700000" algn="tl">
                    <a:srgbClr val="000000">
                      <a:alpha val="43137"/>
                    </a:srgbClr>
                  </a:outerShdw>
                </a:effectLst>
              </a:rPr>
              <a:t>فيودور دوستويفسكي</a:t>
            </a:r>
            <a:endParaRPr lang="ar-AE" sz="4800" b="1" dirty="0">
              <a:solidFill>
                <a:schemeClr val="bg2">
                  <a:lumMod val="60000"/>
                  <a:lumOff val="40000"/>
                </a:schemeClr>
              </a:solidFill>
              <a:effectLst>
                <a:outerShdw blurRad="38100" dist="38100" dir="2700000" algn="tl">
                  <a:srgbClr val="000000">
                    <a:alpha val="43137"/>
                  </a:srgbClr>
                </a:outerShdw>
              </a:effectLst>
            </a:endParaRPr>
          </a:p>
        </p:txBody>
      </p:sp>
      <p:sp>
        <p:nvSpPr>
          <p:cNvPr id="6" name="Rectangle 5"/>
          <p:cNvSpPr/>
          <p:nvPr/>
        </p:nvSpPr>
        <p:spPr>
          <a:xfrm>
            <a:off x="7162800" y="533400"/>
            <a:ext cx="1154483" cy="461665"/>
          </a:xfrm>
          <a:prstGeom prst="rect">
            <a:avLst/>
          </a:prstGeom>
        </p:spPr>
        <p:txBody>
          <a:bodyPr wrap="none">
            <a:spAutoFit/>
          </a:bodyPr>
          <a:lstStyle/>
          <a:p>
            <a:r>
              <a:rPr lang="ar-AE" sz="2400" b="1" dirty="0">
                <a:ln w="900" cmpd="sng">
                  <a:solidFill>
                    <a:srgbClr val="A5B592">
                      <a:satMod val="190000"/>
                      <a:alpha val="55000"/>
                    </a:srgbClr>
                  </a:solidFill>
                  <a:prstDash val="solid"/>
                </a:ln>
                <a:solidFill>
                  <a:prstClr val="white"/>
                </a:solidFill>
                <a:effectLst>
                  <a:innerShdw blurRad="101600" dist="76200" dir="5400000">
                    <a:srgbClr val="A5B592">
                      <a:satMod val="190000"/>
                      <a:tint val="100000"/>
                      <a:alpha val="74000"/>
                    </a:srgbClr>
                  </a:innerShdw>
                </a:effectLst>
                <a:ea typeface="+mj-ea"/>
              </a:rPr>
              <a:t>المؤلف : </a:t>
            </a:r>
            <a:endParaRPr lang="en-US" dirty="0"/>
          </a:p>
        </p:txBody>
      </p:sp>
    </p:spTree>
    <p:custDataLst>
      <p:tags r:id="rId1"/>
    </p:custDataLst>
    <p:extLst>
      <p:ext uri="{BB962C8B-B14F-4D97-AF65-F5344CB8AC3E}">
        <p14:creationId xmlns:p14="http://schemas.microsoft.com/office/powerpoint/2010/main" val="1824979422"/>
      </p:ext>
    </p:extLst>
  </p:cSld>
  <p:clrMapOvr>
    <a:masterClrMapping/>
  </p:clrMapOvr>
  <mc:AlternateContent xmlns:mc="http://schemas.openxmlformats.org/markup-compatibility/2006" xmlns:p14="http://schemas.microsoft.com/office/powerpoint/2010/main">
    <mc:Choice Requires="p14">
      <p:transition spd="slow" p14:dur="2000" advTm="15937"/>
    </mc:Choice>
    <mc:Fallback xmlns="">
      <p:transition spd="slow" advTm="1593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1000"/>
                                        <p:tgtEl>
                                          <p:spTgt spid="2">
                                            <p:txEl>
                                              <p:pRg st="1" end="1"/>
                                            </p:txEl>
                                          </p:spTgt>
                                        </p:tgtEl>
                                      </p:cBhvr>
                                    </p:animEffect>
                                    <p:anim calcmode="lin" valueType="num">
                                      <p:cBhvr>
                                        <p:cTn id="2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2254129" y="169530"/>
            <a:ext cx="4288447" cy="1219200"/>
          </a:xfrm>
        </p:spPr>
        <p:txBody>
          <a:bodyPr>
            <a:normAutofit/>
          </a:bodyPr>
          <a:lstStyle/>
          <a:p>
            <a:pPr algn="ctr"/>
            <a:r>
              <a:rPr lang="ar-AE" sz="6000" b="1" dirty="0" smtClean="0">
                <a:solidFill>
                  <a:schemeClr val="bg2">
                    <a:lumMod val="60000"/>
                    <a:lumOff val="40000"/>
                  </a:schemeClr>
                </a:solidFill>
                <a:effectLst>
                  <a:outerShdw blurRad="38100" dist="38100" dir="2700000" algn="tl">
                    <a:srgbClr val="000000">
                      <a:alpha val="43137"/>
                    </a:srgbClr>
                  </a:outerShdw>
                </a:effectLst>
              </a:rPr>
              <a:t>المبدعون</a:t>
            </a:r>
            <a:endParaRPr lang="ar-AE" sz="6000" b="1" dirty="0">
              <a:solidFill>
                <a:schemeClr val="bg2">
                  <a:lumMod val="60000"/>
                  <a:lumOff val="40000"/>
                </a:schemeClr>
              </a:solidFill>
              <a:effectLst>
                <a:outerShdw blurRad="38100" dist="38100" dir="2700000" algn="tl">
                  <a:srgbClr val="000000">
                    <a:alpha val="43137"/>
                  </a:srgbClr>
                </a:outerShdw>
              </a:effectLst>
            </a:endParaRPr>
          </a:p>
        </p:txBody>
      </p:sp>
      <p:pic>
        <p:nvPicPr>
          <p:cNvPr id="9" name="Content Placeholder 4"/>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526232" y="2876518"/>
            <a:ext cx="1809338" cy="27068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2201874"/>
            <a:ext cx="1738003" cy="26893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68177" y="2810133"/>
            <a:ext cx="1588934" cy="26543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877" y="1728792"/>
            <a:ext cx="1738003" cy="26939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Rectangle 13"/>
          <p:cNvSpPr/>
          <p:nvPr/>
        </p:nvSpPr>
        <p:spPr>
          <a:xfrm>
            <a:off x="114655" y="4571413"/>
            <a:ext cx="2411577" cy="523220"/>
          </a:xfrm>
          <a:prstGeom prst="rect">
            <a:avLst/>
          </a:prstGeom>
          <a:noFill/>
        </p:spPr>
        <p:txBody>
          <a:bodyPr wrap="square" lIns="91440" tIns="45720" rIns="91440" bIns="45720">
            <a:spAutoFit/>
          </a:bodyPr>
          <a:lstStyle/>
          <a:p>
            <a:pPr algn="ctr"/>
            <a:r>
              <a:rPr lang="ar-AE" sz="2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دويستويفسكي</a:t>
            </a:r>
            <a:endParaRPr lang="en-US" sz="2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5" name="Rectangle 14"/>
          <p:cNvSpPr/>
          <p:nvPr/>
        </p:nvSpPr>
        <p:spPr>
          <a:xfrm>
            <a:off x="4239389" y="4941058"/>
            <a:ext cx="2403223" cy="523220"/>
          </a:xfrm>
          <a:prstGeom prst="rect">
            <a:avLst/>
          </a:prstGeom>
          <a:noFill/>
        </p:spPr>
        <p:txBody>
          <a:bodyPr wrap="none" lIns="91440" tIns="45720" rIns="91440" bIns="45720">
            <a:spAutoFit/>
          </a:bodyPr>
          <a:lstStyle/>
          <a:p>
            <a:pPr lvl="0" algn="ctr"/>
            <a:r>
              <a:rPr lang="ar-AE" sz="2800" b="1" dirty="0" smtClean="0">
                <a:ln w="10160">
                  <a:solidFill>
                    <a:srgbClr val="9C85C0"/>
                  </a:solidFill>
                  <a:prstDash val="solid"/>
                </a:ln>
                <a:solidFill>
                  <a:srgbClr val="FFFFFF"/>
                </a:solidFill>
                <a:effectLst>
                  <a:outerShdw blurRad="38100" dist="22860" dir="5400000" algn="tl" rotWithShape="0">
                    <a:srgbClr val="000000">
                      <a:alpha val="30000"/>
                    </a:srgbClr>
                  </a:outerShdw>
                </a:effectLst>
              </a:rPr>
              <a:t>أحمد خيري العمري</a:t>
            </a:r>
            <a:endParaRPr lang="en-US" sz="2800" b="1" dirty="0">
              <a:ln w="10160">
                <a:solidFill>
                  <a:srgbClr val="9C85C0"/>
                </a:solidFill>
                <a:prstDash val="solid"/>
              </a:ln>
              <a:solidFill>
                <a:srgbClr val="FFFFFF"/>
              </a:solidFill>
              <a:effectLst>
                <a:outerShdw blurRad="38100" dist="22860" dir="5400000" algn="tl" rotWithShape="0">
                  <a:srgbClr val="000000">
                    <a:alpha val="30000"/>
                  </a:srgbClr>
                </a:outerShdw>
              </a:effectLst>
            </a:endParaRPr>
          </a:p>
        </p:txBody>
      </p:sp>
      <p:sp>
        <p:nvSpPr>
          <p:cNvPr id="17" name="Rectangle 16"/>
          <p:cNvSpPr/>
          <p:nvPr/>
        </p:nvSpPr>
        <p:spPr>
          <a:xfrm>
            <a:off x="2429316" y="5502733"/>
            <a:ext cx="1975221" cy="523220"/>
          </a:xfrm>
          <a:prstGeom prst="rect">
            <a:avLst/>
          </a:prstGeom>
          <a:noFill/>
        </p:spPr>
        <p:txBody>
          <a:bodyPr wrap="none" lIns="91440" tIns="45720" rIns="91440" bIns="45720">
            <a:spAutoFit/>
          </a:bodyPr>
          <a:lstStyle/>
          <a:p>
            <a:pPr algn="ctr"/>
            <a:r>
              <a:rPr lang="ar-AE" sz="28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ديفيد.ر.هاوكينز</a:t>
            </a:r>
            <a:endParaRPr lang="ar-AE" sz="2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8" name="Rectangle 17"/>
          <p:cNvSpPr/>
          <p:nvPr/>
        </p:nvSpPr>
        <p:spPr>
          <a:xfrm>
            <a:off x="6310003" y="5583373"/>
            <a:ext cx="2451312" cy="523220"/>
          </a:xfrm>
          <a:prstGeom prst="rect">
            <a:avLst/>
          </a:prstGeom>
          <a:noFill/>
        </p:spPr>
        <p:txBody>
          <a:bodyPr wrap="none" lIns="91440" tIns="45720" rIns="91440" bIns="45720">
            <a:spAutoFit/>
          </a:bodyPr>
          <a:lstStyle/>
          <a:p>
            <a:pPr algn="ctr"/>
            <a:r>
              <a:rPr lang="ar-AE" sz="2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على بن جابر الفيفي</a:t>
            </a:r>
            <a:endParaRPr lang="en-US" sz="2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16" name="Audio 1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45312545"/>
      </p:ext>
    </p:extLst>
  </p:cSld>
  <p:clrMapOvr>
    <a:masterClrMapping/>
  </p:clrMapOvr>
  <mc:AlternateContent xmlns:mc="http://schemas.openxmlformats.org/markup-compatibility/2006" xmlns:p14="http://schemas.microsoft.com/office/powerpoint/2010/main">
    <mc:Choice Requires="p14">
      <p:transition spd="slow" p14:dur="2000" advTm="18016"/>
    </mc:Choice>
    <mc:Fallback xmlns="">
      <p:transition spd="slow" advTm="18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0" fill="hold" display="0">
                  <p:stCondLst>
                    <p:cond delay="indefinite"/>
                  </p:stCondLst>
                  <p:endCondLst>
                    <p:cond evt="onStopAudio" delay="0">
                      <p:tgtEl>
                        <p:sldTgt/>
                      </p:tgtEl>
                    </p:cond>
                  </p:endCondLst>
                </p:cTn>
                <p:tgtEl>
                  <p:spTgt spid="16"/>
                </p:tgtEl>
              </p:cMediaNode>
            </p:audio>
          </p:childTnLst>
        </p:cTn>
      </p:par>
    </p:tnLst>
    <p:bldLst>
      <p:bldP spid="4" grpId="0"/>
      <p:bldP spid="14" grpId="0"/>
      <p:bldP spid="15"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733800" y="2781686"/>
            <a:ext cx="1524000" cy="21525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Footer Placeholder 2"/>
          <p:cNvSpPr>
            <a:spLocks noGrp="1"/>
          </p:cNvSpPr>
          <p:nvPr>
            <p:ph type="ftr" sz="quarter" idx="16"/>
          </p:nvPr>
        </p:nvSpPr>
        <p:spPr/>
        <p:txBody>
          <a:bodyPr/>
          <a:lstStyle/>
          <a:p>
            <a:r>
              <a:rPr lang="en-US" smtClean="0"/>
              <a:t>Seejaalbookclub      </a:t>
            </a:r>
            <a:r>
              <a:rPr lang="ar-AE" smtClean="0"/>
              <a:t>اقرأ لتغدو إنسان أجمل </a:t>
            </a:r>
            <a:endParaRPr lang="en-US"/>
          </a:p>
        </p:txBody>
      </p:sp>
      <p:sp>
        <p:nvSpPr>
          <p:cNvPr id="4" name="Title 3"/>
          <p:cNvSpPr>
            <a:spLocks noGrp="1"/>
          </p:cNvSpPr>
          <p:nvPr>
            <p:ph type="title"/>
          </p:nvPr>
        </p:nvSpPr>
        <p:spPr>
          <a:xfrm>
            <a:off x="1914395" y="1066800"/>
            <a:ext cx="4953001" cy="1219200"/>
          </a:xfrm>
        </p:spPr>
        <p:txBody>
          <a:bodyPr>
            <a:normAutofit fontScale="90000"/>
          </a:bodyPr>
          <a:lstStyle/>
          <a:p>
            <a:pPr algn="ctr" rtl="1"/>
            <a:r>
              <a:rPr lang="ar-AE" sz="8000" b="1" dirty="0" smtClean="0">
                <a:solidFill>
                  <a:schemeClr val="bg2">
                    <a:lumMod val="60000"/>
                    <a:lumOff val="40000"/>
                  </a:schemeClr>
                </a:solidFill>
                <a:effectLst>
                  <a:outerShdw blurRad="38100" dist="38100" dir="2700000" algn="tl">
                    <a:srgbClr val="000000">
                      <a:alpha val="43137"/>
                    </a:srgbClr>
                  </a:outerShdw>
                </a:effectLst>
              </a:rPr>
              <a:t>الفرسان</a:t>
            </a:r>
            <a:endParaRPr lang="en-US" sz="4800" b="1" dirty="0">
              <a:solidFill>
                <a:schemeClr val="bg2">
                  <a:lumMod val="60000"/>
                  <a:lumOff val="40000"/>
                </a:schemeClr>
              </a:solidFill>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9000" y="2760181"/>
            <a:ext cx="1482703" cy="211031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2767187"/>
            <a:ext cx="1406388" cy="212911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86400" y="2781686"/>
            <a:ext cx="1524000" cy="21146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57401" y="2727371"/>
            <a:ext cx="1447800" cy="21431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81032792"/>
      </p:ext>
    </p:extLst>
  </p:cSld>
  <p:clrMapOvr>
    <a:masterClrMapping/>
  </p:clrMapOvr>
  <mc:AlternateContent xmlns:mc="http://schemas.openxmlformats.org/markup-compatibility/2006" xmlns:p14="http://schemas.microsoft.com/office/powerpoint/2010/main">
    <mc:Choice Requires="p14">
      <p:transition spd="slow" p14:dur="2000" advTm="19968"/>
    </mc:Choice>
    <mc:Fallback xmlns="">
      <p:transition spd="slow" advTm="19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2"/>
                </p:tgtEl>
              </p:cMediaNode>
            </p:audio>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33600" y="3699804"/>
            <a:ext cx="5181600" cy="1143000"/>
          </a:xfrm>
        </p:spPr>
        <p:txBody>
          <a:bodyPr/>
          <a:lstStyle/>
          <a:p>
            <a:r>
              <a:rPr lang="ar-AE" sz="6000" b="1" dirty="0" smtClean="0">
                <a:effectLst>
                  <a:outerShdw blurRad="38100" dist="38100" dir="2700000" algn="tl">
                    <a:srgbClr val="000000">
                      <a:alpha val="43137"/>
                    </a:srgbClr>
                  </a:outerShdw>
                </a:effectLst>
              </a:rPr>
              <a:t>ودمتن..</a:t>
            </a:r>
            <a:endParaRPr lang="en-US" b="1" dirty="0">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457200" y="2133600"/>
            <a:ext cx="8305800" cy="1281332"/>
          </a:xfrm>
        </p:spPr>
        <p:txBody>
          <a:bodyPr/>
          <a:lstStyle/>
          <a:p>
            <a:r>
              <a:rPr lang="ar-AE" sz="6000" b="1" dirty="0" smtClean="0">
                <a:solidFill>
                  <a:schemeClr val="bg2">
                    <a:lumMod val="60000"/>
                    <a:lumOff val="40000"/>
                  </a:schemeClr>
                </a:solidFill>
                <a:effectLst>
                  <a:outerShdw blurRad="38100" dist="38100" dir="2700000" algn="tl">
                    <a:srgbClr val="000000">
                      <a:alpha val="43137"/>
                    </a:srgbClr>
                  </a:outerShdw>
                </a:effectLst>
              </a:rPr>
              <a:t>إلى التصويت </a:t>
            </a:r>
            <a:endParaRPr lang="en-US" sz="6000" b="1" dirty="0">
              <a:solidFill>
                <a:schemeClr val="bg2">
                  <a:lumMod val="60000"/>
                  <a:lumOff val="40000"/>
                </a:schemeClr>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2"/>
          </p:nvPr>
        </p:nvSpPr>
        <p:spPr/>
        <p:txBody>
          <a:bodyPr/>
          <a:lstStyle/>
          <a:p>
            <a:r>
              <a:rPr lang="en-US" smtClean="0"/>
              <a:t>Seejaalbookclub      </a:t>
            </a:r>
            <a:r>
              <a:rPr lang="ar-AE" smtClean="0"/>
              <a:t>اقرأ لتغدو إنسان أجمل </a:t>
            </a:r>
            <a:endParaRPr lang="en-US"/>
          </a:p>
        </p:txBody>
      </p:sp>
    </p:spTree>
    <p:custDataLst>
      <p:tags r:id="rId1"/>
    </p:custDataLst>
    <p:extLst>
      <p:ext uri="{BB962C8B-B14F-4D97-AF65-F5344CB8AC3E}">
        <p14:creationId xmlns:p14="http://schemas.microsoft.com/office/powerpoint/2010/main" val="571690670"/>
      </p:ext>
    </p:extLst>
  </p:cSld>
  <p:clrMapOvr>
    <a:masterClrMapping/>
  </p:clrMapOvr>
  <mc:AlternateContent xmlns:mc="http://schemas.openxmlformats.org/markup-compatibility/2006" xmlns:p14="http://schemas.microsoft.com/office/powerpoint/2010/main">
    <mc:Choice Requires="p14">
      <p:transition spd="slow" p14:dur="2000" advTm="21752"/>
    </mc:Choice>
    <mc:Fallback xmlns="">
      <p:transition spd="slow" advTm="217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9|17.8"/>
</p:tagLst>
</file>

<file path=ppt/tags/tag2.xml><?xml version="1.0" encoding="utf-8"?>
<p:tagLst xmlns:a="http://schemas.openxmlformats.org/drawingml/2006/main" xmlns:r="http://schemas.openxmlformats.org/officeDocument/2006/relationships" xmlns:p="http://schemas.openxmlformats.org/presentationml/2006/main">
  <p:tag name="TIMING" val="|7.3|3.8|4.2"/>
</p:tagLst>
</file>

<file path=ppt/tags/tag3.xml><?xml version="1.0" encoding="utf-8"?>
<p:tagLst xmlns:a="http://schemas.openxmlformats.org/drawingml/2006/main" xmlns:r="http://schemas.openxmlformats.org/officeDocument/2006/relationships" xmlns:p="http://schemas.openxmlformats.org/presentationml/2006/main">
  <p:tag name="TIMING" val="|4|3.9|2.1|1.8|1.8|14.1"/>
</p:tagLst>
</file>

<file path=ppt/tags/tag4.xml><?xml version="1.0" encoding="utf-8"?>
<p:tagLst xmlns:a="http://schemas.openxmlformats.org/drawingml/2006/main" xmlns:r="http://schemas.openxmlformats.org/officeDocument/2006/relationships" xmlns:p="http://schemas.openxmlformats.org/presentationml/2006/main">
  <p:tag name="TIMING" val="|4|4|2|2|1.9|2|1.9"/>
</p:tagLst>
</file>

<file path=ppt/tags/tag5.xml><?xml version="1.0" encoding="utf-8"?>
<p:tagLst xmlns:a="http://schemas.openxmlformats.org/drawingml/2006/main" xmlns:r="http://schemas.openxmlformats.org/officeDocument/2006/relationships" xmlns:p="http://schemas.openxmlformats.org/presentationml/2006/main">
  <p:tag name="TIMING" val="|2|1.9|2|1.9"/>
</p:tagLst>
</file>

<file path=ppt/tags/tag6.xml><?xml version="1.0" encoding="utf-8"?>
<p:tagLst xmlns:a="http://schemas.openxmlformats.org/drawingml/2006/main" xmlns:r="http://schemas.openxmlformats.org/officeDocument/2006/relationships" xmlns:p="http://schemas.openxmlformats.org/presentationml/2006/main">
  <p:tag name="TIMING" val="|2|1.9"/>
</p:tagLst>
</file>

<file path=ppt/tags/tag7.xml><?xml version="1.0" encoding="utf-8"?>
<p:tagLst xmlns:a="http://schemas.openxmlformats.org/drawingml/2006/main" xmlns:r="http://schemas.openxmlformats.org/officeDocument/2006/relationships" xmlns:p="http://schemas.openxmlformats.org/presentationml/2006/main">
  <p:tag name="TIMING" val="|1.9|2|2|2|2|1.9|2"/>
</p:tagLst>
</file>

<file path=ppt/tags/tag8.xml><?xml version="1.0" encoding="utf-8"?>
<p:tagLst xmlns:a="http://schemas.openxmlformats.org/drawingml/2006/main" xmlns:r="http://schemas.openxmlformats.org/officeDocument/2006/relationships" xmlns:p="http://schemas.openxmlformats.org/presentationml/2006/main">
  <p:tag name="TIMING" val="|1.9|2|4|2"/>
</p:tagLst>
</file>

<file path=ppt/tags/tag9.xml><?xml version="1.0" encoding="utf-8"?>
<p:tagLst xmlns:a="http://schemas.openxmlformats.org/drawingml/2006/main" xmlns:r="http://schemas.openxmlformats.org/officeDocument/2006/relationships" xmlns:p="http://schemas.openxmlformats.org/presentationml/2006/main">
  <p:tag name="TIMING" val="|1.9|1.9|3.7|2.3"/>
</p:tagLst>
</file>

<file path=ppt/tags/tag10.xml><?xml version="1.0" encoding="utf-8"?>
<p:tagLst xmlns:a="http://schemas.openxmlformats.org/drawingml/2006/main" xmlns:r="http://schemas.openxmlformats.org/officeDocument/2006/relationships" xmlns:p="http://schemas.openxmlformats.org/presentationml/2006/main">
  <p:tag name="TIMING" val="|1.9|1.9|2|1.9"/>
</p:tagLst>
</file>

<file path=ppt/tags/tag11.xml><?xml version="1.0" encoding="utf-8"?>
<p:tagLst xmlns:a="http://schemas.openxmlformats.org/drawingml/2006/main" xmlns:r="http://schemas.openxmlformats.org/officeDocument/2006/relationships" xmlns:p="http://schemas.openxmlformats.org/presentationml/2006/main">
  <p:tag name="TIMING" val="|2|1.9|0.9|1|1|1|1|0.9|6"/>
</p:tagLst>
</file>

<file path=ppt/tags/tag12.xml><?xml version="1.0" encoding="utf-8"?>
<p:tagLst xmlns:a="http://schemas.openxmlformats.org/drawingml/2006/main" xmlns:r="http://schemas.openxmlformats.org/officeDocument/2006/relationships" xmlns:p="http://schemas.openxmlformats.org/presentationml/2006/main">
  <p:tag name="TIMING" val="|1.9|2|1.9|1|0.9|2"/>
</p:tagLst>
</file>

<file path=ppt/tags/tag13.xml><?xml version="1.0" encoding="utf-8"?>
<p:tagLst xmlns:a="http://schemas.openxmlformats.org/drawingml/2006/main" xmlns:r="http://schemas.openxmlformats.org/officeDocument/2006/relationships" xmlns:p="http://schemas.openxmlformats.org/presentationml/2006/main">
  <p:tag name="TIMING" val="|1|2.9"/>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417</TotalTime>
  <Words>861</Words>
  <Application>Microsoft Office PowerPoint</Application>
  <PresentationFormat>On-screen Show (4:3)</PresentationFormat>
  <Paragraphs>73</Paragraphs>
  <Slides>13</Slides>
  <Notes>0</Notes>
  <HiddenSlides>0</HiddenSlides>
  <MMClips>8</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Paper</vt:lpstr>
      <vt:lpstr>جلساء يونيو 2018</vt:lpstr>
      <vt:lpstr>السماح بالرحيل</vt:lpstr>
      <vt:lpstr>د.ديفيد . ر. هاوكينز</vt:lpstr>
      <vt:lpstr>سيرة خليفة قادم</vt:lpstr>
      <vt:lpstr>البوصلة القرآنية</vt:lpstr>
      <vt:lpstr>أحمد خيري العمري</vt:lpstr>
      <vt:lpstr>لأنك الله</vt:lpstr>
      <vt:lpstr>على بن جابر الفيفي</vt:lpstr>
      <vt:lpstr>المقامر</vt:lpstr>
      <vt:lpstr>فيودور دوستويفسكي</vt:lpstr>
      <vt:lpstr>المبدعون</vt:lpstr>
      <vt:lpstr>الفرسان</vt:lpstr>
      <vt:lpstr>إلى التصويت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جلساء يونيو</dc:title>
  <dc:creator>TOSH</dc:creator>
  <cp:lastModifiedBy>TOSH</cp:lastModifiedBy>
  <cp:revision>56</cp:revision>
  <dcterms:created xsi:type="dcterms:W3CDTF">2018-05-21T18:27:38Z</dcterms:created>
  <dcterms:modified xsi:type="dcterms:W3CDTF">2018-05-22T13:18:57Z</dcterms:modified>
</cp:coreProperties>
</file>