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14"/>
  </p:notesMasterIdLst>
  <p:sldIdLst>
    <p:sldId id="256" r:id="rId2"/>
    <p:sldId id="257" r:id="rId3"/>
    <p:sldId id="258" r:id="rId4"/>
    <p:sldId id="259" r:id="rId5"/>
    <p:sldId id="260" r:id="rId6"/>
    <p:sldId id="261" r:id="rId7"/>
    <p:sldId id="267" r:id="rId8"/>
    <p:sldId id="262" r:id="rId9"/>
    <p:sldId id="263" r:id="rId10"/>
    <p:sldId id="265" r:id="rId11"/>
    <p:sldId id="264" r:id="rId12"/>
    <p:sldId id="266" r:id="rId13"/>
  </p:sldIdLst>
  <p:sldSz cx="9144000" cy="6858000" type="screen4x3"/>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412" autoAdjust="0"/>
    <p:restoredTop sz="94662" autoAdjust="0"/>
  </p:normalViewPr>
  <p:slideViewPr>
    <p:cSldViewPr>
      <p:cViewPr>
        <p:scale>
          <a:sx n="69" d="100"/>
          <a:sy n="69" d="100"/>
        </p:scale>
        <p:origin x="-660" y="-1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1B25A-6B42-4AFA-8AA1-D95C294E3F52}" type="datetimeFigureOut">
              <a:rPr lang="en-US" smtClean="0"/>
              <a:t>8/28/2018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6292F5-B0BB-4D6D-B99F-C7B8D6C765BD}" type="slidenum">
              <a:rPr lang="en-US" smtClean="0"/>
              <a:t>‹#›</a:t>
            </a:fld>
            <a:endParaRPr lang="en-US"/>
          </a:p>
        </p:txBody>
      </p:sp>
    </p:spTree>
    <p:extLst>
      <p:ext uri="{BB962C8B-B14F-4D97-AF65-F5344CB8AC3E}">
        <p14:creationId xmlns:p14="http://schemas.microsoft.com/office/powerpoint/2010/main" val="15596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92F5-B0BB-4D6D-B99F-C7B8D6C765BD}" type="slidenum">
              <a:rPr lang="en-US" smtClean="0"/>
              <a:t>6</a:t>
            </a:fld>
            <a:endParaRPr lang="en-US"/>
          </a:p>
        </p:txBody>
      </p:sp>
    </p:spTree>
    <p:extLst>
      <p:ext uri="{BB962C8B-B14F-4D97-AF65-F5344CB8AC3E}">
        <p14:creationId xmlns:p14="http://schemas.microsoft.com/office/powerpoint/2010/main" val="1090790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8E34D678-FBE2-467B-A563-0B857CC8C5D5}" type="datetimeFigureOut">
              <a:rPr lang="en-US" smtClean="0"/>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B06CF1-9BDD-4A0D-AF6B-295EA5A7F7AF}" type="slidenum">
              <a:rPr lang="en-US" smtClean="0"/>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4D678-FBE2-467B-A563-0B857CC8C5D5}" type="datetimeFigureOut">
              <a:rPr lang="en-US" smtClean="0"/>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B06CF1-9BDD-4A0D-AF6B-295EA5A7F7A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8E34D678-FBE2-467B-A563-0B857CC8C5D5}" type="datetimeFigureOut">
              <a:rPr lang="en-US" smtClean="0"/>
              <a:t>8/28/2018</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FDB06CF1-9BDD-4A0D-AF6B-295EA5A7F7A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34D678-FBE2-467B-A563-0B857CC8C5D5}" type="datetimeFigureOut">
              <a:rPr lang="en-US" smtClean="0"/>
              <a:t>8/28/2018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B06CF1-9BDD-4A0D-AF6B-295EA5A7F7A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34D678-FBE2-467B-A563-0B857CC8C5D5}" type="datetimeFigureOut">
              <a:rPr lang="en-US" smtClean="0"/>
              <a:t>8/28/2018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B06CF1-9BDD-4A0D-AF6B-295EA5A7F7A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34D678-FBE2-467B-A563-0B857CC8C5D5}" type="datetimeFigureOut">
              <a:rPr lang="en-US" smtClean="0"/>
              <a:t>8/28/2018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B06CF1-9BDD-4A0D-AF6B-295EA5A7F7A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4D678-FBE2-467B-A563-0B857CC8C5D5}" type="datetimeFigureOut">
              <a:rPr lang="en-US" smtClean="0"/>
              <a:t>8/28/2018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B06CF1-9BDD-4A0D-AF6B-295EA5A7F7A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E34D678-FBE2-467B-A563-0B857CC8C5D5}" type="datetimeFigureOut">
              <a:rPr lang="en-US" smtClean="0"/>
              <a:t>8/28/2018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B06CF1-9BDD-4A0D-AF6B-295EA5A7F7AF}" type="slidenum">
              <a:rPr lang="en-US" smtClean="0"/>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8E34D678-FBE2-467B-A563-0B857CC8C5D5}" type="datetimeFigureOut">
              <a:rPr lang="en-US" smtClean="0"/>
              <a:t>8/28/2018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B06CF1-9BDD-4A0D-AF6B-295EA5A7F7AF}" type="slidenum">
              <a:rPr lang="en-US" smtClean="0"/>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4D678-FBE2-467B-A563-0B857CC8C5D5}" type="datetimeFigureOut">
              <a:rPr lang="en-US" smtClean="0"/>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B06CF1-9BDD-4A0D-AF6B-295EA5A7F7A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4D678-FBE2-467B-A563-0B857CC8C5D5}" type="datetimeFigureOut">
              <a:rPr lang="en-US" smtClean="0"/>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B06CF1-9BDD-4A0D-AF6B-295EA5A7F7A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8E34D678-FBE2-467B-A563-0B857CC8C5D5}" type="datetimeFigureOut">
              <a:rPr lang="en-US" smtClean="0"/>
              <a:t>8/28/2018</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FDB06CF1-9BDD-4A0D-AF6B-295EA5A7F7A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3.jpe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hyperlink" Target="&#1601;&#1585;&#1587;&#1575;&#1606;%20&#1587;&#1576;&#1578;&#1605;&#1576;&#1585;%20&#1575;2018.ppt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üsnü Şenlendirici - تركي10.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209800" y="5742709"/>
            <a:ext cx="609600" cy="609600"/>
          </a:xfrm>
          <a:prstGeom prst="rect">
            <a:avLst/>
          </a:prstGeom>
        </p:spPr>
      </p:pic>
      <p:sp>
        <p:nvSpPr>
          <p:cNvPr id="2" name="Title 1"/>
          <p:cNvSpPr>
            <a:spLocks noGrp="1"/>
          </p:cNvSpPr>
          <p:nvPr>
            <p:ph type="ctrTitle"/>
          </p:nvPr>
        </p:nvSpPr>
        <p:spPr>
          <a:xfrm>
            <a:off x="45027" y="2133600"/>
            <a:ext cx="4648200" cy="1600327"/>
          </a:xfrm>
        </p:spPr>
        <p:txBody>
          <a:bodyPr>
            <a:noAutofit/>
          </a:bodyPr>
          <a:lstStyle/>
          <a:p>
            <a:pPr algn="ctr"/>
            <a:r>
              <a:rPr lang="ar-AE" sz="7200" dirty="0" smtClean="0"/>
              <a:t>فرسان سبتمبر</a:t>
            </a:r>
            <a:endParaRPr lang="en-US" sz="7200" dirty="0"/>
          </a:p>
        </p:txBody>
      </p:sp>
      <p:sp>
        <p:nvSpPr>
          <p:cNvPr id="3" name="Subtitle 2"/>
          <p:cNvSpPr>
            <a:spLocks noGrp="1"/>
          </p:cNvSpPr>
          <p:nvPr>
            <p:ph type="subTitle" idx="1"/>
          </p:nvPr>
        </p:nvSpPr>
        <p:spPr/>
        <p:txBody>
          <a:bodyPr/>
          <a:lstStyle/>
          <a:p>
            <a:r>
              <a:rPr lang="ar-AE" dirty="0" smtClean="0"/>
              <a:t>2018</a:t>
            </a:r>
            <a:endParaRPr lang="en-US" dirty="0"/>
          </a:p>
        </p:txBody>
      </p:sp>
    </p:spTree>
    <p:extLst>
      <p:ext uri="{BB962C8B-B14F-4D97-AF65-F5344CB8AC3E}">
        <p14:creationId xmlns:p14="http://schemas.microsoft.com/office/powerpoint/2010/main" val="9594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1" presetClass="mediacall" presetSubtype="0" fill="hold" nodeType="afterEffect">
                                  <p:stCondLst>
                                    <p:cond delay="0"/>
                                  </p:stCondLst>
                                  <p:childTnLst>
                                    <p:cmd type="call" cmd="playFrom(0.0)">
                                      <p:cBhvr>
                                        <p:cTn id="3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duotone>
              <a:prstClr val="black"/>
              <a:schemeClr val="accent6">
                <a:tint val="45000"/>
                <a:satMod val="400000"/>
              </a:schemeClr>
            </a:duotone>
            <a:extLst>
              <a:ext uri="{28A0092B-C50C-407E-A947-70E740481C1C}">
                <a14:useLocalDpi xmlns:a14="http://schemas.microsoft.com/office/drawing/2010/main" val="0"/>
              </a:ext>
            </a:extLst>
          </a:blip>
          <a:srcRect l="19810" r="17681"/>
          <a:stretch/>
        </p:blipFill>
        <p:spPr>
          <a:xfrm rot="804739">
            <a:off x="3505200" y="5102998"/>
            <a:ext cx="1231148" cy="16816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p:cNvPicPr>
          <p:nvPr/>
        </p:nvPicPr>
        <p:blipFill rotWithShape="1">
          <a:blip r:embed="rId3">
            <a:duotone>
              <a:prstClr val="black"/>
              <a:schemeClr val="accent4">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9810" r="17681"/>
          <a:stretch/>
        </p:blipFill>
        <p:spPr>
          <a:xfrm>
            <a:off x="2161159" y="4677524"/>
            <a:ext cx="1542650" cy="21070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381000" y="838200"/>
            <a:ext cx="8229600" cy="1143000"/>
          </a:xfrm>
        </p:spPr>
        <p:txBody>
          <a:bodyPr>
            <a:normAutofit/>
          </a:bodyPr>
          <a:lstStyle/>
          <a:p>
            <a:pPr algn="r" rtl="1"/>
            <a:r>
              <a:rPr lang="ar-AE" sz="6600" dirty="0" smtClean="0">
                <a:effectLst>
                  <a:outerShdw blurRad="38100" dist="38100" dir="2700000" algn="tl">
                    <a:srgbClr val="000000">
                      <a:alpha val="43137"/>
                    </a:srgbClr>
                  </a:outerShdw>
                </a:effectLst>
              </a:rPr>
              <a:t>لأنك الله</a:t>
            </a:r>
            <a:endParaRPr lang="en-US"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2743200"/>
            <a:ext cx="8229600" cy="1752600"/>
          </a:xfrm>
        </p:spPr>
        <p:txBody>
          <a:bodyPr/>
          <a:lstStyle/>
          <a:p>
            <a:pPr algn="r" rtl="1"/>
            <a:r>
              <a:rPr lang="ar-AE" dirty="0" smtClean="0">
                <a:effectLst>
                  <a:outerShdw blurRad="38100" dist="38100" dir="2700000" algn="tl">
                    <a:srgbClr val="000000">
                      <a:alpha val="43137"/>
                    </a:srgbClr>
                  </a:outerShdw>
                </a:effectLst>
              </a:rPr>
              <a:t>كتاب </a:t>
            </a:r>
            <a:r>
              <a:rPr lang="ar-AE" dirty="0">
                <a:effectLst>
                  <a:outerShdw blurRad="38100" dist="38100" dir="2700000" algn="tl">
                    <a:srgbClr val="000000">
                      <a:alpha val="43137"/>
                    </a:srgbClr>
                  </a:outerShdw>
                </a:effectLst>
              </a:rPr>
              <a:t>يتحدث عن بعض أسماء الله الحسنى وكيف نعيشها في حياتنا</a:t>
            </a:r>
          </a:p>
          <a:p>
            <a:pPr algn="r" rtl="1"/>
            <a:r>
              <a:rPr lang="ar-AE" dirty="0">
                <a:effectLst>
                  <a:outerShdw blurRad="38100" dist="38100" dir="2700000" algn="tl">
                    <a:srgbClr val="000000">
                      <a:alpha val="43137"/>
                    </a:srgbClr>
                  </a:outerShdw>
                </a:effectLst>
              </a:rPr>
              <a:t>حرص المؤلف أن يكون الكتاب مناسباً لمن هم متوسطي الثقافة، ويكون </a:t>
            </a:r>
            <a:r>
              <a:rPr lang="ar-AE" dirty="0" smtClean="0">
                <a:effectLst>
                  <a:outerShdw blurRad="38100" dist="38100" dir="2700000" algn="tl">
                    <a:srgbClr val="000000">
                      <a:alpha val="43137"/>
                    </a:srgbClr>
                  </a:outerShdw>
                </a:effectLst>
              </a:rPr>
              <a:t>مناسباً </a:t>
            </a:r>
            <a:r>
              <a:rPr lang="ar-AE" dirty="0">
                <a:effectLst>
                  <a:outerShdw blurRad="38100" dist="38100" dir="2700000" algn="tl">
                    <a:srgbClr val="000000">
                      <a:alpha val="43137"/>
                    </a:srgbClr>
                  </a:outerShdw>
                </a:effectLst>
              </a:rPr>
              <a:t>للمحتاج و المريض و السليم</a:t>
            </a:r>
          </a:p>
          <a:p>
            <a:pPr algn="r" rtl="1"/>
            <a:endParaRPr lang="en-US" dirty="0">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9810" r="17681"/>
          <a:stretch/>
        </p:blipFill>
        <p:spPr>
          <a:xfrm rot="20109937">
            <a:off x="185011" y="4090013"/>
            <a:ext cx="2004391" cy="27377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7319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Effect transition="in" filter="fade">
                                      <p:cBhvr>
                                        <p:cTn id="46" dur="1000"/>
                                        <p:tgtEl>
                                          <p:spTgt spid="3">
                                            <p:txEl>
                                              <p:pRg st="0" end="0"/>
                                            </p:txEl>
                                          </p:spTgt>
                                        </p:tgtEl>
                                      </p:cBhvr>
                                    </p:animEffect>
                                    <p:anim calcmode="lin" valueType="num">
                                      <p:cBhvr>
                                        <p:cTn id="4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animEffect transition="in" filter="fade">
                                      <p:cBhvr>
                                        <p:cTn id="53" dur="1000"/>
                                        <p:tgtEl>
                                          <p:spTgt spid="3">
                                            <p:txEl>
                                              <p:pRg st="1" end="1"/>
                                            </p:txEl>
                                          </p:spTgt>
                                        </p:tgtEl>
                                      </p:cBhvr>
                                    </p:animEffect>
                                    <p:anim calcmode="lin" valueType="num">
                                      <p:cBhvr>
                                        <p:cTn id="5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AE" dirty="0" smtClean="0"/>
              <a:t>علي بن جابر الفيفي</a:t>
            </a:r>
            <a:endParaRPr lang="en-US" dirty="0"/>
          </a:p>
        </p:txBody>
      </p:sp>
      <p:sp>
        <p:nvSpPr>
          <p:cNvPr id="3" name="Content Placeholder 2"/>
          <p:cNvSpPr>
            <a:spLocks noGrp="1"/>
          </p:cNvSpPr>
          <p:nvPr>
            <p:ph idx="1"/>
          </p:nvPr>
        </p:nvSpPr>
        <p:spPr>
          <a:xfrm>
            <a:off x="609600" y="2362200"/>
            <a:ext cx="8229600" cy="2362200"/>
          </a:xfrm>
        </p:spPr>
        <p:txBody>
          <a:bodyPr/>
          <a:lstStyle/>
          <a:p>
            <a:pPr algn="r" rtl="1"/>
            <a:r>
              <a:rPr lang="ar-AE" dirty="0" smtClean="0"/>
              <a:t> </a:t>
            </a:r>
            <a:r>
              <a:rPr lang="ar-AE" dirty="0"/>
              <a:t>يعمل كمحاضر في قسم الشريعة و اللغة العربية في كلية البرامج المشتركة </a:t>
            </a:r>
            <a:endParaRPr lang="ar-AE" dirty="0"/>
          </a:p>
          <a:p>
            <a:pPr algn="r" rtl="1"/>
            <a:r>
              <a:rPr lang="ar-AE" dirty="0" smtClean="0"/>
              <a:t>و </a:t>
            </a:r>
            <a:r>
              <a:rPr lang="ar-AE" dirty="0"/>
              <a:t>قد ألتحق بالجامعة عام 1435 هجريا ، و هو حاصل على بكالوريوس في تخصص العودة ، هذا إلى جانب حصوله على درجة الماجستير في تخصص الدعوة و الإحتساب ، و له العديد من الأبحاث العلمية المتميزة </a:t>
            </a:r>
            <a:r>
              <a:rPr lang="ar-AE" dirty="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945066">
            <a:off x="266700" y="4572000"/>
            <a:ext cx="1485900" cy="2140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6732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2000"/>
                                        <p:tgtEl>
                                          <p:spTgt spid="4"/>
                                        </p:tgtEl>
                                      </p:cBhvr>
                                    </p:animEffect>
                                    <p:anim calcmode="lin" valueType="num">
                                      <p:cBhvr>
                                        <p:cTn id="40" dur="2000" fill="hold"/>
                                        <p:tgtEl>
                                          <p:spTgt spid="4"/>
                                        </p:tgtEl>
                                        <p:attrNameLst>
                                          <p:attrName>ppt_w</p:attrName>
                                        </p:attrNameLst>
                                      </p:cBhvr>
                                      <p:tavLst>
                                        <p:tav tm="0" fmla="#ppt_w*sin(2.5*pi*$)">
                                          <p:val>
                                            <p:fltVal val="0"/>
                                          </p:val>
                                        </p:tav>
                                        <p:tav tm="100000">
                                          <p:val>
                                            <p:fltVal val="1"/>
                                          </p:val>
                                        </p:tav>
                                      </p:tavLst>
                                    </p:anim>
                                    <p:anim calcmode="lin" valueType="num">
                                      <p:cBhvr>
                                        <p:cTn id="41"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rot="782074">
            <a:off x="2911874" y="5282279"/>
            <a:ext cx="1279101" cy="16418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p:cNvPicPr>
            <a:picLocks noChangeAspect="1"/>
          </p:cNvPicPr>
          <p:nvPr/>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1676400" y="5029200"/>
            <a:ext cx="1412170" cy="18126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620706">
            <a:off x="276826" y="4752444"/>
            <a:ext cx="1523999" cy="19562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457200" y="152400"/>
            <a:ext cx="8229600" cy="1143000"/>
          </a:xfrm>
        </p:spPr>
        <p:txBody>
          <a:bodyPr/>
          <a:lstStyle/>
          <a:p>
            <a:pPr algn="r" rtl="1"/>
            <a:r>
              <a:rPr lang="ar-AE" dirty="0" smtClean="0"/>
              <a:t>التناغم القدري</a:t>
            </a:r>
            <a:endParaRPr lang="en-US" dirty="0"/>
          </a:p>
        </p:txBody>
      </p:sp>
      <p:sp>
        <p:nvSpPr>
          <p:cNvPr id="3" name="Content Placeholder 2"/>
          <p:cNvSpPr>
            <a:spLocks noGrp="1"/>
          </p:cNvSpPr>
          <p:nvPr>
            <p:ph idx="1"/>
          </p:nvPr>
        </p:nvSpPr>
        <p:spPr>
          <a:xfrm>
            <a:off x="609600" y="1444216"/>
            <a:ext cx="8229600" cy="4525963"/>
          </a:xfrm>
        </p:spPr>
        <p:txBody>
          <a:bodyPr/>
          <a:lstStyle/>
          <a:p>
            <a:pPr algn="r" rtl="1"/>
            <a:r>
              <a:rPr lang="ar-AE" dirty="0">
                <a:effectLst>
                  <a:outerShdw blurRad="38100" dist="38100" dir="2700000" algn="tl">
                    <a:srgbClr val="000000">
                      <a:alpha val="43137"/>
                    </a:srgbClr>
                  </a:outerShdw>
                </a:effectLst>
              </a:rPr>
              <a:t>هل ستتمكن من إدراك معجزة ما إذا رأيتها؟</a:t>
            </a:r>
          </a:p>
          <a:p>
            <a:pPr algn="r" rtl="1"/>
            <a:r>
              <a:rPr lang="ar-AE" dirty="0">
                <a:effectLst>
                  <a:outerShdw blurRad="38100" dist="38100" dir="2700000" algn="tl">
                    <a:srgbClr val="000000">
                      <a:alpha val="43137"/>
                    </a:srgbClr>
                  </a:outerShdw>
                </a:effectLst>
              </a:rPr>
              <a:t>يبين الدكتور ديباك شوبرا, الرائد الأكثر مبيعاً في طب العقل/ الجسد، أنه لايوجد شيء يمكن أن نسميه مصادفة لا معنى لها. </a:t>
            </a:r>
            <a:endParaRPr lang="ar-AE" dirty="0" smtClean="0">
              <a:effectLst>
                <a:outerShdw blurRad="38100" dist="38100" dir="2700000" algn="tl">
                  <a:srgbClr val="000000">
                    <a:alpha val="43137"/>
                  </a:srgbClr>
                </a:outerShdw>
              </a:effectLst>
            </a:endParaRPr>
          </a:p>
          <a:p>
            <a:pPr algn="r" rtl="1"/>
            <a:r>
              <a:rPr lang="ar-AE" dirty="0" smtClean="0">
                <a:effectLst>
                  <a:outerShdw blurRad="38100" dist="38100" dir="2700000" algn="tl">
                    <a:srgbClr val="000000">
                      <a:alpha val="43137"/>
                    </a:srgbClr>
                  </a:outerShdw>
                </a:effectLst>
              </a:rPr>
              <a:t>فالمصادفات </a:t>
            </a:r>
            <a:r>
              <a:rPr lang="ar-AE" dirty="0">
                <a:effectLst>
                  <a:outerShdw blurRad="38100" dist="38100" dir="2700000" algn="tl">
                    <a:srgbClr val="000000">
                      <a:alpha val="43137"/>
                    </a:srgbClr>
                  </a:outerShdw>
                </a:effectLst>
              </a:rPr>
              <a:t>رسائل مستمرة تشير إلى القوة الكامنة العجيبة التي نستطيع بواسطتها أن نغيّر حياتنا إذا عرفنا القوى التي تشكّلها</a:t>
            </a:r>
            <a:r>
              <a:rPr lang="ar-AE" dirty="0" smtClean="0">
                <a:effectLst>
                  <a:outerShdw blurRad="38100" dist="38100" dir="2700000" algn="tl">
                    <a:srgbClr val="000000">
                      <a:alpha val="43137"/>
                    </a:srgbClr>
                  </a:outerShdw>
                </a:effectLst>
              </a:rPr>
              <a:t>.</a:t>
            </a:r>
            <a:endParaRPr lang="ar-AE" dirty="0">
              <a:effectLst>
                <a:outerShdw blurRad="38100" dist="38100" dir="2700000" algn="tl">
                  <a:srgbClr val="000000">
                    <a:alpha val="43137"/>
                  </a:srgbClr>
                </a:outerShdw>
              </a:effectLst>
            </a:endParaRPr>
          </a:p>
          <a:p>
            <a:pPr algn="r" rtl="1"/>
            <a:r>
              <a:rPr lang="ar-AE" dirty="0">
                <a:effectLst>
                  <a:outerShdw blurRad="38100" dist="38100" dir="2700000" algn="tl">
                    <a:srgbClr val="000000">
                      <a:alpha val="43137"/>
                    </a:srgbClr>
                  </a:outerShdw>
                </a:effectLst>
              </a:rPr>
              <a:t>في هذا الكتاب الرائع، يكشف ديباك شوبرا مبادئ التناغم القدري السبعة، ويفسر طريقة تطبيق هذه المبادئ في حياتنا الخاصة. </a:t>
            </a:r>
            <a:endParaRPr lang="ar-AE" dirty="0" smtClean="0">
              <a:effectLst>
                <a:outerShdw blurRad="38100" dist="38100" dir="2700000" algn="tl">
                  <a:srgbClr val="000000">
                    <a:alpha val="43137"/>
                  </a:srgbClr>
                </a:outerShdw>
              </a:effectLst>
            </a:endParaRPr>
          </a:p>
          <a:p>
            <a:pPr algn="r" rtl="1"/>
            <a:r>
              <a:rPr lang="ar-AE" dirty="0" smtClean="0">
                <a:effectLst>
                  <a:outerShdw blurRad="38100" dist="38100" dir="2700000" algn="tl">
                    <a:srgbClr val="000000">
                      <a:alpha val="43137"/>
                    </a:srgbClr>
                  </a:outerShdw>
                </a:effectLst>
              </a:rPr>
              <a:t>إن </a:t>
            </a:r>
            <a:r>
              <a:rPr lang="ar-AE" dirty="0">
                <a:effectLst>
                  <a:outerShdw blurRad="38100" dist="38100" dir="2700000" algn="tl">
                    <a:srgbClr val="000000">
                      <a:alpha val="43137"/>
                    </a:srgbClr>
                  </a:outerShdw>
                </a:effectLst>
              </a:rPr>
              <a:t>بذور المصير </a:t>
            </a:r>
            <a:r>
              <a:rPr lang="ar-AE" dirty="0">
                <a:solidFill>
                  <a:schemeClr val="tx1"/>
                </a:solidFill>
                <a:effectLst>
                  <a:outerShdw blurRad="38100" dist="38100" dir="2700000" algn="tl">
                    <a:srgbClr val="000000">
                      <a:alpha val="43137"/>
                    </a:srgbClr>
                  </a:outerShdw>
                </a:effectLst>
              </a:rPr>
              <a:t>المثالي تكمن فينا </a:t>
            </a:r>
            <a:r>
              <a:rPr lang="ar-AE" dirty="0">
                <a:effectLst>
                  <a:outerShdw blurRad="38100" dist="38100" dir="2700000" algn="tl">
                    <a:srgbClr val="000000">
                      <a:alpha val="43137"/>
                    </a:srgbClr>
                  </a:outerShdw>
                </a:effectLst>
              </a:rPr>
              <a:t>بالذات. وكتاب التناغم يبين لنا طريقة تحرير قدراتنا الكامنة وبناء </a:t>
            </a:r>
            <a:r>
              <a:rPr lang="ar-AE" dirty="0">
                <a:solidFill>
                  <a:schemeClr val="tx1"/>
                </a:solidFill>
                <a:effectLst>
                  <a:outerShdw blurRad="38100" dist="38100" dir="2700000" algn="tl">
                    <a:srgbClr val="000000">
                      <a:alpha val="43137"/>
                    </a:srgbClr>
                  </a:outerShdw>
                </a:effectLst>
              </a:rPr>
              <a:t>مستقبل أكثر </a:t>
            </a:r>
            <a:r>
              <a:rPr lang="ar-AE" dirty="0">
                <a:effectLst>
                  <a:outerShdw blurRad="38100" dist="38100" dir="2700000" algn="tl">
                    <a:srgbClr val="000000">
                      <a:alpha val="43137"/>
                    </a:srgbClr>
                  </a:outerShdw>
                </a:effectLst>
              </a:rPr>
              <a:t>روعة من الأحلام.</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2370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Effect transition="in" filter="fade">
                                      <p:cBhvr>
                                        <p:cTn id="46" dur="1000"/>
                                        <p:tgtEl>
                                          <p:spTgt spid="3">
                                            <p:txEl>
                                              <p:pRg st="0" end="0"/>
                                            </p:txEl>
                                          </p:spTgt>
                                        </p:tgtEl>
                                      </p:cBhvr>
                                    </p:animEffect>
                                    <p:anim calcmode="lin" valueType="num">
                                      <p:cBhvr>
                                        <p:cTn id="4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animEffect transition="in" filter="fade">
                                      <p:cBhvr>
                                        <p:cTn id="53" dur="1000"/>
                                        <p:tgtEl>
                                          <p:spTgt spid="3">
                                            <p:txEl>
                                              <p:pRg st="1" end="1"/>
                                            </p:txEl>
                                          </p:spTgt>
                                        </p:tgtEl>
                                      </p:cBhvr>
                                    </p:animEffect>
                                    <p:anim calcmode="lin" valueType="num">
                                      <p:cBhvr>
                                        <p:cTn id="5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
                                            <p:txEl>
                                              <p:pRg st="2" end="2"/>
                                            </p:txEl>
                                          </p:spTgt>
                                        </p:tgtEl>
                                        <p:attrNameLst>
                                          <p:attrName>style.visibility</p:attrName>
                                        </p:attrNameLst>
                                      </p:cBhvr>
                                      <p:to>
                                        <p:strVal val="visible"/>
                                      </p:to>
                                    </p:set>
                                    <p:animEffect transition="in" filter="fade">
                                      <p:cBhvr>
                                        <p:cTn id="60" dur="1000"/>
                                        <p:tgtEl>
                                          <p:spTgt spid="3">
                                            <p:txEl>
                                              <p:pRg st="2" end="2"/>
                                            </p:txEl>
                                          </p:spTgt>
                                        </p:tgtEl>
                                      </p:cBhvr>
                                    </p:animEffect>
                                    <p:anim calcmode="lin" valueType="num">
                                      <p:cBhvr>
                                        <p:cTn id="6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
                                            <p:txEl>
                                              <p:pRg st="3" end="3"/>
                                            </p:txEl>
                                          </p:spTgt>
                                        </p:tgtEl>
                                        <p:attrNameLst>
                                          <p:attrName>style.visibility</p:attrName>
                                        </p:attrNameLst>
                                      </p:cBhvr>
                                      <p:to>
                                        <p:strVal val="visible"/>
                                      </p:to>
                                    </p:set>
                                    <p:animEffect transition="in" filter="fade">
                                      <p:cBhvr>
                                        <p:cTn id="67" dur="1000"/>
                                        <p:tgtEl>
                                          <p:spTgt spid="3">
                                            <p:txEl>
                                              <p:pRg st="3" end="3"/>
                                            </p:txEl>
                                          </p:spTgt>
                                        </p:tgtEl>
                                      </p:cBhvr>
                                    </p:animEffect>
                                    <p:anim calcmode="lin" valueType="num">
                                      <p:cBhvr>
                                        <p:cTn id="6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3">
                                            <p:txEl>
                                              <p:pRg st="4" end="4"/>
                                            </p:txEl>
                                          </p:spTgt>
                                        </p:tgtEl>
                                        <p:attrNameLst>
                                          <p:attrName>style.visibility</p:attrName>
                                        </p:attrNameLst>
                                      </p:cBhvr>
                                      <p:to>
                                        <p:strVal val="visible"/>
                                      </p:to>
                                    </p:set>
                                    <p:animEffect transition="in" filter="fade">
                                      <p:cBhvr>
                                        <p:cTn id="74" dur="1000"/>
                                        <p:tgtEl>
                                          <p:spTgt spid="3">
                                            <p:txEl>
                                              <p:pRg st="4" end="4"/>
                                            </p:txEl>
                                          </p:spTgt>
                                        </p:tgtEl>
                                      </p:cBhvr>
                                    </p:animEffect>
                                    <p:anim calcmode="lin" valueType="num">
                                      <p:cBhvr>
                                        <p:cTn id="7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7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45049"/>
          <a:stretch/>
        </p:blipFill>
        <p:spPr>
          <a:xfrm rot="941861">
            <a:off x="2601968" y="5484080"/>
            <a:ext cx="1143000" cy="13666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0000" t="6879"/>
          <a:stretch/>
        </p:blipFill>
        <p:spPr>
          <a:xfrm>
            <a:off x="1433307" y="5317491"/>
            <a:ext cx="1164165" cy="14833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20451" r="19872"/>
          <a:stretch/>
        </p:blipFill>
        <p:spPr>
          <a:xfrm rot="20466421">
            <a:off x="297728" y="5090815"/>
            <a:ext cx="1152681" cy="16078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p:txBody>
          <a:bodyPr/>
          <a:lstStyle/>
          <a:p>
            <a:pPr algn="r" rtl="1"/>
            <a:r>
              <a:rPr lang="ar-AE" dirty="0" smtClean="0">
                <a:effectLst>
                  <a:outerShdw blurRad="38100" dist="38100" dir="2700000" algn="tl">
                    <a:srgbClr val="000000">
                      <a:alpha val="43137"/>
                    </a:srgbClr>
                  </a:outerShdw>
                </a:effectLst>
              </a:rPr>
              <a:t>ديباك شوبرا</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r" rtl="1"/>
            <a:r>
              <a:rPr lang="ar-AE" dirty="0">
                <a:effectLst>
                  <a:outerShdw blurRad="38100" dist="38100" dir="2700000" algn="tl">
                    <a:srgbClr val="000000">
                      <a:alpha val="43137"/>
                    </a:srgbClr>
                  </a:outerShdw>
                </a:effectLst>
              </a:rPr>
              <a:t>وُلد في نيودلهي، الهند، عام 1947، والده كريشان شوبرا طبيب قلب هندي مشهور</a:t>
            </a:r>
            <a:r>
              <a:rPr lang="ar-AE" dirty="0" smtClean="0">
                <a:effectLst>
                  <a:outerShdw blurRad="38100" dist="38100" dir="2700000" algn="tl">
                    <a:srgbClr val="000000">
                      <a:alpha val="43137"/>
                    </a:srgbClr>
                  </a:outerShdw>
                </a:effectLst>
              </a:rPr>
              <a:t>. درس </a:t>
            </a:r>
            <a:r>
              <a:rPr lang="ar-AE" dirty="0">
                <a:effectLst>
                  <a:outerShdw blurRad="38100" dist="38100" dir="2700000" algn="tl">
                    <a:srgbClr val="000000">
                      <a:alpha val="43137"/>
                    </a:srgbClr>
                  </a:outerShdw>
                </a:effectLst>
              </a:rPr>
              <a:t>الطب في جامعه آل إنديا في موطنه الأم. هاجر للولايات المتحدة في عام 1970 كطبيب متدرّب في نيوجيرسي. بعد انتهاد فترة التدريب انتقل إلى بوسطن حيثُ ذاع صيته. لم يكن من مُحبي الطب الغربي في طريقة العلاج و وصف العقاقير، فوجد ضالّته بعد أن قرأ كتاب في تقنيات الطب التجاوزي. </a:t>
            </a:r>
            <a:endParaRPr lang="en-US" dirty="0" smtClean="0">
              <a:effectLst>
                <a:outerShdw blurRad="38100" dist="38100" dir="2700000" algn="tl">
                  <a:srgbClr val="000000">
                    <a:alpha val="43137"/>
                  </a:srgbClr>
                </a:outerShdw>
              </a:effectLst>
            </a:endParaRPr>
          </a:p>
          <a:p>
            <a:pPr algn="r" rtl="1"/>
            <a:r>
              <a:rPr lang="ar-AE" dirty="0" smtClean="0">
                <a:effectLst>
                  <a:outerShdw blurRad="38100" dist="38100" dir="2700000" algn="tl">
                    <a:srgbClr val="000000">
                      <a:alpha val="43137"/>
                    </a:srgbClr>
                  </a:outerShdw>
                </a:effectLst>
              </a:rPr>
              <a:t>تعمّق </a:t>
            </a:r>
            <a:r>
              <a:rPr lang="ar-AE" dirty="0">
                <a:effectLst>
                  <a:outerShdw blurRad="38100" dist="38100" dir="2700000" algn="tl">
                    <a:srgbClr val="000000">
                      <a:alpha val="43137"/>
                    </a:srgbClr>
                  </a:outerShdw>
                </a:effectLst>
              </a:rPr>
              <a:t>في دراسة الطب البديل، وأجرى مسحاً عاماً على قصور الطب الغربي في معالجة الأمراض. التقى بعد ذلك بالأب الروحي لمدرسة المهاريشية المعروفة بالتأمل التجاوزي، مهاريشي يوجي، فقرر أن يترك مهنة الطب و يشارك في شركة منتجات المهاريشي للطب البديل التي كانت بداية انطلاقته نحو الشهرة في عالم الطب البديل، حيث تهافت عليه مجموعة من نجوم هوليوود فأُطلق عليه لاحقاً بطبيب المشاهير.</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416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Effect transition="in" filter="fade">
                                      <p:cBhvr>
                                        <p:cTn id="46" dur="1000"/>
                                        <p:tgtEl>
                                          <p:spTgt spid="3">
                                            <p:txEl>
                                              <p:pRg st="0" end="0"/>
                                            </p:txEl>
                                          </p:spTgt>
                                        </p:tgtEl>
                                      </p:cBhvr>
                                    </p:animEffect>
                                    <p:anim calcmode="lin" valueType="num">
                                      <p:cBhvr>
                                        <p:cTn id="4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animEffect transition="in" filter="fade">
                                      <p:cBhvr>
                                        <p:cTn id="53" dur="1000"/>
                                        <p:tgtEl>
                                          <p:spTgt spid="3">
                                            <p:txEl>
                                              <p:pRg st="1" end="1"/>
                                            </p:txEl>
                                          </p:spTgt>
                                        </p:tgtEl>
                                      </p:cBhvr>
                                    </p:animEffect>
                                    <p:anim calcmode="lin" valueType="num">
                                      <p:cBhvr>
                                        <p:cTn id="5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745174">
            <a:off x="2675149" y="5230151"/>
            <a:ext cx="1146617" cy="15712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364195">
            <a:off x="1551376" y="5004730"/>
            <a:ext cx="1296056" cy="17760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606081">
            <a:off x="234463" y="4800040"/>
            <a:ext cx="1527370" cy="20930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p:txBody>
          <a:bodyPr/>
          <a:lstStyle/>
          <a:p>
            <a:pPr algn="r" rtl="1"/>
            <a:r>
              <a:rPr lang="ar-AE" dirty="0" smtClean="0">
                <a:effectLst>
                  <a:outerShdw blurRad="38100" dist="38100" dir="2700000" algn="tl">
                    <a:srgbClr val="000000">
                      <a:alpha val="43137"/>
                    </a:srgbClr>
                  </a:outerShdw>
                </a:effectLst>
              </a:rPr>
              <a:t>خداع المرايا</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524000"/>
            <a:ext cx="8229600" cy="4525963"/>
          </a:xfrm>
        </p:spPr>
        <p:txBody>
          <a:bodyPr/>
          <a:lstStyle/>
          <a:p>
            <a:pPr algn="r" rtl="1"/>
            <a:r>
              <a:rPr lang="ar-AE" dirty="0">
                <a:effectLst>
                  <a:outerShdw blurRad="38100" dist="38100" dir="2700000" algn="tl">
                    <a:srgbClr val="000000">
                      <a:alpha val="43137"/>
                    </a:srgbClr>
                  </a:outerShdw>
                </a:effectLst>
              </a:rPr>
              <a:t>وسط جو عائلى بهيج دعت "" كارى لويز "" صديقتها منذ أيام لدراسة "" ماربل "" لكى تقضى معها بعض الأيام فى بيتها بعد أن فرقت بينهما السنون . </a:t>
            </a:r>
          </a:p>
          <a:p>
            <a:pPr algn="r" rtl="1"/>
            <a:r>
              <a:rPr lang="ar-AE" dirty="0">
                <a:effectLst>
                  <a:outerShdw blurRad="38100" dist="38100" dir="2700000" algn="tl">
                    <a:srgbClr val="000000">
                      <a:alpha val="43137"/>
                    </a:srgbClr>
                  </a:outerShdw>
                </a:effectLst>
              </a:rPr>
              <a:t>وبينما تمضى الأيام ، وكان كل شىء على ما يرام ، كانت هناك شخصية تبدو غريبة الأطوار لشخص يدعى </a:t>
            </a:r>
          </a:p>
          <a:p>
            <a:pPr algn="r" rtl="1"/>
            <a:r>
              <a:rPr lang="ar-AE" dirty="0">
                <a:effectLst>
                  <a:outerShdw blurRad="38100" dist="38100" dir="2700000" algn="tl">
                    <a:srgbClr val="000000">
                      <a:alpha val="43137"/>
                    </a:srgbClr>
                  </a:outerShdw>
                </a:effectLst>
              </a:rPr>
              <a:t>"" إيدجر "" . فتارة يظن أنه ابن "" تشرشل "" أو أنه "" ابن "" أينشتاين "" ، وهو لا يعلم عن أمر طفولته شيئاً ، وتلك كانت علامة بادية فى جميع تصرفاته وسلوكه . وكانت هناك شخصية خيرة ، وهى شخصية "" كريستيان جوبراندسن "" ، وهو قد ورث الخير عن أبيه ، حيث قام أبوه بعمل مؤسسة للأعمال الخيرية ، وعندما أتى إلى زيارة تلك السيدة ، حدثت له جريمة قتل مروعة . فياترى من يكون القاتل ، ومن هو صاحب المصلحة فى قتل السيد كريستيان </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2859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Effect transition="in" filter="fade">
                                      <p:cBhvr>
                                        <p:cTn id="46" dur="1000"/>
                                        <p:tgtEl>
                                          <p:spTgt spid="3">
                                            <p:txEl>
                                              <p:pRg st="0" end="0"/>
                                            </p:txEl>
                                          </p:spTgt>
                                        </p:tgtEl>
                                      </p:cBhvr>
                                    </p:animEffect>
                                    <p:anim calcmode="lin" valueType="num">
                                      <p:cBhvr>
                                        <p:cTn id="4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animEffect transition="in" filter="fade">
                                      <p:cBhvr>
                                        <p:cTn id="53" dur="1000"/>
                                        <p:tgtEl>
                                          <p:spTgt spid="3">
                                            <p:txEl>
                                              <p:pRg st="1" end="1"/>
                                            </p:txEl>
                                          </p:spTgt>
                                        </p:tgtEl>
                                      </p:cBhvr>
                                    </p:animEffect>
                                    <p:anim calcmode="lin" valueType="num">
                                      <p:cBhvr>
                                        <p:cTn id="5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
                                            <p:txEl>
                                              <p:pRg st="2" end="2"/>
                                            </p:txEl>
                                          </p:spTgt>
                                        </p:tgtEl>
                                        <p:attrNameLst>
                                          <p:attrName>style.visibility</p:attrName>
                                        </p:attrNameLst>
                                      </p:cBhvr>
                                      <p:to>
                                        <p:strVal val="visible"/>
                                      </p:to>
                                    </p:set>
                                    <p:animEffect transition="in" filter="fade">
                                      <p:cBhvr>
                                        <p:cTn id="60" dur="1000"/>
                                        <p:tgtEl>
                                          <p:spTgt spid="3">
                                            <p:txEl>
                                              <p:pRg st="2" end="2"/>
                                            </p:txEl>
                                          </p:spTgt>
                                        </p:tgtEl>
                                      </p:cBhvr>
                                    </p:animEffect>
                                    <p:anim calcmode="lin" valueType="num">
                                      <p:cBhvr>
                                        <p:cTn id="6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913630">
            <a:off x="2736692" y="5052846"/>
            <a:ext cx="1368135" cy="18740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1212" r="9920"/>
          <a:stretch/>
        </p:blipFill>
        <p:spPr>
          <a:xfrm rot="269486">
            <a:off x="1371600" y="4959945"/>
            <a:ext cx="1447800" cy="18357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341809">
            <a:off x="184247" y="4800653"/>
            <a:ext cx="1469021" cy="18344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457200" y="-6927"/>
            <a:ext cx="8229600" cy="1143000"/>
          </a:xfrm>
        </p:spPr>
        <p:txBody>
          <a:bodyPr/>
          <a:lstStyle/>
          <a:p>
            <a:pPr algn="r"/>
            <a:r>
              <a:rPr lang="ar-AE" dirty="0" smtClean="0"/>
              <a:t>أجاثا كريستي</a:t>
            </a:r>
            <a:endParaRPr lang="en-US" dirty="0"/>
          </a:p>
        </p:txBody>
      </p:sp>
      <p:sp>
        <p:nvSpPr>
          <p:cNvPr id="3" name="Content Placeholder 2"/>
          <p:cNvSpPr>
            <a:spLocks noGrp="1"/>
          </p:cNvSpPr>
          <p:nvPr>
            <p:ph idx="1"/>
          </p:nvPr>
        </p:nvSpPr>
        <p:spPr>
          <a:xfrm>
            <a:off x="457200" y="1219200"/>
            <a:ext cx="8229600" cy="4525963"/>
          </a:xfrm>
        </p:spPr>
        <p:txBody>
          <a:bodyPr>
            <a:normAutofit fontScale="92500" lnSpcReduction="10000"/>
          </a:bodyPr>
          <a:lstStyle/>
          <a:p>
            <a:pPr algn="r" rtl="1"/>
            <a:r>
              <a:rPr lang="ar-AE" dirty="0">
                <a:effectLst>
                  <a:outerShdw blurRad="38100" dist="38100" dir="2700000" algn="tl">
                    <a:srgbClr val="000000">
                      <a:alpha val="43137"/>
                    </a:srgbClr>
                  </a:outerShdw>
                </a:effectLst>
              </a:rPr>
              <a:t>أجاثا كريستي أو تقرأ أغاثا ميري كلاريسا وتعرف أيضا السيدة مالوان، هي كاتبة إنجليزية اشتهرت بكتابة روايات الجرائم لكنها أيضا كتبت روايات رومانسية باسم مستعار هو ماري ويستماكوت تعد أعظم مؤلفة روايات جرائم في التاريخ حيث بيعت أكثر من مليار </a:t>
            </a:r>
            <a:r>
              <a:rPr lang="ar-AE" dirty="0" smtClean="0">
                <a:effectLst>
                  <a:outerShdw blurRad="38100" dist="38100" dir="2700000" algn="tl">
                    <a:srgbClr val="000000">
                      <a:alpha val="43137"/>
                    </a:srgbClr>
                  </a:outerShdw>
                </a:effectLst>
              </a:rPr>
              <a:t>نسخة.</a:t>
            </a:r>
          </a:p>
          <a:p>
            <a:pPr algn="r" rtl="1"/>
            <a:r>
              <a:rPr lang="ar-AE" dirty="0" smtClean="0">
                <a:effectLst>
                  <a:outerShdw blurRad="38100" dist="38100" dir="2700000" algn="tl">
                    <a:srgbClr val="000000">
                      <a:alpha val="43137"/>
                    </a:srgbClr>
                  </a:outerShdw>
                </a:effectLst>
              </a:rPr>
              <a:t> منهاجها في الكاتبة:</a:t>
            </a:r>
          </a:p>
          <a:p>
            <a:pPr algn="r" rtl="1"/>
            <a:r>
              <a:rPr lang="ar-AE" dirty="0" smtClean="0">
                <a:effectLst>
                  <a:outerShdw blurRad="38100" dist="38100" dir="2700000" algn="tl">
                    <a:srgbClr val="000000">
                      <a:alpha val="43137"/>
                    </a:srgbClr>
                  </a:outerShdw>
                </a:effectLst>
              </a:rPr>
              <a:t> </a:t>
            </a:r>
            <a:r>
              <a:rPr lang="ar-AE" dirty="0">
                <a:effectLst>
                  <a:outerShdw blurRad="38100" dist="38100" dir="2700000" algn="tl">
                    <a:srgbClr val="000000">
                      <a:alpha val="43137"/>
                    </a:srgbClr>
                  </a:outerShdw>
                </a:effectLst>
              </a:rPr>
              <a:t>أنها تبتعد عن التأويل الرمزي للحدث ومنح القارئ متعة الوصول إلى التأويل الواقعي وفك طلاسم الغموض والغوص في بحر التشابك الساحر لعلاقات شخوص الرواية ببعضهم من جهة وبالحدث من جهة أخرى، وتضع الجميع: القارئ والحدث وأبطال الرواية تحت رهبة قدسية المكان الذي اختارته مسرحاً لأحداثها وغالباً ما يكون هذا الموقع كما ذكرنا أسطورياً ساحراً.!! وميزة أخرى: أنها تحرك أبطالها وشخوصها وفق صيغ دراماتيكية مزدحمة بالخلفيات والتفاصيل، وتتصاعد حرارة الأحداث لتصدم القارئ بنهايات مفجعة، بيد أن الكاتبة تقدم تراجيديا الفجيعة على أنها حدث عابر يتقبله القارئ المستمتع على أنه أمر لابدَّ منه..!! هكذا هي الحياة برأي أجاثا كريستي... تيار جارف متصل مفعم بالتفاصيل والمفردات لا تتوقف لانتظار أحد أو للحزن عليه،</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2692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1000"/>
                                        <p:tgtEl>
                                          <p:spTgt spid="3">
                                            <p:txEl>
                                              <p:pRg st="2" end="2"/>
                                            </p:txEl>
                                          </p:spTgt>
                                        </p:tgtEl>
                                      </p:cBhvr>
                                    </p:animEffect>
                                    <p:anim calcmode="lin" valueType="num">
                                      <p:cBhvr>
                                        <p:cTn id="4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45845">
            <a:off x="3048000" y="4977400"/>
            <a:ext cx="1295400" cy="18703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8159" r="18796"/>
          <a:stretch/>
        </p:blipFill>
        <p:spPr>
          <a:xfrm rot="254186">
            <a:off x="1746913" y="4724400"/>
            <a:ext cx="1408853"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r="56709"/>
          <a:stretch/>
        </p:blipFill>
        <p:spPr>
          <a:xfrm rot="20467230">
            <a:off x="285912" y="4567035"/>
            <a:ext cx="1617532" cy="20993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319248" y="762000"/>
            <a:ext cx="8229600" cy="1143000"/>
          </a:xfrm>
        </p:spPr>
        <p:txBody>
          <a:bodyPr>
            <a:normAutofit fontScale="90000"/>
          </a:bodyPr>
          <a:lstStyle/>
          <a:p>
            <a:pPr algn="r"/>
            <a:r>
              <a:rPr lang="ar-AE" sz="7200" dirty="0" smtClean="0"/>
              <a:t>العمى</a:t>
            </a:r>
            <a:endParaRPr lang="en-US" dirty="0"/>
          </a:p>
        </p:txBody>
      </p:sp>
      <p:sp>
        <p:nvSpPr>
          <p:cNvPr id="3" name="Content Placeholder 2"/>
          <p:cNvSpPr>
            <a:spLocks noGrp="1"/>
          </p:cNvSpPr>
          <p:nvPr>
            <p:ph idx="1"/>
          </p:nvPr>
        </p:nvSpPr>
        <p:spPr>
          <a:xfrm>
            <a:off x="457200" y="1600200"/>
            <a:ext cx="8229600" cy="3276601"/>
          </a:xfrm>
        </p:spPr>
        <p:txBody>
          <a:bodyPr>
            <a:normAutofit lnSpcReduction="10000"/>
          </a:bodyPr>
          <a:lstStyle/>
          <a:p>
            <a:pPr algn="r"/>
            <a:endParaRPr lang="en-US" dirty="0"/>
          </a:p>
          <a:p>
            <a:pPr marL="0" indent="0" algn="r" rtl="1">
              <a:buNone/>
            </a:pPr>
            <a:endParaRPr lang="en-US" dirty="0">
              <a:effectLst>
                <a:outerShdw blurRad="38100" dist="38100" dir="2700000" algn="tl">
                  <a:srgbClr val="000000">
                    <a:alpha val="43137"/>
                  </a:srgbClr>
                </a:outerShdw>
              </a:effectLst>
            </a:endParaRPr>
          </a:p>
          <a:p>
            <a:pPr algn="r" rtl="1"/>
            <a:r>
              <a:rPr lang="ar-AE" dirty="0">
                <a:effectLst>
                  <a:outerShdw blurRad="38100" dist="38100" dir="2700000" algn="tl">
                    <a:srgbClr val="000000">
                      <a:alpha val="43137"/>
                    </a:srgbClr>
                  </a:outerShdw>
                </a:effectLst>
              </a:rPr>
              <a:t>يأخذنا ساراماغو في رواية العمى لعالم من المجهول خارج نطاق الزمان والمكان. </a:t>
            </a:r>
          </a:p>
          <a:p>
            <a:pPr algn="r" rtl="1"/>
            <a:endParaRPr lang="ar-AE" dirty="0">
              <a:effectLst>
                <a:outerShdw blurRad="38100" dist="38100" dir="2700000" algn="tl">
                  <a:srgbClr val="000000">
                    <a:alpha val="43137"/>
                  </a:srgbClr>
                </a:outerShdw>
              </a:effectLst>
            </a:endParaRPr>
          </a:p>
          <a:p>
            <a:pPr algn="r" rtl="1"/>
            <a:r>
              <a:rPr lang="ar-AE" dirty="0">
                <a:effectLst>
                  <a:outerShdw blurRad="38100" dist="38100" dir="2700000" algn="tl">
                    <a:srgbClr val="000000">
                      <a:alpha val="43137"/>
                    </a:srgbClr>
                  </a:outerShdw>
                </a:effectLst>
              </a:rPr>
              <a:t>مجتمع جديد خلقه العمى بشكل مفاجئ وغريب، بشر عراة إلا من ارواحهم، تحكمهم حاجتهم اليومية للطعام والماء، يسكنهم الخوف من مصيرهم المجهول مع هذا العمى الأبيض الذي يبدو وكأنه بلا نهاية، ومع ذلك لم يمنع هذا الحال الإنسان من الخيانة وإغتصاب ماليس له من حقوق من انسان يماثله في الضعف !!</a:t>
            </a:r>
          </a:p>
          <a:p>
            <a:pPr algn="r" rtl="1"/>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609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2" end="2"/>
                                            </p:txEl>
                                          </p:spTgt>
                                        </p:tgtEl>
                                        <p:attrNameLst>
                                          <p:attrName>style.visibility</p:attrName>
                                        </p:attrNameLst>
                                      </p:cBhvr>
                                      <p:to>
                                        <p:strVal val="visible"/>
                                      </p:to>
                                    </p:set>
                                    <p:animEffect transition="in" filter="fade">
                                      <p:cBhvr>
                                        <p:cTn id="46" dur="1000"/>
                                        <p:tgtEl>
                                          <p:spTgt spid="3">
                                            <p:txEl>
                                              <p:pRg st="2" end="2"/>
                                            </p:txEl>
                                          </p:spTgt>
                                        </p:tgtEl>
                                      </p:cBhvr>
                                    </p:animEffect>
                                    <p:anim calcmode="lin" valueType="num">
                                      <p:cBhvr>
                                        <p:cTn id="4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4" end="4"/>
                                            </p:txEl>
                                          </p:spTgt>
                                        </p:tgtEl>
                                        <p:attrNameLst>
                                          <p:attrName>style.visibility</p:attrName>
                                        </p:attrNameLst>
                                      </p:cBhvr>
                                      <p:to>
                                        <p:strVal val="visible"/>
                                      </p:to>
                                    </p:set>
                                    <p:animEffect transition="in" filter="fade">
                                      <p:cBhvr>
                                        <p:cTn id="53" dur="1000"/>
                                        <p:tgtEl>
                                          <p:spTgt spid="3">
                                            <p:txEl>
                                              <p:pRg st="4" end="4"/>
                                            </p:txEl>
                                          </p:spTgt>
                                        </p:tgtEl>
                                      </p:cBhvr>
                                    </p:animEffect>
                                    <p:anim calcmode="lin" valueType="num">
                                      <p:cBhvr>
                                        <p:cTn id="5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254626">
            <a:off x="2393630" y="5549258"/>
            <a:ext cx="1085066" cy="1657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07431">
            <a:off x="1296129" y="5255185"/>
            <a:ext cx="1305289" cy="178117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88350">
            <a:off x="-69764" y="5054107"/>
            <a:ext cx="1447800" cy="1924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457200" y="0"/>
            <a:ext cx="8229600" cy="1143000"/>
          </a:xfrm>
        </p:spPr>
        <p:txBody>
          <a:bodyPr/>
          <a:lstStyle/>
          <a:p>
            <a:pPr algn="r"/>
            <a:r>
              <a:rPr lang="ar-AE" dirty="0" smtClean="0">
                <a:effectLst>
                  <a:outerShdw blurRad="38100" dist="38100" dir="2700000" algn="tl">
                    <a:srgbClr val="000000">
                      <a:alpha val="43137"/>
                    </a:srgbClr>
                  </a:outerShdw>
                </a:effectLst>
              </a:rPr>
              <a:t>جوزيه ساراماغو</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151500"/>
            <a:ext cx="8229600" cy="5029200"/>
          </a:xfrm>
        </p:spPr>
        <p:txBody>
          <a:bodyPr>
            <a:normAutofit fontScale="92500" lnSpcReduction="20000"/>
          </a:bodyPr>
          <a:lstStyle/>
          <a:p>
            <a:pPr algn="r" rtl="1"/>
            <a:r>
              <a:rPr lang="en-US" dirty="0" smtClean="0">
                <a:effectLst>
                  <a:outerShdw blurRad="38100" dist="38100" dir="2700000" algn="tl">
                    <a:srgbClr val="000000">
                      <a:alpha val="43137"/>
                    </a:srgbClr>
                  </a:outerShdw>
                </a:effectLst>
              </a:rPr>
              <a:t>‏ </a:t>
            </a:r>
            <a:r>
              <a:rPr lang="ar-AE" dirty="0" smtClean="0">
                <a:effectLst>
                  <a:outerShdw blurRad="38100" dist="38100" dir="2700000" algn="tl">
                    <a:srgbClr val="000000">
                      <a:alpha val="43137"/>
                    </a:srgbClr>
                  </a:outerShdw>
                </a:effectLst>
              </a:rPr>
              <a:t>روائي </a:t>
            </a:r>
            <a:r>
              <a:rPr lang="ar-AE" dirty="0">
                <a:effectLst>
                  <a:outerShdw blurRad="38100" dist="38100" dir="2700000" algn="tl">
                    <a:srgbClr val="000000">
                      <a:alpha val="43137"/>
                    </a:srgbClr>
                  </a:outerShdw>
                </a:effectLst>
              </a:rPr>
              <a:t>برتغالي حائز على جائزة نوبل للأدب وكاتب أدبي ومسرحي وصحفي. مؤلفاته التي يمكن اعتبار بعضها أمثولات، تستعرض عادة أحداثاً تاريخية من وجهة نظر مختلفة تركز على العنصر الإنساني</a:t>
            </a:r>
            <a:r>
              <a:rPr lang="ar-AE" dirty="0" smtClean="0">
                <a:effectLst>
                  <a:outerShdw blurRad="38100" dist="38100" dir="2700000" algn="tl">
                    <a:srgbClr val="000000">
                      <a:alpha val="43137"/>
                    </a:srgbClr>
                  </a:outerShdw>
                </a:effectLst>
              </a:rPr>
              <a:t>.</a:t>
            </a:r>
          </a:p>
          <a:p>
            <a:pPr algn="r" rtl="1"/>
            <a:r>
              <a:rPr lang="ar-AE" dirty="0" smtClean="0">
                <a:effectLst>
                  <a:outerShdw blurRad="38100" dist="38100" dir="2700000" algn="tl">
                    <a:srgbClr val="000000">
                      <a:alpha val="43137"/>
                    </a:srgbClr>
                  </a:outerShdw>
                </a:effectLst>
              </a:rPr>
              <a:t> </a:t>
            </a:r>
            <a:r>
              <a:rPr lang="ar-AE" dirty="0">
                <a:effectLst>
                  <a:outerShdw blurRad="38100" dist="38100" dir="2700000" algn="tl">
                    <a:srgbClr val="000000">
                      <a:alpha val="43137"/>
                    </a:srgbClr>
                  </a:outerShdw>
                </a:effectLst>
              </a:rPr>
              <a:t>هارولد بلوم وصف ساراماغو بأنه " أعظم الروائيين الموجودين على قيد الحياة" وأعتبره " جزء هام ومؤثر في تشكيل أساسيات الثقافة الغربية </a:t>
            </a:r>
            <a:r>
              <a:rPr lang="ar-AE" dirty="0" smtClean="0">
                <a:effectLst>
                  <a:outerShdw blurRad="38100" dist="38100" dir="2700000" algn="tl">
                    <a:srgbClr val="000000">
                      <a:alpha val="43137"/>
                    </a:srgbClr>
                  </a:outerShdw>
                </a:effectLst>
              </a:rPr>
              <a:t>بينما </a:t>
            </a:r>
            <a:r>
              <a:rPr lang="ar-AE" dirty="0">
                <a:effectLst>
                  <a:outerShdw blurRad="38100" dist="38100" dir="2700000" algn="tl">
                    <a:srgbClr val="000000">
                      <a:alpha val="43137"/>
                    </a:srgbClr>
                  </a:outerShdw>
                </a:effectLst>
              </a:rPr>
              <a:t>أشاد جميس وود " باللهجة الفريدة في أعماله حيث أنه يروي رواياته كما لو أنه شخص حكيم وجاهل في الوقت </a:t>
            </a:r>
            <a:r>
              <a:rPr lang="ar-AE" dirty="0" smtClean="0">
                <a:effectLst>
                  <a:outerShdw blurRad="38100" dist="38100" dir="2700000" algn="tl">
                    <a:srgbClr val="000000">
                      <a:alpha val="43137"/>
                    </a:srgbClr>
                  </a:outerShdw>
                </a:effectLst>
              </a:rPr>
              <a:t>نفسه"</a:t>
            </a:r>
            <a:endParaRPr lang="ar-AE" dirty="0">
              <a:effectLst>
                <a:outerShdw blurRad="38100" dist="38100" dir="2700000" algn="tl">
                  <a:srgbClr val="000000">
                    <a:alpha val="43137"/>
                  </a:srgbClr>
                </a:outerShdw>
              </a:effectLst>
            </a:endParaRPr>
          </a:p>
          <a:p>
            <a:pPr algn="r" rtl="1"/>
            <a:r>
              <a:rPr lang="ar-AE" dirty="0">
                <a:effectLst>
                  <a:outerShdw blurRad="38100" dist="38100" dir="2700000" algn="tl">
                    <a:srgbClr val="000000">
                      <a:alpha val="43137"/>
                    </a:srgbClr>
                  </a:outerShdw>
                </a:effectLst>
              </a:rPr>
              <a:t>بيعت أكثر من ميلوني نسخة من أعمال ساراماغو في البرتغال وحدها وتمت ترجمة أعماله إلى 25 لغة</a:t>
            </a:r>
            <a:r>
              <a:rPr lang="ar-AE" dirty="0" smtClean="0">
                <a:effectLst>
                  <a:outerShdw blurRad="38100" dist="38100" dir="2700000" algn="tl">
                    <a:srgbClr val="000000">
                      <a:alpha val="43137"/>
                    </a:srgbClr>
                  </a:outerShdw>
                </a:effectLst>
              </a:rPr>
              <a:t>. </a:t>
            </a:r>
          </a:p>
          <a:p>
            <a:pPr algn="r" rtl="1"/>
            <a:r>
              <a:rPr lang="ar-AE" dirty="0" smtClean="0">
                <a:effectLst>
                  <a:outerShdw blurRad="38100" dist="38100" dir="2700000" algn="tl">
                    <a:srgbClr val="000000">
                      <a:alpha val="43137"/>
                    </a:srgbClr>
                  </a:outerShdw>
                </a:effectLst>
              </a:rPr>
              <a:t>في </a:t>
            </a:r>
            <a:r>
              <a:rPr lang="ar-AE" dirty="0">
                <a:effectLst>
                  <a:outerShdw blurRad="38100" dist="38100" dir="2700000" algn="tl">
                    <a:srgbClr val="000000">
                      <a:alpha val="43137"/>
                    </a:srgbClr>
                  </a:outerShdw>
                </a:effectLst>
              </a:rPr>
              <a:t>عام 1992، أصدرت الحكومة البرتغالية بقيادة رئيس الوزراء أنبيال كافكو سيلفا أمراً بإزالة رواية الإنجيل يرويه المسيح من القائمة القصيرة </a:t>
            </a:r>
            <a:r>
              <a:rPr lang="ar-AE" dirty="0" smtClean="0">
                <a:effectLst>
                  <a:outerShdw blurRad="38100" dist="38100" dir="2700000" algn="tl">
                    <a:srgbClr val="000000">
                      <a:alpha val="43137"/>
                    </a:srgbClr>
                  </a:outerShdw>
                </a:effectLst>
              </a:rPr>
              <a:t>لجائزة</a:t>
            </a:r>
            <a:r>
              <a:rPr lang="en-US" dirty="0" smtClean="0">
                <a:effectLst>
                  <a:outerShdw blurRad="38100" dist="38100" dir="2700000" algn="tl">
                    <a:srgbClr val="000000">
                      <a:alpha val="43137"/>
                    </a:srgbClr>
                  </a:outerShdw>
                </a:effectLst>
              </a:rPr>
              <a:t>، </a:t>
            </a:r>
            <a:r>
              <a:rPr lang="ar-AE" dirty="0">
                <a:effectLst>
                  <a:outerShdw blurRad="38100" dist="38100" dir="2700000" algn="tl">
                    <a:srgbClr val="000000">
                      <a:alpha val="43137"/>
                    </a:srgbClr>
                  </a:outerShdw>
                </a:effectLst>
              </a:rPr>
              <a:t>زاعمين أنها مسيئة دينياً</a:t>
            </a:r>
            <a:r>
              <a:rPr lang="ar-AE" dirty="0" smtClean="0">
                <a:effectLst>
                  <a:outerShdw blurRad="38100" dist="38100" dir="2700000" algn="tl">
                    <a:srgbClr val="000000">
                      <a:alpha val="43137"/>
                    </a:srgbClr>
                  </a:outerShdw>
                </a:effectLst>
              </a:rPr>
              <a:t>.</a:t>
            </a:r>
          </a:p>
          <a:p>
            <a:pPr algn="r" rtl="1"/>
            <a:r>
              <a:rPr lang="ar-AE" dirty="0" smtClean="0">
                <a:effectLst>
                  <a:outerShdw blurRad="38100" dist="38100" dir="2700000" algn="tl">
                    <a:srgbClr val="000000">
                      <a:alpha val="43137"/>
                    </a:srgbClr>
                  </a:outerShdw>
                </a:effectLst>
              </a:rPr>
              <a:t> </a:t>
            </a:r>
            <a:r>
              <a:rPr lang="ar-AE" dirty="0">
                <a:effectLst>
                  <a:outerShdw blurRad="38100" dist="38100" dir="2700000" algn="tl">
                    <a:srgbClr val="000000">
                      <a:alpha val="43137"/>
                    </a:srgbClr>
                  </a:outerShdw>
                </a:effectLst>
              </a:rPr>
              <a:t>بعدما شعر باليأس بسبب هذة الرقابة السياسية على </a:t>
            </a:r>
            <a:r>
              <a:rPr lang="ar-AE" dirty="0" smtClean="0">
                <a:effectLst>
                  <a:outerShdw blurRad="38100" dist="38100" dir="2700000" algn="tl">
                    <a:srgbClr val="000000">
                      <a:alpha val="43137"/>
                    </a:srgbClr>
                  </a:outerShdw>
                </a:effectLst>
              </a:rPr>
              <a:t>أعماله عاش </a:t>
            </a:r>
            <a:r>
              <a:rPr lang="ar-AE" dirty="0">
                <a:effectLst>
                  <a:outerShdw blurRad="38100" dist="38100" dir="2700000" algn="tl">
                    <a:srgbClr val="000000">
                      <a:alpha val="43137"/>
                    </a:srgbClr>
                  </a:outerShdw>
                </a:effectLst>
              </a:rPr>
              <a:t>ساراماغو في المنفى في الجزيرة الأسبانية لانزاروت (جزر الكناري)، وبقي فيها حتى وفاته عام </a:t>
            </a:r>
            <a:r>
              <a:rPr lang="ar-AE" dirty="0" smtClean="0">
                <a:effectLst>
                  <a:outerShdw blurRad="38100" dist="38100" dir="2700000" algn="tl">
                    <a:srgbClr val="000000">
                      <a:alpha val="43137"/>
                    </a:srgbClr>
                  </a:outerShdw>
                </a:effectLst>
              </a:rPr>
              <a:t>2010</a:t>
            </a:r>
            <a:endParaRPr lang="ar-AE" dirty="0">
              <a:effectLst>
                <a:outerShdw blurRad="38100" dist="38100" dir="2700000" algn="tl">
                  <a:srgbClr val="000000">
                    <a:alpha val="43137"/>
                  </a:srgbClr>
                </a:outerShdw>
              </a:effectLst>
            </a:endParaRPr>
          </a:p>
          <a:p>
            <a:pPr algn="r" rtl="1"/>
            <a:endParaRPr lang="ar-AE" dirty="0">
              <a:effectLst>
                <a:outerShdw blurRad="38100" dist="38100" dir="2700000" algn="tl">
                  <a:srgbClr val="000000">
                    <a:alpha val="43137"/>
                  </a:srgbClr>
                </a:outerShdw>
              </a:effectLst>
            </a:endParaRPr>
          </a:p>
          <a:p>
            <a:pPr algn="r" rtl="1"/>
            <a:r>
              <a:rPr lang="ar-AE" dirty="0">
                <a:effectLst>
                  <a:outerShdw blurRad="38100" dist="38100" dir="2700000" algn="tl">
                    <a:srgbClr val="000000">
                      <a:alpha val="43137"/>
                    </a:srgbClr>
                  </a:outerShdw>
                </a:effectLst>
              </a:rPr>
              <a:t>كان ساراماغو أحد الأعضاء المؤسسين للجبهة الوطنية للدفاع عن الثقافة في لشبونة في عام 1992، وأسس بمشاركة أورهان باموك، برلمان الكُتاب الأوروبي (</a:t>
            </a:r>
            <a:r>
              <a:rPr lang="en-US" dirty="0">
                <a:effectLst>
                  <a:outerShdw blurRad="38100" dist="38100" dir="2700000" algn="tl">
                    <a:srgbClr val="000000">
                      <a:alpha val="43137"/>
                    </a:srgbClr>
                  </a:outerShdw>
                </a:effectLst>
              </a:rPr>
              <a:t>EWP).</a:t>
            </a:r>
          </a:p>
        </p:txBody>
      </p:sp>
    </p:spTree>
    <p:extLst>
      <p:ext uri="{BB962C8B-B14F-4D97-AF65-F5344CB8AC3E}">
        <p14:creationId xmlns:p14="http://schemas.microsoft.com/office/powerpoint/2010/main" val="3358717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Effect transition="in" filter="fade">
                                      <p:cBhvr>
                                        <p:cTn id="46" dur="1000"/>
                                        <p:tgtEl>
                                          <p:spTgt spid="3">
                                            <p:txEl>
                                              <p:pRg st="0" end="0"/>
                                            </p:txEl>
                                          </p:spTgt>
                                        </p:tgtEl>
                                      </p:cBhvr>
                                    </p:animEffect>
                                    <p:anim calcmode="lin" valueType="num">
                                      <p:cBhvr>
                                        <p:cTn id="4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animEffect transition="in" filter="fade">
                                      <p:cBhvr>
                                        <p:cTn id="53" dur="1000"/>
                                        <p:tgtEl>
                                          <p:spTgt spid="3">
                                            <p:txEl>
                                              <p:pRg st="1" end="1"/>
                                            </p:txEl>
                                          </p:spTgt>
                                        </p:tgtEl>
                                      </p:cBhvr>
                                    </p:animEffect>
                                    <p:anim calcmode="lin" valueType="num">
                                      <p:cBhvr>
                                        <p:cTn id="5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
                                            <p:txEl>
                                              <p:pRg st="2" end="2"/>
                                            </p:txEl>
                                          </p:spTgt>
                                        </p:tgtEl>
                                        <p:attrNameLst>
                                          <p:attrName>style.visibility</p:attrName>
                                        </p:attrNameLst>
                                      </p:cBhvr>
                                      <p:to>
                                        <p:strVal val="visible"/>
                                      </p:to>
                                    </p:set>
                                    <p:animEffect transition="in" filter="fade">
                                      <p:cBhvr>
                                        <p:cTn id="60" dur="1000"/>
                                        <p:tgtEl>
                                          <p:spTgt spid="3">
                                            <p:txEl>
                                              <p:pRg st="2" end="2"/>
                                            </p:txEl>
                                          </p:spTgt>
                                        </p:tgtEl>
                                      </p:cBhvr>
                                    </p:animEffect>
                                    <p:anim calcmode="lin" valueType="num">
                                      <p:cBhvr>
                                        <p:cTn id="6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
                                            <p:txEl>
                                              <p:pRg st="3" end="3"/>
                                            </p:txEl>
                                          </p:spTgt>
                                        </p:tgtEl>
                                        <p:attrNameLst>
                                          <p:attrName>style.visibility</p:attrName>
                                        </p:attrNameLst>
                                      </p:cBhvr>
                                      <p:to>
                                        <p:strVal val="visible"/>
                                      </p:to>
                                    </p:set>
                                    <p:animEffect transition="in" filter="fade">
                                      <p:cBhvr>
                                        <p:cTn id="67" dur="1000"/>
                                        <p:tgtEl>
                                          <p:spTgt spid="3">
                                            <p:txEl>
                                              <p:pRg st="3" end="3"/>
                                            </p:txEl>
                                          </p:spTgt>
                                        </p:tgtEl>
                                      </p:cBhvr>
                                    </p:animEffect>
                                    <p:anim calcmode="lin" valueType="num">
                                      <p:cBhvr>
                                        <p:cTn id="6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3">
                                            <p:txEl>
                                              <p:pRg st="4" end="4"/>
                                            </p:txEl>
                                          </p:spTgt>
                                        </p:tgtEl>
                                        <p:attrNameLst>
                                          <p:attrName>style.visibility</p:attrName>
                                        </p:attrNameLst>
                                      </p:cBhvr>
                                      <p:to>
                                        <p:strVal val="visible"/>
                                      </p:to>
                                    </p:set>
                                    <p:animEffect transition="in" filter="fade">
                                      <p:cBhvr>
                                        <p:cTn id="74" dur="1000"/>
                                        <p:tgtEl>
                                          <p:spTgt spid="3">
                                            <p:txEl>
                                              <p:pRg st="4" end="4"/>
                                            </p:txEl>
                                          </p:spTgt>
                                        </p:tgtEl>
                                      </p:cBhvr>
                                    </p:animEffect>
                                    <p:anim calcmode="lin" valueType="num">
                                      <p:cBhvr>
                                        <p:cTn id="7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7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3">
                                            <p:txEl>
                                              <p:pRg st="6" end="6"/>
                                            </p:txEl>
                                          </p:spTgt>
                                        </p:tgtEl>
                                        <p:attrNameLst>
                                          <p:attrName>style.visibility</p:attrName>
                                        </p:attrNameLst>
                                      </p:cBhvr>
                                      <p:to>
                                        <p:strVal val="visible"/>
                                      </p:to>
                                    </p:set>
                                    <p:animEffect transition="in" filter="fade">
                                      <p:cBhvr>
                                        <p:cTn id="81" dur="1000"/>
                                        <p:tgtEl>
                                          <p:spTgt spid="3">
                                            <p:txEl>
                                              <p:pRg st="6" end="6"/>
                                            </p:txEl>
                                          </p:spTgt>
                                        </p:tgtEl>
                                      </p:cBhvr>
                                    </p:animEffect>
                                    <p:anim calcmode="lin" valueType="num">
                                      <p:cBhvr>
                                        <p:cTn id="8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8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l="2273" r="2273"/>
          <a:stretch/>
        </p:blipFill>
        <p:spPr>
          <a:xfrm rot="571279">
            <a:off x="2717245" y="5209801"/>
            <a:ext cx="1209856" cy="16295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rotWithShape="1">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273" r="2273"/>
          <a:stretch/>
        </p:blipFill>
        <p:spPr>
          <a:xfrm>
            <a:off x="1523036" y="4963885"/>
            <a:ext cx="1406251" cy="18941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2273" r="2273"/>
          <a:stretch/>
        </p:blipFill>
        <p:spPr>
          <a:xfrm rot="20338190">
            <a:off x="181039" y="4702648"/>
            <a:ext cx="1600199" cy="21553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381000" y="-228600"/>
            <a:ext cx="8229600" cy="1143000"/>
          </a:xfrm>
        </p:spPr>
        <p:txBody>
          <a:bodyPr/>
          <a:lstStyle/>
          <a:p>
            <a:pPr algn="r"/>
            <a:r>
              <a:rPr lang="ar-AE" dirty="0" smtClean="0"/>
              <a:t>هي راودتني عن نفسي</a:t>
            </a:r>
            <a:endParaRPr lang="en-US" dirty="0"/>
          </a:p>
        </p:txBody>
      </p:sp>
      <p:sp>
        <p:nvSpPr>
          <p:cNvPr id="3" name="Content Placeholder 2"/>
          <p:cNvSpPr>
            <a:spLocks noGrp="1"/>
          </p:cNvSpPr>
          <p:nvPr>
            <p:ph idx="1"/>
          </p:nvPr>
        </p:nvSpPr>
        <p:spPr>
          <a:xfrm>
            <a:off x="457200" y="1233577"/>
            <a:ext cx="8229600" cy="4525963"/>
          </a:xfrm>
        </p:spPr>
        <p:txBody>
          <a:bodyPr>
            <a:normAutofit fontScale="92500" lnSpcReduction="10000"/>
          </a:bodyPr>
          <a:lstStyle/>
          <a:p>
            <a:pPr algn="r" rtl="1"/>
            <a:r>
              <a:rPr lang="ar-AE" dirty="0">
                <a:effectLst>
                  <a:outerShdw blurRad="38100" dist="38100" dir="2700000" algn="tl">
                    <a:srgbClr val="000000">
                      <a:alpha val="43137"/>
                    </a:srgbClr>
                  </a:outerShdw>
                </a:effectLst>
              </a:rPr>
              <a:t>ما حدث لي، وما أوصلني إلى هذه الحال، شيء لم يكن يخطر لي على بال، وخدعة لا أستطيع الوثوق من تفاصيلها، لا أضمن لأحد تصديقها بالسهولة التي أرجوها، لكن ما يجب أن أثق به، أن ما جرى معي، لم يكن خيالاً أو تهيؤات عارية عن الصحة، لا، بل كل ما سأذكره هنا حقيقي، وحقيقيّ جدًّا!</a:t>
            </a:r>
          </a:p>
          <a:p>
            <a:pPr algn="r" rtl="1"/>
            <a:endParaRPr lang="ar-AE" dirty="0">
              <a:effectLst>
                <a:outerShdw blurRad="38100" dist="38100" dir="2700000" algn="tl">
                  <a:srgbClr val="000000">
                    <a:alpha val="43137"/>
                  </a:srgbClr>
                </a:outerShdw>
              </a:effectLst>
            </a:endParaRPr>
          </a:p>
          <a:p>
            <a:pPr algn="r" rtl="1"/>
            <a:r>
              <a:rPr lang="ar-AE" dirty="0">
                <a:effectLst>
                  <a:outerShdw blurRad="38100" dist="38100" dir="2700000" algn="tl">
                    <a:srgbClr val="000000">
                      <a:alpha val="43137"/>
                    </a:srgbClr>
                  </a:outerShdw>
                </a:effectLst>
              </a:rPr>
              <a:t>كنت أرتجف بشدة، ملابسي مبللة بالكامل، أشعر بأن ساقيَّ لم تعودا قادرتيْن على حملي بعد الآن، لكنني من داخلي لم أفزع، كنتُ مُسلِّمًا أمري لهم بينما كانوا يقتادونني، تبلّدت مشاعري، في الحقيقة كنت لا أعلم بماذا يجب أن أشعر! كنت أمشي متجردًا من كل إحساس ممكن وغير ممكن!</a:t>
            </a:r>
          </a:p>
          <a:p>
            <a:pPr algn="r" rtl="1"/>
            <a:endParaRPr lang="ar-AE" dirty="0">
              <a:effectLst>
                <a:outerShdw blurRad="38100" dist="38100" dir="2700000" algn="tl">
                  <a:srgbClr val="000000">
                    <a:alpha val="43137"/>
                  </a:srgbClr>
                </a:outerShdw>
              </a:effectLst>
            </a:endParaRPr>
          </a:p>
          <a:p>
            <a:pPr algn="r" rtl="1"/>
            <a:r>
              <a:rPr lang="ar-AE" dirty="0">
                <a:effectLst>
                  <a:outerShdw blurRad="38100" dist="38100" dir="2700000" algn="tl">
                    <a:srgbClr val="000000">
                      <a:alpha val="43137"/>
                    </a:srgbClr>
                  </a:outerShdw>
                </a:effectLst>
              </a:rPr>
              <a:t>لا أعلم إن كنتَ ستقرأ كلامي هذا أم لا، لا أعلم حينها هل أكونُ قد ما زلتُ على قيد الحياة أم فارقتها؟! ما أنا موقن به أنك تتساءل الآن كما أتساءل: كيف وصل بي الحال إلى هنا بعد ذلك المجد والنجاح؟</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4431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Effect transition="in" filter="fade">
                                      <p:cBhvr>
                                        <p:cTn id="46" dur="1000"/>
                                        <p:tgtEl>
                                          <p:spTgt spid="3">
                                            <p:txEl>
                                              <p:pRg st="0" end="0"/>
                                            </p:txEl>
                                          </p:spTgt>
                                        </p:tgtEl>
                                      </p:cBhvr>
                                    </p:animEffect>
                                    <p:anim calcmode="lin" valueType="num">
                                      <p:cBhvr>
                                        <p:cTn id="4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2" end="2"/>
                                            </p:txEl>
                                          </p:spTgt>
                                        </p:tgtEl>
                                        <p:attrNameLst>
                                          <p:attrName>style.visibility</p:attrName>
                                        </p:attrNameLst>
                                      </p:cBhvr>
                                      <p:to>
                                        <p:strVal val="visible"/>
                                      </p:to>
                                    </p:set>
                                    <p:animEffect transition="in" filter="fade">
                                      <p:cBhvr>
                                        <p:cTn id="53" dur="1000"/>
                                        <p:tgtEl>
                                          <p:spTgt spid="3">
                                            <p:txEl>
                                              <p:pRg st="2" end="2"/>
                                            </p:txEl>
                                          </p:spTgt>
                                        </p:tgtEl>
                                      </p:cBhvr>
                                    </p:animEffect>
                                    <p:anim calcmode="lin" valueType="num">
                                      <p:cBhvr>
                                        <p:cTn id="5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
                                            <p:txEl>
                                              <p:pRg st="4" end="4"/>
                                            </p:txEl>
                                          </p:spTgt>
                                        </p:tgtEl>
                                        <p:attrNameLst>
                                          <p:attrName>style.visibility</p:attrName>
                                        </p:attrNameLst>
                                      </p:cBhvr>
                                      <p:to>
                                        <p:strVal val="visible"/>
                                      </p:to>
                                    </p:set>
                                    <p:animEffect transition="in" filter="fade">
                                      <p:cBhvr>
                                        <p:cTn id="60" dur="1000"/>
                                        <p:tgtEl>
                                          <p:spTgt spid="3">
                                            <p:txEl>
                                              <p:pRg st="4" end="4"/>
                                            </p:txEl>
                                          </p:spTgt>
                                        </p:tgtEl>
                                      </p:cBhvr>
                                    </p:animEffect>
                                    <p:anim calcmode="lin" valueType="num">
                                      <p:cBhvr>
                                        <p:cTn id="6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b="20485"/>
          <a:stretch/>
        </p:blipFill>
        <p:spPr>
          <a:xfrm rot="469412">
            <a:off x="2552700" y="5171725"/>
            <a:ext cx="990600" cy="17001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5746">
            <a:off x="1432671" y="4885089"/>
            <a:ext cx="1248129" cy="18475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381000" y="533400"/>
            <a:ext cx="8229600" cy="1143000"/>
          </a:xfrm>
        </p:spPr>
        <p:txBody>
          <a:bodyPr/>
          <a:lstStyle/>
          <a:p>
            <a:pPr algn="r" rtl="1"/>
            <a:r>
              <a:rPr lang="ar-AE" dirty="0" smtClean="0"/>
              <a:t>مروان البخيت</a:t>
            </a:r>
            <a:endParaRPr lang="en-US" dirty="0"/>
          </a:p>
        </p:txBody>
      </p:sp>
      <p:sp>
        <p:nvSpPr>
          <p:cNvPr id="3" name="Content Placeholder 2"/>
          <p:cNvSpPr>
            <a:spLocks noGrp="1"/>
          </p:cNvSpPr>
          <p:nvPr>
            <p:ph idx="1"/>
          </p:nvPr>
        </p:nvSpPr>
        <p:spPr>
          <a:xfrm>
            <a:off x="381000" y="2135590"/>
            <a:ext cx="8229600" cy="3886200"/>
          </a:xfrm>
        </p:spPr>
        <p:txBody>
          <a:bodyPr>
            <a:normAutofit/>
          </a:bodyPr>
          <a:lstStyle/>
          <a:p>
            <a:pPr marL="0" indent="0" algn="r" rtl="1">
              <a:buNone/>
            </a:pPr>
            <a:endParaRPr lang="en-US" dirty="0"/>
          </a:p>
          <a:p>
            <a:pPr algn="r" rtl="1"/>
            <a:r>
              <a:rPr lang="ar-AE" dirty="0"/>
              <a:t>من مواليد مدينة الأحساء</a:t>
            </a:r>
          </a:p>
          <a:p>
            <a:pPr algn="r" rtl="1"/>
            <a:r>
              <a:rPr lang="ar-AE" dirty="0"/>
              <a:t>حاصل على درجة البكاوريوس</a:t>
            </a:r>
          </a:p>
          <a:p>
            <a:pPr algn="r" rtl="1"/>
            <a:r>
              <a:rPr lang="ar-AE" dirty="0"/>
              <a:t>جامعة الملك فيصل بالأحساء</a:t>
            </a:r>
          </a:p>
          <a:p>
            <a:pPr algn="r" rtl="1"/>
            <a:r>
              <a:rPr lang="ar-AE" dirty="0"/>
              <a:t>تربية خاصة - مسار الإعاقة السمعية</a:t>
            </a:r>
          </a:p>
          <a:p>
            <a:pPr algn="r" rtl="1"/>
            <a:r>
              <a:rPr lang="ar-AE" dirty="0"/>
              <a:t>مهتم بالكتابة و تقنياتها و فنياتها</a:t>
            </a:r>
          </a:p>
          <a:p>
            <a:pPr algn="r" rtl="1"/>
            <a:r>
              <a:rPr lang="ar-AE" dirty="0"/>
              <a:t>"إنما أنا قارئُ يغامر بالكتابة"</a:t>
            </a:r>
          </a:p>
          <a:p>
            <a:pPr algn="r" rtl="1"/>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53998">
            <a:off x="231878" y="4991173"/>
            <a:ext cx="1228928" cy="17363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5850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1" end="1"/>
                                            </p:txEl>
                                          </p:spTgt>
                                        </p:tgtEl>
                                        <p:attrNameLst>
                                          <p:attrName>style.visibility</p:attrName>
                                        </p:attrNameLst>
                                      </p:cBhvr>
                                      <p:to>
                                        <p:strVal val="visible"/>
                                      </p:to>
                                    </p:set>
                                    <p:animEffect transition="in" filter="fade">
                                      <p:cBhvr>
                                        <p:cTn id="46" dur="1000"/>
                                        <p:tgtEl>
                                          <p:spTgt spid="3">
                                            <p:txEl>
                                              <p:pRg st="1" end="1"/>
                                            </p:txEl>
                                          </p:spTgt>
                                        </p:tgtEl>
                                      </p:cBhvr>
                                    </p:animEffect>
                                    <p:anim calcmode="lin" valueType="num">
                                      <p:cBhvr>
                                        <p:cTn id="4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
                                            <p:txEl>
                                              <p:pRg st="2" end="2"/>
                                            </p:txEl>
                                          </p:spTgt>
                                        </p:tgtEl>
                                        <p:attrNameLst>
                                          <p:attrName>style.visibility</p:attrName>
                                        </p:attrNameLst>
                                      </p:cBhvr>
                                      <p:to>
                                        <p:strVal val="visible"/>
                                      </p:to>
                                    </p:set>
                                    <p:animEffect transition="in" filter="fade">
                                      <p:cBhvr>
                                        <p:cTn id="53" dur="1000"/>
                                        <p:tgtEl>
                                          <p:spTgt spid="3">
                                            <p:txEl>
                                              <p:pRg st="2" end="2"/>
                                            </p:txEl>
                                          </p:spTgt>
                                        </p:tgtEl>
                                      </p:cBhvr>
                                    </p:animEffect>
                                    <p:anim calcmode="lin" valueType="num">
                                      <p:cBhvr>
                                        <p:cTn id="5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
                                            <p:txEl>
                                              <p:pRg st="3" end="3"/>
                                            </p:txEl>
                                          </p:spTgt>
                                        </p:tgtEl>
                                        <p:attrNameLst>
                                          <p:attrName>style.visibility</p:attrName>
                                        </p:attrNameLst>
                                      </p:cBhvr>
                                      <p:to>
                                        <p:strVal val="visible"/>
                                      </p:to>
                                    </p:set>
                                    <p:animEffect transition="in" filter="fade">
                                      <p:cBhvr>
                                        <p:cTn id="60" dur="1000"/>
                                        <p:tgtEl>
                                          <p:spTgt spid="3">
                                            <p:txEl>
                                              <p:pRg st="3" end="3"/>
                                            </p:txEl>
                                          </p:spTgt>
                                        </p:tgtEl>
                                      </p:cBhvr>
                                    </p:animEffect>
                                    <p:anim calcmode="lin" valueType="num">
                                      <p:cBhvr>
                                        <p:cTn id="6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
                                            <p:txEl>
                                              <p:pRg st="4" end="4"/>
                                            </p:txEl>
                                          </p:spTgt>
                                        </p:tgtEl>
                                        <p:attrNameLst>
                                          <p:attrName>style.visibility</p:attrName>
                                        </p:attrNameLst>
                                      </p:cBhvr>
                                      <p:to>
                                        <p:strVal val="visible"/>
                                      </p:to>
                                    </p:set>
                                    <p:animEffect transition="in" filter="fade">
                                      <p:cBhvr>
                                        <p:cTn id="67" dur="1000"/>
                                        <p:tgtEl>
                                          <p:spTgt spid="3">
                                            <p:txEl>
                                              <p:pRg st="4" end="4"/>
                                            </p:txEl>
                                          </p:spTgt>
                                        </p:tgtEl>
                                      </p:cBhvr>
                                    </p:animEffect>
                                    <p:anim calcmode="lin" valueType="num">
                                      <p:cBhvr>
                                        <p:cTn id="6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3">
                                            <p:txEl>
                                              <p:pRg st="5" end="5"/>
                                            </p:txEl>
                                          </p:spTgt>
                                        </p:tgtEl>
                                        <p:attrNameLst>
                                          <p:attrName>style.visibility</p:attrName>
                                        </p:attrNameLst>
                                      </p:cBhvr>
                                      <p:to>
                                        <p:strVal val="visible"/>
                                      </p:to>
                                    </p:set>
                                    <p:animEffect transition="in" filter="fade">
                                      <p:cBhvr>
                                        <p:cTn id="74" dur="1000"/>
                                        <p:tgtEl>
                                          <p:spTgt spid="3">
                                            <p:txEl>
                                              <p:pRg st="5" end="5"/>
                                            </p:txEl>
                                          </p:spTgt>
                                        </p:tgtEl>
                                      </p:cBhvr>
                                    </p:animEffect>
                                    <p:anim calcmode="lin" valueType="num">
                                      <p:cBhvr>
                                        <p:cTn id="7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7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3">
                                            <p:txEl>
                                              <p:pRg st="6" end="6"/>
                                            </p:txEl>
                                          </p:spTgt>
                                        </p:tgtEl>
                                        <p:attrNameLst>
                                          <p:attrName>style.visibility</p:attrName>
                                        </p:attrNameLst>
                                      </p:cBhvr>
                                      <p:to>
                                        <p:strVal val="visible"/>
                                      </p:to>
                                    </p:set>
                                    <p:animEffect transition="in" filter="fade">
                                      <p:cBhvr>
                                        <p:cTn id="81" dur="1000"/>
                                        <p:tgtEl>
                                          <p:spTgt spid="3">
                                            <p:txEl>
                                              <p:pRg st="6" end="6"/>
                                            </p:txEl>
                                          </p:spTgt>
                                        </p:tgtEl>
                                      </p:cBhvr>
                                    </p:animEffect>
                                    <p:anim calcmode="lin" valueType="num">
                                      <p:cBhvr>
                                        <p:cTn id="8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8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2286000"/>
            <a:ext cx="8229600" cy="1219200"/>
          </a:xfrm>
        </p:spPr>
        <p:txBody>
          <a:bodyPr/>
          <a:lstStyle/>
          <a:p>
            <a:pPr algn="r" rtl="1">
              <a:lnSpc>
                <a:spcPct val="150000"/>
              </a:lnSpc>
            </a:pPr>
            <a:r>
              <a:rPr lang="ar-AE" dirty="0" smtClean="0">
                <a:effectLst>
                  <a:outerShdw blurRad="38100" dist="38100" dir="2700000" algn="tl">
                    <a:srgbClr val="000000">
                      <a:alpha val="43137"/>
                    </a:srgbClr>
                  </a:outerShdw>
                </a:effectLst>
              </a:rPr>
              <a:t>إن حالت الظروف بينكن وتصفح الكتب المرشحة مباشرة فما عليكن سوى تصفح موقع غود ريدز التالي عنوانه:</a:t>
            </a:r>
            <a:endParaRPr lang="en-US" dirty="0">
              <a:effectLst>
                <a:outerShdw blurRad="38100" dist="38100" dir="2700000" algn="tl">
                  <a:srgbClr val="000000">
                    <a:alpha val="43137"/>
                  </a:srgbClr>
                </a:outerShdw>
              </a:effectLst>
            </a:endParaRPr>
          </a:p>
        </p:txBody>
      </p:sp>
      <p:sp>
        <p:nvSpPr>
          <p:cNvPr id="4" name="TextBox 3"/>
          <p:cNvSpPr txBox="1"/>
          <p:nvPr/>
        </p:nvSpPr>
        <p:spPr>
          <a:xfrm>
            <a:off x="1295400" y="817279"/>
            <a:ext cx="6629400" cy="830997"/>
          </a:xfrm>
          <a:prstGeom prst="rect">
            <a:avLst/>
          </a:prstGeom>
          <a:noFill/>
        </p:spPr>
        <p:txBody>
          <a:bodyPr wrap="square" rtlCol="0">
            <a:spAutoFit/>
          </a:bodyPr>
          <a:lstStyle/>
          <a:p>
            <a:pPr algn="ctr" rtl="1"/>
            <a:r>
              <a:rPr lang="ar-AE" sz="4800" dirty="0" smtClean="0">
                <a:effectLst>
                  <a:outerShdw blurRad="38100" dist="38100" dir="2700000" algn="tl">
                    <a:srgbClr val="000000">
                      <a:alpha val="43137"/>
                    </a:srgbClr>
                  </a:outerShdw>
                </a:effectLst>
              </a:rPr>
              <a:t>صوتك أمانة</a:t>
            </a:r>
            <a:endParaRPr lang="en-US" sz="4800" dirty="0">
              <a:effectLst>
                <a:outerShdw blurRad="38100" dist="38100" dir="2700000" algn="tl">
                  <a:srgbClr val="000000">
                    <a:alpha val="43137"/>
                  </a:srgbClr>
                </a:outerShdw>
              </a:effectLst>
            </a:endParaRPr>
          </a:p>
        </p:txBody>
      </p:sp>
      <p:sp>
        <p:nvSpPr>
          <p:cNvPr id="5" name="TextBox 4"/>
          <p:cNvSpPr txBox="1"/>
          <p:nvPr/>
        </p:nvSpPr>
        <p:spPr>
          <a:xfrm>
            <a:off x="1828800" y="3962400"/>
            <a:ext cx="6324600" cy="369332"/>
          </a:xfrm>
          <a:prstGeom prst="rect">
            <a:avLst/>
          </a:prstGeom>
          <a:noFill/>
        </p:spPr>
        <p:txBody>
          <a:bodyPr wrap="square" rtlCol="0">
            <a:spAutoFit/>
          </a:bodyPr>
          <a:lstStyle/>
          <a:p>
            <a:pPr algn="ctr"/>
            <a:r>
              <a:rPr lang="en-US" dirty="0" smtClean="0">
                <a:hlinkClick r:id="rId2" action="ppaction://hlinkpres?slideindex=1&amp;slidetitle="/>
              </a:rPr>
              <a:t>https://www.goodreads.com/</a:t>
            </a:r>
            <a:endParaRPr lang="en-US" dirty="0"/>
          </a:p>
        </p:txBody>
      </p:sp>
      <p:sp>
        <p:nvSpPr>
          <p:cNvPr id="6" name="TextBox 5"/>
          <p:cNvSpPr txBox="1"/>
          <p:nvPr/>
        </p:nvSpPr>
        <p:spPr>
          <a:xfrm>
            <a:off x="1066800" y="4888468"/>
            <a:ext cx="7239000" cy="707886"/>
          </a:xfrm>
          <a:prstGeom prst="rect">
            <a:avLst/>
          </a:prstGeom>
          <a:noFill/>
        </p:spPr>
        <p:txBody>
          <a:bodyPr wrap="square" rtlCol="0">
            <a:spAutoFit/>
          </a:bodyPr>
          <a:lstStyle/>
          <a:p>
            <a:pPr algn="ctr"/>
            <a:r>
              <a:rPr lang="ar-AE" sz="4000" dirty="0" smtClean="0">
                <a:effectLst>
                  <a:outerShdw blurRad="38100" dist="38100" dir="2700000" algn="tl">
                    <a:srgbClr val="000000">
                      <a:alpha val="43137"/>
                    </a:srgbClr>
                  </a:outerShdw>
                </a:effectLst>
              </a:rPr>
              <a:t>ثم </a:t>
            </a:r>
            <a:r>
              <a:rPr lang="ar-AE" sz="4000" dirty="0" smtClean="0">
                <a:effectLst>
                  <a:outerShdw blurRad="38100" dist="38100" dir="2700000" algn="tl">
                    <a:srgbClr val="000000">
                      <a:alpha val="43137"/>
                    </a:srgbClr>
                  </a:outerShdw>
                </a:effectLst>
              </a:rPr>
              <a:t>هيا إلى </a:t>
            </a:r>
            <a:r>
              <a:rPr lang="ar-AE" sz="4000" dirty="0" smtClean="0">
                <a:effectLst>
                  <a:outerShdw blurRad="38100" dist="38100" dir="2700000" algn="tl">
                    <a:srgbClr val="000000">
                      <a:alpha val="43137"/>
                    </a:srgbClr>
                  </a:outerShdw>
                </a:effectLst>
              </a:rPr>
              <a:t>للتصويت </a:t>
            </a: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6130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2000"/>
                                        <p:tgtEl>
                                          <p:spTgt spid="5"/>
                                        </p:tgtEl>
                                      </p:cBhvr>
                                    </p:animEffect>
                                    <p:anim calcmode="lin" valueType="num">
                                      <p:cBhvr>
                                        <p:cTn id="44" dur="2000" fill="hold"/>
                                        <p:tgtEl>
                                          <p:spTgt spid="5"/>
                                        </p:tgtEl>
                                        <p:attrNameLst>
                                          <p:attrName>ppt_w</p:attrName>
                                        </p:attrNameLst>
                                      </p:cBhvr>
                                      <p:tavLst>
                                        <p:tav tm="0" fmla="#ppt_w*sin(2.5*pi*$)">
                                          <p:val>
                                            <p:fltVal val="0"/>
                                          </p:val>
                                        </p:tav>
                                        <p:tav tm="100000">
                                          <p:val>
                                            <p:fltVal val="1"/>
                                          </p:val>
                                        </p:tav>
                                      </p:tavLst>
                                    </p:anim>
                                    <p:anim calcmode="lin" valueType="num">
                                      <p:cBhvr>
                                        <p:cTn id="45"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000"/>
                                        <p:tgtEl>
                                          <p:spTgt spid="6"/>
                                        </p:tgtEl>
                                      </p:cBhvr>
                                    </p:animEffect>
                                    <p:anim calcmode="lin" valueType="num">
                                      <p:cBhvr>
                                        <p:cTn id="51" dur="1000" fill="hold"/>
                                        <p:tgtEl>
                                          <p:spTgt spid="6"/>
                                        </p:tgtEl>
                                        <p:attrNameLst>
                                          <p:attrName>ppt_x</p:attrName>
                                        </p:attrNameLst>
                                      </p:cBhvr>
                                      <p:tavLst>
                                        <p:tav tm="0">
                                          <p:val>
                                            <p:strVal val="#ppt_x"/>
                                          </p:val>
                                        </p:tav>
                                        <p:tav tm="100000">
                                          <p:val>
                                            <p:strVal val="#ppt_x"/>
                                          </p:val>
                                        </p:tav>
                                      </p:tavLst>
                                    </p:anim>
                                    <p:anim calcmode="lin" valueType="num">
                                      <p:cBhvr>
                                        <p:cTn id="5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400</TotalTime>
  <Words>1128</Words>
  <Application>Microsoft Office PowerPoint</Application>
  <PresentationFormat>On-screen Show (4:3)</PresentationFormat>
  <Paragraphs>58</Paragraphs>
  <Slides>12</Slides>
  <Notes>1</Notes>
  <HiddenSlides>0</HiddenSlides>
  <MMClips>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Thatch</vt:lpstr>
      <vt:lpstr>فرسان سبتمبر</vt:lpstr>
      <vt:lpstr>لأنك الله</vt:lpstr>
      <vt:lpstr>علي بن جابر الفيفي</vt:lpstr>
      <vt:lpstr>التناغم القدري</vt:lpstr>
      <vt:lpstr>ديباك شوبرا</vt:lpstr>
      <vt:lpstr>خداع المرايا</vt:lpstr>
      <vt:lpstr>أجاثا كريستي</vt:lpstr>
      <vt:lpstr>العمى</vt:lpstr>
      <vt:lpstr>جوزيه ساراماغو</vt:lpstr>
      <vt:lpstr>هي راودتني عن نفسي</vt:lpstr>
      <vt:lpstr>مروان البخيت</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سبتمبر</dc:title>
  <dc:creator>TOSH</dc:creator>
  <cp:lastModifiedBy>TOSH</cp:lastModifiedBy>
  <cp:revision>44</cp:revision>
  <dcterms:created xsi:type="dcterms:W3CDTF">2018-08-27T13:18:06Z</dcterms:created>
  <dcterms:modified xsi:type="dcterms:W3CDTF">2018-08-28T11:17:46Z</dcterms:modified>
</cp:coreProperties>
</file>