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66" r:id="rId5"/>
    <p:sldId id="259" r:id="rId6"/>
    <p:sldId id="258" r:id="rId7"/>
    <p:sldId id="267" r:id="rId8"/>
    <p:sldId id="261" r:id="rId9"/>
    <p:sldId id="262" r:id="rId10"/>
    <p:sldId id="268" r:id="rId11"/>
    <p:sldId id="264" r:id="rId12"/>
    <p:sldId id="265" r:id="rId13"/>
    <p:sldId id="269"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93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p:scale>
          <a:sx n="60" d="100"/>
          <a:sy n="60" d="100"/>
        </p:scale>
        <p:origin x="-1572" y="-2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DB962300-1EC8-40CA-BB72-366A031131CE}" type="datetimeFigureOut">
              <a:rPr lang="en-US" smtClean="0"/>
              <a:t>9/23/2018</a:t>
            </a:fld>
            <a:endParaRPr lang="en-US"/>
          </a:p>
        </p:txBody>
      </p:sp>
      <p:sp>
        <p:nvSpPr>
          <p:cNvPr id="17" name="Slide Number Placeholder 16"/>
          <p:cNvSpPr>
            <a:spLocks noGrp="1"/>
          </p:cNvSpPr>
          <p:nvPr>
            <p:ph type="sldNum" sz="quarter" idx="11"/>
          </p:nvPr>
        </p:nvSpPr>
        <p:spPr/>
        <p:txBody>
          <a:bodyPr/>
          <a:lstStyle/>
          <a:p>
            <a:fld id="{5A114C91-8779-44FD-AEA4-1B55A2178526}"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DB962300-1EC8-40CA-BB72-366A031131CE}" type="datetimeFigureOut">
              <a:rPr lang="en-US" smtClean="0"/>
              <a:t>9/23/2018</a:t>
            </a:fld>
            <a:endParaRPr lang="en-US"/>
          </a:p>
        </p:txBody>
      </p:sp>
      <p:sp>
        <p:nvSpPr>
          <p:cNvPr id="12" name="Slide Number Placeholder 11"/>
          <p:cNvSpPr>
            <a:spLocks noGrp="1"/>
          </p:cNvSpPr>
          <p:nvPr>
            <p:ph type="sldNum" sz="quarter" idx="15"/>
          </p:nvPr>
        </p:nvSpPr>
        <p:spPr/>
        <p:txBody>
          <a:bodyPr/>
          <a:lstStyle/>
          <a:p>
            <a:fld id="{5A114C91-8779-44FD-AEA4-1B55A2178526}"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DB962300-1EC8-40CA-BB72-366A031131CE}" type="datetimeFigureOut">
              <a:rPr lang="en-US" smtClean="0"/>
              <a:t>9/23/2018</a:t>
            </a:fld>
            <a:endParaRPr lang="en-US"/>
          </a:p>
        </p:txBody>
      </p:sp>
      <p:sp>
        <p:nvSpPr>
          <p:cNvPr id="14" name="Slide Number Placeholder 13"/>
          <p:cNvSpPr>
            <a:spLocks noGrp="1"/>
          </p:cNvSpPr>
          <p:nvPr>
            <p:ph type="sldNum" sz="quarter" idx="11"/>
          </p:nvPr>
        </p:nvSpPr>
        <p:spPr/>
        <p:txBody>
          <a:bodyPr/>
          <a:lstStyle/>
          <a:p>
            <a:fld id="{5A114C91-8779-44FD-AEA4-1B55A2178526}"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DB962300-1EC8-40CA-BB72-366A031131CE}" type="datetimeFigureOut">
              <a:rPr lang="en-US" smtClean="0"/>
              <a:t>9/23/2018</a:t>
            </a:fld>
            <a:endParaRPr lang="en-US"/>
          </a:p>
        </p:txBody>
      </p:sp>
      <p:sp>
        <p:nvSpPr>
          <p:cNvPr id="12" name="Slide Number Placeholder 11"/>
          <p:cNvSpPr>
            <a:spLocks noGrp="1"/>
          </p:cNvSpPr>
          <p:nvPr>
            <p:ph type="sldNum" sz="quarter" idx="16"/>
          </p:nvPr>
        </p:nvSpPr>
        <p:spPr/>
        <p:txBody>
          <a:bodyPr/>
          <a:lstStyle/>
          <a:p>
            <a:fld id="{5A114C91-8779-44FD-AEA4-1B55A2178526}"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DB962300-1EC8-40CA-BB72-366A031131CE}" type="datetimeFigureOut">
              <a:rPr lang="en-US" smtClean="0"/>
              <a:t>9/23/2018</a:t>
            </a:fld>
            <a:endParaRPr lang="en-US"/>
          </a:p>
        </p:txBody>
      </p:sp>
      <p:sp>
        <p:nvSpPr>
          <p:cNvPr id="12" name="Slide Number Placeholder 11"/>
          <p:cNvSpPr>
            <a:spLocks noGrp="1"/>
          </p:cNvSpPr>
          <p:nvPr>
            <p:ph type="sldNum" sz="quarter" idx="17"/>
          </p:nvPr>
        </p:nvSpPr>
        <p:spPr/>
        <p:txBody>
          <a:bodyPr/>
          <a:lstStyle/>
          <a:p>
            <a:fld id="{5A114C91-8779-44FD-AEA4-1B55A2178526}"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DB962300-1EC8-40CA-BB72-366A031131CE}" type="datetimeFigureOut">
              <a:rPr lang="en-US" smtClean="0"/>
              <a:t>9/23/2018</a:t>
            </a:fld>
            <a:endParaRPr lang="en-US"/>
          </a:p>
        </p:txBody>
      </p:sp>
      <p:sp>
        <p:nvSpPr>
          <p:cNvPr id="16" name="Slide Number Placeholder 15"/>
          <p:cNvSpPr>
            <a:spLocks noGrp="1"/>
          </p:cNvSpPr>
          <p:nvPr>
            <p:ph type="sldNum" sz="quarter" idx="11"/>
          </p:nvPr>
        </p:nvSpPr>
        <p:spPr/>
        <p:txBody>
          <a:bodyPr/>
          <a:lstStyle/>
          <a:p>
            <a:fld id="{5A114C91-8779-44FD-AEA4-1B55A2178526}"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B962300-1EC8-40CA-BB72-366A031131CE}" type="datetimeFigureOut">
              <a:rPr lang="en-US" smtClean="0"/>
              <a:t>9/23/2018</a:t>
            </a:fld>
            <a:endParaRPr lang="en-US"/>
          </a:p>
        </p:txBody>
      </p:sp>
      <p:sp>
        <p:nvSpPr>
          <p:cNvPr id="8" name="Slide Number Placeholder 7"/>
          <p:cNvSpPr>
            <a:spLocks noGrp="1"/>
          </p:cNvSpPr>
          <p:nvPr>
            <p:ph type="sldNum" sz="quarter" idx="11"/>
          </p:nvPr>
        </p:nvSpPr>
        <p:spPr/>
        <p:txBody>
          <a:bodyPr/>
          <a:lstStyle/>
          <a:p>
            <a:fld id="{5A114C91-8779-44FD-AEA4-1B55A217852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DB962300-1EC8-40CA-BB72-366A031131CE}" type="datetimeFigureOut">
              <a:rPr lang="en-US" smtClean="0"/>
              <a:t>9/23/2018</a:t>
            </a:fld>
            <a:endParaRPr lang="en-US"/>
          </a:p>
        </p:txBody>
      </p:sp>
      <p:sp>
        <p:nvSpPr>
          <p:cNvPr id="19" name="Slide Number Placeholder 18"/>
          <p:cNvSpPr>
            <a:spLocks noGrp="1"/>
          </p:cNvSpPr>
          <p:nvPr>
            <p:ph type="sldNum" sz="quarter" idx="16"/>
          </p:nvPr>
        </p:nvSpPr>
        <p:spPr/>
        <p:txBody>
          <a:bodyPr/>
          <a:lstStyle/>
          <a:p>
            <a:fld id="{5A114C91-8779-44FD-AEA4-1B55A2178526}"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DB962300-1EC8-40CA-BB72-366A031131CE}" type="datetimeFigureOut">
              <a:rPr lang="en-US" smtClean="0"/>
              <a:t>9/23/2018</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5A114C91-8779-44FD-AEA4-1B55A2178526}" type="slidenum">
              <a:rPr lang="en-US" smtClean="0"/>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62300-1EC8-40CA-BB72-366A031131CE}" type="datetimeFigureOut">
              <a:rPr lang="en-US" smtClean="0"/>
              <a:t>9/23/2018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4C91-8779-44FD-AEA4-1B55A21785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962300-1EC8-40CA-BB72-366A031131CE}" type="datetimeFigureOut">
              <a:rPr lang="en-US" smtClean="0"/>
              <a:t>9/23/2018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4C91-8779-44FD-AEA4-1B55A2178526}" type="slidenum">
              <a:rPr lang="en-US" smtClean="0"/>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DB962300-1EC8-40CA-BB72-366A031131CE}" type="datetimeFigureOut">
              <a:rPr lang="en-US" smtClean="0"/>
              <a:t>9/23/2018</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A114C91-8779-44FD-AEA4-1B55A2178526}" type="slidenum">
              <a:rPr lang="en-US" smtClean="0"/>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ar-AE" sz="2400" b="1" dirty="0" smtClean="0">
                <a:solidFill>
                  <a:srgbClr val="AF939C"/>
                </a:solidFill>
                <a:latin typeface="Arial" panose="020B0604020202020204" pitchFamily="34" charset="0"/>
                <a:cs typeface="Arial" panose="020B0604020202020204" pitchFamily="34" charset="0"/>
              </a:rPr>
              <a:t>اقرأ لتغدو إنسان أجمل</a:t>
            </a:r>
            <a:endParaRPr lang="en-US" sz="2400" b="1" dirty="0">
              <a:solidFill>
                <a:srgbClr val="AF939C"/>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506164" y="2362200"/>
            <a:ext cx="4013200" cy="599440"/>
          </a:xfrm>
        </p:spPr>
        <p:txBody>
          <a:bodyPr>
            <a:normAutofit/>
          </a:bodyPr>
          <a:lstStyle/>
          <a:p>
            <a:r>
              <a:rPr lang="ar-AE" sz="3600" dirty="0" smtClean="0">
                <a:latin typeface="Calibri Light" panose="020F0302020204030204" pitchFamily="34" charset="0"/>
                <a:cs typeface="Calibri Light" panose="020F0302020204030204" pitchFamily="34" charset="0"/>
              </a:rPr>
              <a:t>فرسان أكتوبر</a:t>
            </a:r>
            <a:endParaRPr lang="en-US" sz="3600" dirty="0">
              <a:latin typeface="Calibri Light" panose="020F0302020204030204" pitchFamily="34" charset="0"/>
              <a:cs typeface="Calibri Light" panose="020F03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11714">
            <a:off x="579035" y="4247691"/>
            <a:ext cx="1670568" cy="23279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1667"/>
          <a:stretch/>
        </p:blipFill>
        <p:spPr>
          <a:xfrm rot="264886">
            <a:off x="2547304" y="4421094"/>
            <a:ext cx="1842957" cy="23484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483">
            <a:off x="7170556" y="4329493"/>
            <a:ext cx="1633586" cy="23786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96302">
            <a:off x="4936415" y="4289645"/>
            <a:ext cx="1833563" cy="2448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Rectangle 12"/>
          <p:cNvSpPr/>
          <p:nvPr/>
        </p:nvSpPr>
        <p:spPr>
          <a:xfrm rot="20747599">
            <a:off x="212440" y="3538018"/>
            <a:ext cx="1519433" cy="523220"/>
          </a:xfrm>
          <a:prstGeom prst="rect">
            <a:avLst/>
          </a:prstGeom>
          <a:ln/>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bodyPr>
          <a:lstStyle/>
          <a:p>
            <a:pPr algn="ctr"/>
            <a:r>
              <a:rPr lang="ar-AE" sz="2800" b="1" cap="none" spc="0" dirty="0" smtClean="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rPr>
              <a:t>مايا أنجلو</a:t>
            </a:r>
            <a:endParaRPr lang="en-US" sz="2800" b="1" cap="none" spc="0" dirty="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endParaRPr>
          </a:p>
        </p:txBody>
      </p:sp>
      <p:sp>
        <p:nvSpPr>
          <p:cNvPr id="16" name="Rectangle 15"/>
          <p:cNvSpPr/>
          <p:nvPr/>
        </p:nvSpPr>
        <p:spPr>
          <a:xfrm rot="21247492">
            <a:off x="4889340" y="3618499"/>
            <a:ext cx="1519433" cy="523220"/>
          </a:xfrm>
          <a:prstGeom prst="rect">
            <a:avLst/>
          </a:prstGeom>
          <a:ln/>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bodyPr>
          <a:lstStyle/>
          <a:p>
            <a:pPr algn="ctr"/>
            <a:r>
              <a:rPr lang="ar-AE" sz="2800" b="1" dirty="0" smtClean="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rPr>
              <a:t>جالبوت</a:t>
            </a:r>
            <a:endParaRPr lang="en-US" sz="2800" b="1" cap="none" spc="0" dirty="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endParaRPr>
          </a:p>
        </p:txBody>
      </p:sp>
      <p:sp>
        <p:nvSpPr>
          <p:cNvPr id="17" name="Rectangle 16"/>
          <p:cNvSpPr/>
          <p:nvPr/>
        </p:nvSpPr>
        <p:spPr>
          <a:xfrm rot="440171">
            <a:off x="7419133" y="3641462"/>
            <a:ext cx="1672030" cy="523220"/>
          </a:xfrm>
          <a:prstGeom prst="rect">
            <a:avLst/>
          </a:prstGeom>
          <a:ln/>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bodyPr>
          <a:lstStyle/>
          <a:p>
            <a:pPr algn="ctr"/>
            <a:r>
              <a:rPr lang="ar-AE" sz="2800" b="1" cap="none" spc="0" dirty="0" smtClean="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rPr>
              <a:t>د. خالد منيف</a:t>
            </a:r>
            <a:endParaRPr lang="en-US" sz="2800" b="1" cap="none" spc="0" dirty="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endParaRPr>
          </a:p>
        </p:txBody>
      </p:sp>
      <p:sp>
        <p:nvSpPr>
          <p:cNvPr id="18" name="Rectangle 17"/>
          <p:cNvSpPr/>
          <p:nvPr/>
        </p:nvSpPr>
        <p:spPr>
          <a:xfrm rot="240092">
            <a:off x="2682934" y="3683659"/>
            <a:ext cx="1906153" cy="523220"/>
          </a:xfrm>
          <a:prstGeom prst="rect">
            <a:avLst/>
          </a:prstGeom>
          <a:ln/>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bodyPr>
          <a:lstStyle/>
          <a:p>
            <a:pPr algn="ctr"/>
            <a:r>
              <a:rPr lang="ar-AE" sz="2800" b="1" cap="none" spc="0" dirty="0" smtClean="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rPr>
              <a:t>د.مايكل هارت</a:t>
            </a:r>
            <a:endParaRPr lang="en-US" sz="2800" b="1" cap="none" spc="0" dirty="0">
              <a:ln w="17780" cmpd="sng">
                <a:solidFill>
                  <a:schemeClr val="accent1">
                    <a:tint val="3000"/>
                  </a:schemeClr>
                </a:solidFill>
                <a:prstDash val="solid"/>
                <a:miter lim="800000"/>
              </a:ln>
              <a:solidFill>
                <a:schemeClr val="tx1"/>
              </a:soli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306079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ppt_w</p:attrName>
                                        </p:attrNameLst>
                                      </p:cBhvr>
                                      <p:tavLst>
                                        <p:tav tm="0">
                                          <p:val>
                                            <p:fltVal val="0"/>
                                          </p:val>
                                        </p:tav>
                                        <p:tav tm="100000">
                                          <p:val>
                                            <p:strVal val="#ppt_w"/>
                                          </p:val>
                                        </p:tav>
                                      </p:tavLst>
                                    </p:anim>
                                    <p:anim calcmode="lin" valueType="num">
                                      <p:cBhvr>
                                        <p:cTn id="64" dur="500" fill="hold"/>
                                        <p:tgtEl>
                                          <p:spTgt spid="2"/>
                                        </p:tgtEl>
                                        <p:attrNameLst>
                                          <p:attrName>ppt_h</p:attrName>
                                        </p:attrNameLst>
                                      </p:cBhvr>
                                      <p:tavLst>
                                        <p:tav tm="0">
                                          <p:val>
                                            <p:fltVal val="0"/>
                                          </p:val>
                                        </p:tav>
                                        <p:tav tm="100000">
                                          <p:val>
                                            <p:strVal val="#ppt_h"/>
                                          </p:val>
                                        </p:tav>
                                      </p:tavLst>
                                    </p:anim>
                                    <p:animEffect transition="in" filter="fade">
                                      <p:cBhvr>
                                        <p:cTn id="6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16" grpId="0" animBg="1"/>
      <p:bldP spid="17"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667000" y="1447800"/>
            <a:ext cx="5943600" cy="4075176"/>
          </a:xfrm>
        </p:spPr>
        <p:txBody>
          <a:bodyPr>
            <a:noAutofit/>
          </a:bodyPr>
          <a:lstStyle/>
          <a:p>
            <a:pPr algn="just" rtl="1">
              <a:lnSpc>
                <a:spcPct val="170000"/>
              </a:lnSpc>
            </a:pPr>
            <a:endParaRPr lang="ar-AE" sz="1400" dirty="0"/>
          </a:p>
          <a:p>
            <a:pPr algn="just" rtl="1">
              <a:lnSpc>
                <a:spcPct val="170000"/>
              </a:lnSpc>
            </a:pPr>
            <a:r>
              <a:rPr lang="ar-AE" sz="1400" dirty="0"/>
              <a:t>أثر خلاف أسري تضطر للإنتقال هي وأخوها للعيش مع جدتها وعمها، نشأ في كنف مجتمع بالغ من غير والدين أول صعوبة شهداها، حياة تصورها حوارات داخلية بائسة بحكم شعورها بدونية مجتمعها ذوي البشرة السوداء وتعالي البيض عليهم. ثم يأتي الإعتداء الجنسي عندما كانت في الثامنة من عمرها. شعورها بالوحدة القاتلة واصرارها على عدم الحديث مع الآخرين بعد اكتشاف سرها وكأنها نكره وكائن مقزز تريد إخفاء روحها وجسدها، ثم الصداقة ومشاركة الأفكار في المدرسة مع من يشبهونها، ثم مقاطع الإعجاب بسيدات المجتمع الأسود اللتي يكنون الإحترام وكانوا بمثابة قدوة لها. سيرة ذاتيه مأساوية ولكن تبعث على الأمل فقد تغيرت الأمور كثيرًا منذ ذلك الحين. فقد توقف الفصل أو التمييز اللوني في المدارس والأعمال، وكان ذلك حقبة من التاريخ الأسود وقد عاشت أنجيلو لرؤية أول رئيس أمريكي أسود في تاريخ الولايات المتحدة الأمريكية. أصدر الكتاب عام ١٩٦٩م ولقبت عام ٢٠٠١ كواحدة من ٣٠ أقوى النساء في أمريكا</a:t>
            </a:r>
            <a:r>
              <a:rPr lang="ar-AE" sz="1400" dirty="0" smtClean="0"/>
              <a:t>.</a:t>
            </a:r>
            <a:endParaRPr lang="en-US" sz="1400" dirty="0"/>
          </a:p>
          <a:p>
            <a:pPr algn="just" rtl="1">
              <a:lnSpc>
                <a:spcPct val="170000"/>
              </a:lnSpc>
            </a:pPr>
            <a:endParaRPr lang="en-US" sz="1400" dirty="0"/>
          </a:p>
        </p:txBody>
      </p:sp>
      <p:sp>
        <p:nvSpPr>
          <p:cNvPr id="3" name="Title 2"/>
          <p:cNvSpPr>
            <a:spLocks noGrp="1"/>
          </p:cNvSpPr>
          <p:nvPr>
            <p:ph type="title"/>
          </p:nvPr>
        </p:nvSpPr>
        <p:spPr/>
        <p:txBody>
          <a:bodyPr>
            <a:normAutofit/>
          </a:bodyPr>
          <a:lstStyle/>
          <a:p>
            <a:r>
              <a:rPr lang="ar-AE" sz="2800" dirty="0" smtClean="0">
                <a:solidFill>
                  <a:srgbClr val="AF939C"/>
                </a:solidFill>
              </a:rPr>
              <a:t>أعرف لماذا يغرد الطائر الحبيس</a:t>
            </a:r>
            <a:endParaRPr lang="en-US" sz="2800" dirty="0">
              <a:solidFill>
                <a:srgbClr val="AF939C"/>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308" r="20253"/>
          <a:stretch/>
        </p:blipFill>
        <p:spPr>
          <a:xfrm>
            <a:off x="609600" y="3657600"/>
            <a:ext cx="1640563" cy="2371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5624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out)">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743200"/>
            <a:ext cx="1240971" cy="18287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ontent Placeholder 1"/>
          <p:cNvSpPr>
            <a:spLocks noGrp="1"/>
          </p:cNvSpPr>
          <p:nvPr>
            <p:ph sz="quarter" idx="13"/>
          </p:nvPr>
        </p:nvSpPr>
        <p:spPr>
          <a:xfrm>
            <a:off x="2514600" y="2151183"/>
            <a:ext cx="6172200" cy="4075176"/>
          </a:xfrm>
        </p:spPr>
        <p:txBody>
          <a:bodyPr>
            <a:normAutofit fontScale="92500" lnSpcReduction="20000"/>
          </a:bodyPr>
          <a:lstStyle/>
          <a:p>
            <a:pPr algn="just" rtl="1">
              <a:lnSpc>
                <a:spcPct val="150000"/>
              </a:lnSpc>
            </a:pPr>
            <a:r>
              <a:rPr lang="ar-AE" dirty="0"/>
              <a:t>هي شاعرة وكاتبة أمريكية، أصدرت عدة كتب أدبية ف</a:t>
            </a:r>
            <a:r>
              <a:rPr lang="ar-AE" dirty="0" smtClean="0"/>
              <a:t>ي </a:t>
            </a:r>
            <a:r>
              <a:rPr lang="ar-AE" dirty="0"/>
              <a:t>فن المقال والعديد من المجموعات الشعرية وهي واحدة من أوائل النساء الأميركيات من أصول أفريقية اللاتي تمكن من مناقشة حياتهن الشخصية جهرةً، فقد كانت الكاتبات السودوات مهمشات إلى درجة وصلت إلى عدم تمكنهم الإفصاح عن هويتهن بوصفهن شخصيات محورية في الأعمال الأدبية التي قمن بكتابتها. يعتبر الكتاب أول سيرة ذاتية من مجموعات السير الذاتية التي أنتجتها، ويحكي بصدق وشفافية مؤلمة حياة الطفولة التي عاشتها والعنصرية التي تقع عليها.</a:t>
            </a:r>
          </a:p>
          <a:p>
            <a:pPr algn="just" rtl="1">
              <a:lnSpc>
                <a:spcPct val="150000"/>
              </a:lnSpc>
            </a:pPr>
            <a:endParaRPr lang="en-US" dirty="0"/>
          </a:p>
        </p:txBody>
      </p:sp>
      <p:sp>
        <p:nvSpPr>
          <p:cNvPr id="3" name="Title 2"/>
          <p:cNvSpPr>
            <a:spLocks noGrp="1"/>
          </p:cNvSpPr>
          <p:nvPr>
            <p:ph type="title"/>
          </p:nvPr>
        </p:nvSpPr>
        <p:spPr/>
        <p:txBody>
          <a:bodyPr>
            <a:normAutofit/>
          </a:bodyPr>
          <a:lstStyle/>
          <a:p>
            <a:r>
              <a:rPr lang="ar-AE" sz="3600" dirty="0" smtClean="0">
                <a:solidFill>
                  <a:srgbClr val="AF939C"/>
                </a:solidFill>
              </a:rPr>
              <a:t>مايا انجلو</a:t>
            </a:r>
            <a:endParaRPr lang="en-US" sz="3600" dirty="0">
              <a:solidFill>
                <a:srgbClr val="AF939C"/>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1" y="4038601"/>
            <a:ext cx="1447800" cy="2088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936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3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out)">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fade">
                                      <p:cBhvr>
                                        <p:cTn id="24" dur="1000"/>
                                        <p:tgtEl>
                                          <p:spTgt spid="2">
                                            <p:txEl>
                                              <p:pRg st="0" end="0"/>
                                            </p:txEl>
                                          </p:spTgt>
                                        </p:tgtEl>
                                      </p:cBhvr>
                                    </p:animEffect>
                                    <p:anim calcmode="lin" valueType="num">
                                      <p:cBhvr>
                                        <p:cTn id="2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r" rtl="1">
              <a:lnSpc>
                <a:spcPct val="150000"/>
              </a:lnSpc>
            </a:pPr>
            <a:r>
              <a:rPr lang="ar-AE" sz="2800" dirty="0" smtClean="0"/>
              <a:t>لأنه يتحدث عن حقبة زمنية مليئة بمعاناة رغبت في معرفتها.. لأن كاتبته امرأة نالت من المعاناة نصيبا ثقيلا لم يثنيها عن المضي قدما لتكون رمزا لجمال الانسانية ونضال امرأة..</a:t>
            </a:r>
          </a:p>
          <a:p>
            <a:pPr algn="r" rtl="1"/>
            <a:r>
              <a:rPr lang="ar-AE" sz="2800" dirty="0" smtClean="0"/>
              <a:t>ولانها مايا أنجلو.. قلب مليء بالحب ولسان ناضح بالحكمة..</a:t>
            </a:r>
            <a:endParaRPr lang="en-US" sz="2800" dirty="0"/>
          </a:p>
        </p:txBody>
      </p:sp>
      <p:sp>
        <p:nvSpPr>
          <p:cNvPr id="3" name="Title 2"/>
          <p:cNvSpPr>
            <a:spLocks noGrp="1"/>
          </p:cNvSpPr>
          <p:nvPr>
            <p:ph type="title"/>
          </p:nvPr>
        </p:nvSpPr>
        <p:spPr/>
        <p:txBody>
          <a:bodyPr>
            <a:normAutofit/>
          </a:bodyPr>
          <a:lstStyle/>
          <a:p>
            <a:r>
              <a:rPr lang="ar-AE" sz="3200" dirty="0" smtClean="0"/>
              <a:t>لماذا هذا الكتاب</a:t>
            </a:r>
            <a:endParaRPr lang="en-US" sz="3200" dirty="0"/>
          </a:p>
        </p:txBody>
      </p:sp>
    </p:spTree>
    <p:extLst>
      <p:ext uri="{BB962C8B-B14F-4D97-AF65-F5344CB8AC3E}">
        <p14:creationId xmlns:p14="http://schemas.microsoft.com/office/powerpoint/2010/main" val="192674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05200" y="2514600"/>
            <a:ext cx="5638800" cy="4075176"/>
          </a:xfrm>
        </p:spPr>
        <p:txBody>
          <a:bodyPr>
            <a:normAutofit lnSpcReduction="10000"/>
          </a:bodyPr>
          <a:lstStyle/>
          <a:p>
            <a:pPr marL="342900" indent="-342900" algn="just" rtl="1">
              <a:lnSpc>
                <a:spcPct val="150000"/>
              </a:lnSpc>
              <a:buFont typeface="Arial" panose="020B0604020202020204" pitchFamily="34" charset="0"/>
              <a:buChar char="•"/>
            </a:pPr>
            <a:r>
              <a:rPr lang="ar-AE" dirty="0" smtClean="0"/>
              <a:t>كتاب </a:t>
            </a:r>
            <a:r>
              <a:rPr lang="ar-AE" dirty="0"/>
              <a:t>يذكر أهم مائة شخصية غيرت العالم </a:t>
            </a:r>
            <a:r>
              <a:rPr lang="ar-AE" dirty="0" smtClean="0"/>
              <a:t>، ترجم </a:t>
            </a:r>
            <a:r>
              <a:rPr lang="ar-AE" dirty="0"/>
              <a:t>الكتاب للغة العربية "أنيس منصور" وبرغم أن الكتاب أعيدت طباعته وتغير ترتيب الأسماء فيه إلا أن رسول الله صلى الله عليه وسلم بقي رقم 1 وهذا إنصاف من شخصية غير مسلمة احترمت الحقيقة بشجاعة الكتاب فيه الكثير </a:t>
            </a:r>
            <a:r>
              <a:rPr lang="ar-AE" dirty="0" smtClean="0"/>
              <a:t>من الفوائد و التسائلات.</a:t>
            </a:r>
          </a:p>
          <a:p>
            <a:pPr marL="342900" indent="-342900" algn="just" rtl="1">
              <a:lnSpc>
                <a:spcPct val="150000"/>
              </a:lnSpc>
              <a:buFont typeface="Arial" panose="020B0604020202020204" pitchFamily="34" charset="0"/>
              <a:buChar char="•"/>
            </a:pPr>
            <a:r>
              <a:rPr lang="ar-AE" dirty="0" smtClean="0"/>
              <a:t>للكتاب أكثر من طبعة مختلفة الغلاف</a:t>
            </a:r>
            <a:r>
              <a:rPr lang="ar-AE" dirty="0"/>
              <a:t/>
            </a:r>
            <a:br>
              <a:rPr lang="ar-AE" dirty="0"/>
            </a:br>
            <a:endParaRPr lang="en-US" dirty="0"/>
          </a:p>
        </p:txBody>
      </p:sp>
      <p:sp>
        <p:nvSpPr>
          <p:cNvPr id="3" name="Title 2"/>
          <p:cNvSpPr>
            <a:spLocks noGrp="1"/>
          </p:cNvSpPr>
          <p:nvPr>
            <p:ph type="title"/>
          </p:nvPr>
        </p:nvSpPr>
        <p:spPr/>
        <p:txBody>
          <a:bodyPr>
            <a:normAutofit/>
          </a:bodyPr>
          <a:lstStyle/>
          <a:p>
            <a:r>
              <a:rPr lang="ar-AE" sz="3200" dirty="0" smtClean="0">
                <a:solidFill>
                  <a:srgbClr val="AF939C"/>
                </a:solidFill>
              </a:rPr>
              <a:t>الخالدون</a:t>
            </a:r>
            <a:r>
              <a:rPr lang="ar-AE" sz="2400" dirty="0" smtClean="0"/>
              <a:t> </a:t>
            </a:r>
            <a:r>
              <a:rPr lang="ar-AE" sz="3200" dirty="0" smtClean="0">
                <a:solidFill>
                  <a:srgbClr val="AF939C"/>
                </a:solidFill>
              </a:rPr>
              <a:t>المائة</a:t>
            </a:r>
            <a:r>
              <a:rPr lang="ar-AE" sz="2400" dirty="0" smtClean="0"/>
              <a:t> </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429000"/>
            <a:ext cx="1752600" cy="24440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0878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61429"/>
          <a:stretch/>
        </p:blipFill>
        <p:spPr>
          <a:xfrm>
            <a:off x="177635" y="1981200"/>
            <a:ext cx="1480598" cy="2159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ontent Placeholder 1"/>
          <p:cNvSpPr>
            <a:spLocks noGrp="1"/>
          </p:cNvSpPr>
          <p:nvPr>
            <p:ph sz="quarter" idx="13"/>
          </p:nvPr>
        </p:nvSpPr>
        <p:spPr>
          <a:xfrm>
            <a:off x="2743200" y="2020824"/>
            <a:ext cx="5943600" cy="4075176"/>
          </a:xfrm>
        </p:spPr>
        <p:txBody>
          <a:bodyPr>
            <a:normAutofit fontScale="92500" lnSpcReduction="20000"/>
          </a:bodyPr>
          <a:lstStyle/>
          <a:p>
            <a:pPr algn="just" rtl="1">
              <a:lnSpc>
                <a:spcPct val="150000"/>
              </a:lnSpc>
            </a:pPr>
            <a:r>
              <a:rPr lang="ar-AE" dirty="0" smtClean="0"/>
              <a:t>فيزيائي </a:t>
            </a:r>
            <a:r>
              <a:rPr lang="ar-AE" dirty="0"/>
              <a:t>فلكي أمريكي، صاحب كتاب الخالدون المئة. يصف نفسه بأنه ذو توجهات سياسية فلسفية كتلك التي لدى جيفيرسون بينما يصفه منتقدوه أنه محافظ وإنفصالي عرقي عنصري، ومتزوج وله ولدان. اشتغل في مركز أبحاث الفضاء في غرين بلت في ميرلاند وفي المركز القومي لأبحاث طبقات الجو في كولورادو، وكذلك في مرصد هيل في كاليفورنيا في بامادينيا. وهو الآن عضو الجمعية الفلكية وفروعها في علوم الكواكب. وأحد العلماء المعتمدين في الفيزياء التطبيقية. يعتبر مايكل هارت هو مخترع الكتاب الالكتروني</a:t>
            </a:r>
            <a:endParaRPr lang="en-US" dirty="0"/>
          </a:p>
        </p:txBody>
      </p:sp>
      <p:sp>
        <p:nvSpPr>
          <p:cNvPr id="3" name="Title 2"/>
          <p:cNvSpPr>
            <a:spLocks noGrp="1"/>
          </p:cNvSpPr>
          <p:nvPr>
            <p:ph type="title"/>
          </p:nvPr>
        </p:nvSpPr>
        <p:spPr/>
        <p:txBody>
          <a:bodyPr>
            <a:normAutofit/>
          </a:bodyPr>
          <a:lstStyle/>
          <a:p>
            <a:pPr rtl="1"/>
            <a:r>
              <a:rPr lang="ar-AE" sz="3200" dirty="0" smtClean="0">
                <a:solidFill>
                  <a:srgbClr val="AF939C"/>
                </a:solidFill>
              </a:rPr>
              <a:t>د. مايكل هارت</a:t>
            </a:r>
            <a:endParaRPr lang="en-US" sz="3200" dirty="0">
              <a:solidFill>
                <a:srgbClr val="AF939C"/>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600" y="3505200"/>
            <a:ext cx="1447800" cy="2140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4783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out)">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r" rtl="1">
              <a:lnSpc>
                <a:spcPct val="150000"/>
              </a:lnSpc>
            </a:pPr>
            <a:r>
              <a:rPr lang="ar-AE" sz="2800" dirty="0" smtClean="0"/>
              <a:t>لأن شهادة غير المسلمين في النبي - عليه الصلاة والسلام - فيها قدر من التحدي والجمال وسيكشف لنا عن الكثير مما نجهله عن نبينا محمد.. خاصة أنه ميزه عن 100 شخصية عالمية مبدعه</a:t>
            </a:r>
            <a:endParaRPr lang="en-US" sz="2800" dirty="0"/>
          </a:p>
        </p:txBody>
      </p:sp>
      <p:sp>
        <p:nvSpPr>
          <p:cNvPr id="3" name="Title 2"/>
          <p:cNvSpPr>
            <a:spLocks noGrp="1"/>
          </p:cNvSpPr>
          <p:nvPr>
            <p:ph type="title"/>
          </p:nvPr>
        </p:nvSpPr>
        <p:spPr/>
        <p:txBody>
          <a:bodyPr>
            <a:normAutofit/>
          </a:bodyPr>
          <a:lstStyle/>
          <a:p>
            <a:r>
              <a:rPr lang="ar-AE" sz="3600" dirty="0" smtClean="0"/>
              <a:t>لماذا هذا الكتاب</a:t>
            </a:r>
            <a:endParaRPr lang="en-US" sz="3600" dirty="0"/>
          </a:p>
        </p:txBody>
      </p:sp>
    </p:spTree>
    <p:extLst>
      <p:ext uri="{BB962C8B-B14F-4D97-AF65-F5344CB8AC3E}">
        <p14:creationId xmlns:p14="http://schemas.microsoft.com/office/powerpoint/2010/main" val="16150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895600" y="1981200"/>
            <a:ext cx="5791200" cy="4495800"/>
          </a:xfrm>
        </p:spPr>
        <p:txBody>
          <a:bodyPr>
            <a:normAutofit fontScale="85000" lnSpcReduction="20000"/>
          </a:bodyPr>
          <a:lstStyle/>
          <a:p>
            <a:pPr algn="just" rtl="1">
              <a:lnSpc>
                <a:spcPct val="160000"/>
              </a:lnSpc>
            </a:pPr>
            <a:r>
              <a:rPr lang="ar-AE" dirty="0" smtClean="0"/>
              <a:t>يطرح الكاتب تسائلات </a:t>
            </a:r>
            <a:r>
              <a:rPr lang="ar-AE" dirty="0"/>
              <a:t>ويحاول الإجابة عليها </a:t>
            </a:r>
            <a:r>
              <a:rPr lang="ar-AE" dirty="0" smtClean="0"/>
              <a:t>. </a:t>
            </a:r>
            <a:r>
              <a:rPr lang="ar-AE" dirty="0"/>
              <a:t>مثل : ما علاقة الأسماء بالأقدار ، لماذا غيّر الرسول أسماء بعض الصحابة ؟ لماذا تحدث الأشياء عكس ما نتمنى ؟ لماذا يجب أن نقول (إن شاء الله) لكي تحدث الأشياء ؟ لماذا كان الرسول يغير طريق العودة بعد صلاة العيد ؟ هل الأرض مجوفة ، هل يعيش تحتنا أحد ؟ هل عاش أحد قبلنا على الأرض ؟ ما هي الهالة ، كيف يمكننا إستخدامها لجذب الآخرين أو تنفيرهم ، أو جذب أحداث سارة وإبعاد حزينة ؟ ما هي العين الثالثة ، كيف يمكن تقويتها لرؤية اللامرئي ؟ ما حقيقة الإسقاط النجمي ؟ كيف يمكننا تدمير الأشياء من خلال الحسد ، وهل يمكن عكس العملية؟ ما هو تابوت العهد ، وأين هو؟ ما هو البراق ؟ وإلى أين عرج الرسول ؟ وما هي سدرة </a:t>
            </a:r>
            <a:endParaRPr lang="en-US" dirty="0"/>
          </a:p>
        </p:txBody>
      </p:sp>
      <p:sp>
        <p:nvSpPr>
          <p:cNvPr id="3" name="Title 2"/>
          <p:cNvSpPr>
            <a:spLocks noGrp="1"/>
          </p:cNvSpPr>
          <p:nvPr>
            <p:ph type="title"/>
          </p:nvPr>
        </p:nvSpPr>
        <p:spPr/>
        <p:txBody>
          <a:bodyPr>
            <a:normAutofit/>
          </a:bodyPr>
          <a:lstStyle/>
          <a:p>
            <a:r>
              <a:rPr lang="ar-AE" sz="3200" dirty="0" smtClean="0">
                <a:solidFill>
                  <a:srgbClr val="AF939C"/>
                </a:solidFill>
              </a:rPr>
              <a:t>الكتاب بين المبهم والمهمل</a:t>
            </a:r>
            <a:endParaRPr lang="en-US" sz="3200" dirty="0">
              <a:solidFill>
                <a:srgbClr val="AF939C"/>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352800"/>
            <a:ext cx="1781175"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1132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out)">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2357437"/>
            <a:ext cx="5029200" cy="4075176"/>
          </a:xfrm>
        </p:spPr>
        <p:txBody>
          <a:bodyPr>
            <a:noAutofit/>
          </a:bodyPr>
          <a:lstStyle/>
          <a:p>
            <a:r>
              <a:rPr lang="ar-AE" sz="23900" dirty="0"/>
              <a:t>؟</a:t>
            </a:r>
            <a:endParaRPr lang="en-US" sz="23900" dirty="0"/>
          </a:p>
        </p:txBody>
      </p:sp>
      <p:sp>
        <p:nvSpPr>
          <p:cNvPr id="3" name="Title 2"/>
          <p:cNvSpPr>
            <a:spLocks noGrp="1"/>
          </p:cNvSpPr>
          <p:nvPr>
            <p:ph type="title"/>
          </p:nvPr>
        </p:nvSpPr>
        <p:spPr/>
        <p:txBody>
          <a:bodyPr/>
          <a:lstStyle/>
          <a:p>
            <a:r>
              <a:rPr lang="ar-AE" sz="3200" dirty="0" smtClean="0">
                <a:solidFill>
                  <a:srgbClr val="AF939C"/>
                </a:solidFill>
              </a:rPr>
              <a:t>جالبوت</a:t>
            </a:r>
            <a:endParaRPr lang="en-US" dirty="0">
              <a:solidFill>
                <a:srgbClr val="AF939C"/>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2357436"/>
            <a:ext cx="3052762" cy="35099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2575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2000"/>
                                        <p:tgtEl>
                                          <p:spTgt spid="2">
                                            <p:txEl>
                                              <p:pRg st="0" end="0"/>
                                            </p:txEl>
                                          </p:spTgt>
                                        </p:tgtEl>
                                      </p:cBhvr>
                                    </p:animEffect>
                                    <p:anim calcmode="lin" valueType="num">
                                      <p:cBhvr>
                                        <p:cTn id="15"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out)">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895600"/>
            <a:ext cx="8229600" cy="4075176"/>
          </a:xfrm>
        </p:spPr>
        <p:txBody>
          <a:bodyPr>
            <a:normAutofit/>
          </a:bodyPr>
          <a:lstStyle/>
          <a:p>
            <a:r>
              <a:rPr lang="ar-AE" sz="3600" dirty="0" smtClean="0"/>
              <a:t>لأنه كتاب مخيف.. غامض .. وانا أعشق الغموض..</a:t>
            </a:r>
            <a:endParaRPr lang="en-US" sz="3600" dirty="0"/>
          </a:p>
        </p:txBody>
      </p:sp>
      <p:sp>
        <p:nvSpPr>
          <p:cNvPr id="3" name="Title 2"/>
          <p:cNvSpPr>
            <a:spLocks noGrp="1"/>
          </p:cNvSpPr>
          <p:nvPr>
            <p:ph type="title"/>
          </p:nvPr>
        </p:nvSpPr>
        <p:spPr/>
        <p:txBody>
          <a:bodyPr>
            <a:normAutofit/>
          </a:bodyPr>
          <a:lstStyle/>
          <a:p>
            <a:r>
              <a:rPr lang="ar-AE" sz="3200" dirty="0" smtClean="0"/>
              <a:t>لماذا هذا الكتاب</a:t>
            </a:r>
            <a:endParaRPr lang="en-US" sz="3200" dirty="0"/>
          </a:p>
        </p:txBody>
      </p:sp>
    </p:spTree>
    <p:extLst>
      <p:ext uri="{BB962C8B-B14F-4D97-AF65-F5344CB8AC3E}">
        <p14:creationId xmlns:p14="http://schemas.microsoft.com/office/powerpoint/2010/main" val="13088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429000" y="2020824"/>
            <a:ext cx="5257800" cy="4075176"/>
          </a:xfrm>
        </p:spPr>
        <p:txBody>
          <a:bodyPr/>
          <a:lstStyle/>
          <a:p>
            <a:pPr algn="r" rtl="1">
              <a:lnSpc>
                <a:spcPct val="150000"/>
              </a:lnSpc>
            </a:pPr>
            <a:r>
              <a:rPr lang="ar-AE" dirty="0" smtClean="0"/>
              <a:t>مع </a:t>
            </a:r>
            <a:r>
              <a:rPr lang="ar-AE" dirty="0"/>
              <a:t>تصرم السنين وتوالي الأعوام سيصل بعض البشر لمرحلة من النضج تدعى (المرحلة الملكية) وأدعوك أن لا تنتظر هذه المرحلة بعد أن يزورك خريف العمر! </a:t>
            </a:r>
            <a:br>
              <a:rPr lang="ar-AE" dirty="0"/>
            </a:br>
            <a:r>
              <a:rPr lang="ar-AE" dirty="0"/>
              <a:t/>
            </a:r>
            <a:br>
              <a:rPr lang="ar-AE" dirty="0"/>
            </a:br>
            <a:r>
              <a:rPr lang="ar-AE" dirty="0"/>
              <a:t>دونك هذا الكتاب ففيه من المفاهيم والأفكار والقوانين ما أحسب أنها ستعجل من حضور تلك المرحلة الفخمة الباذخة لحياتك.</a:t>
            </a:r>
            <a:endParaRPr lang="en-US" dirty="0"/>
          </a:p>
        </p:txBody>
      </p:sp>
      <p:sp>
        <p:nvSpPr>
          <p:cNvPr id="3" name="Title 2"/>
          <p:cNvSpPr>
            <a:spLocks noGrp="1"/>
          </p:cNvSpPr>
          <p:nvPr>
            <p:ph type="title"/>
          </p:nvPr>
        </p:nvSpPr>
        <p:spPr/>
        <p:txBody>
          <a:bodyPr>
            <a:normAutofit/>
          </a:bodyPr>
          <a:lstStyle/>
          <a:p>
            <a:r>
              <a:rPr lang="ar-AE" sz="3200" dirty="0" smtClean="0">
                <a:solidFill>
                  <a:srgbClr val="AF939C"/>
                </a:solidFill>
              </a:rPr>
              <a:t>المرحلة الملكية</a:t>
            </a:r>
            <a:endParaRPr lang="en-US" sz="3200" dirty="0">
              <a:solidFill>
                <a:srgbClr val="AF939C"/>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3124200"/>
            <a:ext cx="1905000" cy="2487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635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out)">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4038600"/>
            <a:ext cx="1376363"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ontent Placeholder 1"/>
          <p:cNvSpPr>
            <a:spLocks noGrp="1"/>
          </p:cNvSpPr>
          <p:nvPr>
            <p:ph sz="quarter" idx="13"/>
          </p:nvPr>
        </p:nvSpPr>
        <p:spPr>
          <a:xfrm>
            <a:off x="1143000" y="1524000"/>
            <a:ext cx="8001000" cy="5029200"/>
          </a:xfrm>
        </p:spPr>
        <p:txBody>
          <a:bodyPr>
            <a:noAutofit/>
          </a:bodyPr>
          <a:lstStyle/>
          <a:p>
            <a:pPr algn="r" rtl="1">
              <a:lnSpc>
                <a:spcPct val="170000"/>
              </a:lnSpc>
            </a:pPr>
            <a:r>
              <a:rPr lang="ar-AE" sz="1400" dirty="0">
                <a:effectLst>
                  <a:outerShdw blurRad="38100" dist="38100" dir="2700000" algn="tl">
                    <a:srgbClr val="000000">
                      <a:alpha val="43137"/>
                    </a:srgbClr>
                  </a:outerShdw>
                </a:effectLst>
              </a:rPr>
              <a:t/>
            </a:r>
            <a:br>
              <a:rPr lang="ar-AE" sz="1400" dirty="0">
                <a:effectLst>
                  <a:outerShdw blurRad="38100" dist="38100" dir="2700000" algn="tl">
                    <a:srgbClr val="000000">
                      <a:alpha val="43137"/>
                    </a:srgbClr>
                  </a:outerShdw>
                </a:effectLst>
              </a:rPr>
            </a:br>
            <a:r>
              <a:rPr lang="ar-AE" sz="1400" dirty="0" smtClean="0">
                <a:effectLst>
                  <a:outerShdw blurRad="38100" dist="38100" dir="2700000" algn="tl">
                    <a:srgbClr val="000000">
                      <a:alpha val="43137"/>
                    </a:srgbClr>
                  </a:outerShdw>
                </a:effectLst>
              </a:rPr>
              <a:t>-مدرب </a:t>
            </a:r>
            <a:r>
              <a:rPr lang="ar-AE" sz="1400" dirty="0">
                <a:effectLst>
                  <a:outerShdw blurRad="38100" dist="38100" dir="2700000" algn="tl">
                    <a:srgbClr val="000000">
                      <a:alpha val="43137"/>
                    </a:srgbClr>
                  </a:outerShdw>
                </a:effectLst>
              </a:rPr>
              <a:t>معتمد في تطوير الذات وتنمية الشخصية من الأكاديمية </a:t>
            </a:r>
            <a:r>
              <a:rPr lang="ar-AE" sz="1400" dirty="0" smtClean="0">
                <a:effectLst>
                  <a:outerShdw blurRad="38100" dist="38100" dir="2700000" algn="tl">
                    <a:srgbClr val="000000">
                      <a:alpha val="43137"/>
                    </a:srgbClr>
                  </a:outerShdw>
                </a:effectLst>
              </a:rPr>
              <a:t>البريطانية</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و </a:t>
            </a:r>
            <a:r>
              <a:rPr lang="ar-AE" sz="1400" dirty="0">
                <a:effectLst>
                  <a:outerShdw blurRad="38100" dist="38100" dir="2700000" algn="tl">
                    <a:srgbClr val="000000">
                      <a:alpha val="43137"/>
                    </a:srgbClr>
                  </a:outerShdw>
                </a:effectLst>
              </a:rPr>
              <a:t>من المركز </a:t>
            </a:r>
            <a:r>
              <a:rPr lang="ar-AE" sz="1400" dirty="0" smtClean="0">
                <a:effectLst>
                  <a:outerShdw blurRad="38100" dist="38100" dir="2700000" algn="tl">
                    <a:srgbClr val="000000">
                      <a:alpha val="43137"/>
                    </a:srgbClr>
                  </a:outerShdw>
                </a:effectLst>
              </a:rPr>
              <a:t>الكندي</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،مدرب </a:t>
            </a:r>
            <a:r>
              <a:rPr lang="ar-AE" sz="1400" dirty="0">
                <a:effectLst>
                  <a:outerShdw blurRad="38100" dist="38100" dir="2700000" algn="tl">
                    <a:srgbClr val="000000">
                      <a:alpha val="43137"/>
                    </a:srgbClr>
                  </a:outerShdw>
                </a:effectLst>
              </a:rPr>
              <a:t>معتمد في و</a:t>
            </a:r>
            <a:r>
              <a:rPr lang="ar-AE" sz="1400" dirty="0" smtClean="0">
                <a:effectLst>
                  <a:outerShdw blurRad="38100" dist="38100" dir="2700000" algn="tl">
                    <a:srgbClr val="000000">
                      <a:alpha val="43137"/>
                    </a:srgbClr>
                  </a:outerShdw>
                </a:effectLst>
              </a:rPr>
              <a:t>من </a:t>
            </a:r>
            <a:r>
              <a:rPr lang="ar-AE" sz="1400" dirty="0">
                <a:effectLst>
                  <a:outerShdw blurRad="38100" dist="38100" dir="2700000" algn="tl">
                    <a:srgbClr val="000000">
                      <a:alpha val="43137"/>
                    </a:srgbClr>
                  </a:outerShdw>
                </a:effectLst>
              </a:rPr>
              <a:t>أكاديمية </a:t>
            </a:r>
            <a:r>
              <a:rPr lang="en-US" sz="1400" dirty="0" smtClean="0">
                <a:effectLst>
                  <a:outerShdw blurRad="38100" dist="38100" dir="2700000" algn="tl">
                    <a:srgbClr val="000000">
                      <a:alpha val="43137"/>
                    </a:srgbClr>
                  </a:outerShdw>
                </a:effectLst>
              </a:rPr>
              <a:t>ORBT</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،استشاري </a:t>
            </a:r>
            <a:r>
              <a:rPr lang="ar-AE" sz="1400" dirty="0">
                <a:effectLst>
                  <a:outerShdw blurRad="38100" dist="38100" dir="2700000" algn="tl">
                    <a:srgbClr val="000000">
                      <a:alpha val="43137"/>
                    </a:srgbClr>
                  </a:outerShdw>
                </a:effectLst>
              </a:rPr>
              <a:t>الحوار الأسري من مركز الملك عبدالعزيز للحوار </a:t>
            </a:r>
            <a:r>
              <a:rPr lang="ar-AE" sz="1400" dirty="0" smtClean="0">
                <a:effectLst>
                  <a:outerShdw blurRad="38100" dist="38100" dir="2700000" algn="tl">
                    <a:srgbClr val="000000">
                      <a:alpha val="43137"/>
                    </a:srgbClr>
                  </a:outerShdw>
                </a:effectLst>
              </a:rPr>
              <a:t>الوطني</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 مدرب </a:t>
            </a:r>
            <a:r>
              <a:rPr lang="ar-AE" sz="1400" dirty="0">
                <a:effectLst>
                  <a:outerShdw blurRad="38100" dist="38100" dir="2700000" algn="tl">
                    <a:srgbClr val="000000">
                      <a:alpha val="43137"/>
                    </a:srgbClr>
                  </a:outerShdw>
                </a:effectLst>
              </a:rPr>
              <a:t>معتمد في الحوار من مركز الملك عبدالعزيز للحوار </a:t>
            </a:r>
            <a:r>
              <a:rPr lang="ar-AE" sz="1400" dirty="0" smtClean="0">
                <a:effectLst>
                  <a:outerShdw blurRad="38100" dist="38100" dir="2700000" algn="tl">
                    <a:srgbClr val="000000">
                      <a:alpha val="43137"/>
                    </a:srgbClr>
                  </a:outerShdw>
                </a:effectLst>
              </a:rPr>
              <a:t>الوطني</a:t>
            </a:r>
            <a:r>
              <a:rPr lang="ar-AE" sz="1400" dirty="0">
                <a:effectLst>
                  <a:outerShdw blurRad="38100" dist="38100" dir="2700000" algn="tl">
                    <a:srgbClr val="000000">
                      <a:alpha val="43137"/>
                    </a:srgbClr>
                  </a:outerShdw>
                </a:effectLst>
              </a:rPr>
              <a:t>،</a:t>
            </a:r>
            <a:r>
              <a:rPr lang="ar-AE" sz="1400" dirty="0" smtClean="0">
                <a:effectLst>
                  <a:outerShdw blurRad="38100" dist="38100" dir="2700000" algn="tl">
                    <a:srgbClr val="000000">
                      <a:alpha val="43137"/>
                    </a:srgbClr>
                  </a:outerShdw>
                </a:effectLst>
              </a:rPr>
              <a:t> </a:t>
            </a:r>
            <a:r>
              <a:rPr lang="ar-AE" sz="1400" dirty="0">
                <a:effectLst>
                  <a:outerShdw blurRad="38100" dist="38100" dir="2700000" algn="tl">
                    <a:srgbClr val="000000">
                      <a:alpha val="43137"/>
                    </a:srgbClr>
                  </a:outerShdw>
                </a:effectLst>
              </a:rPr>
              <a:t>مدرب معتمد من جامعة الملك </a:t>
            </a:r>
            <a:r>
              <a:rPr lang="ar-AE" sz="1400" dirty="0" smtClean="0">
                <a:effectLst>
                  <a:outerShdw blurRad="38100" dist="38100" dir="2700000" algn="tl">
                    <a:srgbClr val="000000">
                      <a:alpha val="43137"/>
                    </a:srgbClr>
                  </a:outerShdw>
                </a:effectLst>
              </a:rPr>
              <a:t>عبدالعزيز</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 </a:t>
            </a:r>
            <a:r>
              <a:rPr lang="ar-AE" sz="1400" dirty="0">
                <a:effectLst>
                  <a:outerShdw blurRad="38100" dist="38100" dir="2700000" algn="tl">
                    <a:srgbClr val="000000">
                      <a:alpha val="43137"/>
                    </a:srgbClr>
                  </a:outerShdw>
                </a:effectLst>
              </a:rPr>
              <a:t>مدرب معتمد في تحسين التفكير بالقبعات الست من مركز دي </a:t>
            </a:r>
            <a:r>
              <a:rPr lang="ar-AE" sz="1400" dirty="0" smtClean="0">
                <a:effectLst>
                  <a:outerShdw blurRad="38100" dist="38100" dir="2700000" algn="tl">
                    <a:srgbClr val="000000">
                      <a:alpha val="43137"/>
                    </a:srgbClr>
                  </a:outerShdw>
                </a:effectLst>
              </a:rPr>
              <a:t>بونو</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،دكتوراه </a:t>
            </a:r>
            <a:r>
              <a:rPr lang="ar-AE" sz="1400" dirty="0">
                <a:effectLst>
                  <a:outerShdw blurRad="38100" dist="38100" dir="2700000" algn="tl">
                    <a:srgbClr val="000000">
                      <a:alpha val="43137"/>
                    </a:srgbClr>
                  </a:outerShdw>
                </a:effectLst>
              </a:rPr>
              <a:t>في علم النفس </a:t>
            </a:r>
            <a:r>
              <a:rPr lang="ar-AE" sz="1400" dirty="0" smtClean="0">
                <a:effectLst>
                  <a:outerShdw blurRad="38100" dist="38100" dir="2700000" algn="tl">
                    <a:srgbClr val="000000">
                      <a:alpha val="43137"/>
                    </a:srgbClr>
                  </a:outerShdw>
                </a:effectLst>
              </a:rPr>
              <a:t>الإداري</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 </a:t>
            </a:r>
            <a:r>
              <a:rPr lang="ar-AE" sz="1400" dirty="0">
                <a:effectLst>
                  <a:outerShdw blurRad="38100" dist="38100" dir="2700000" algn="tl">
                    <a:srgbClr val="000000">
                      <a:alpha val="43137"/>
                    </a:srgbClr>
                  </a:outerShdw>
                </a:effectLst>
              </a:rPr>
              <a:t>ماجستير في إدارة الأعمال -إدارة الموارد </a:t>
            </a:r>
            <a:r>
              <a:rPr lang="ar-AE" sz="1400" dirty="0" smtClean="0">
                <a:effectLst>
                  <a:outerShdw blurRad="38100" dist="38100" dir="2700000" algn="tl">
                    <a:srgbClr val="000000">
                      <a:alpha val="43137"/>
                    </a:srgbClr>
                  </a:outerShdw>
                </a:effectLst>
              </a:rPr>
              <a:t>البشرية</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 شهادة </a:t>
            </a:r>
            <a:r>
              <a:rPr lang="ar-AE" sz="1400" dirty="0">
                <a:effectLst>
                  <a:outerShdw blurRad="38100" dist="38100" dir="2700000" algn="tl">
                    <a:srgbClr val="000000">
                      <a:alpha val="43137"/>
                    </a:srgbClr>
                  </a:outerShdw>
                </a:effectLst>
              </a:rPr>
              <a:t>البكالوريوس في العلوم الإدارية-تخصص </a:t>
            </a:r>
            <a:r>
              <a:rPr lang="ar-AE" sz="1400" dirty="0" smtClean="0">
                <a:effectLst>
                  <a:outerShdw blurRad="38100" dist="38100" dir="2700000" algn="tl">
                    <a:srgbClr val="000000">
                      <a:alpha val="43137"/>
                    </a:srgbClr>
                  </a:outerShdw>
                </a:effectLst>
              </a:rPr>
              <a:t>محاسبة</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،شهادة البكالوريوس ،كلية</a:t>
            </a:r>
            <a:r>
              <a:rPr lang="ar-AE" sz="1400" dirty="0">
                <a:effectLst>
                  <a:outerShdw blurRad="38100" dist="38100" dir="2700000" algn="tl">
                    <a:srgbClr val="000000">
                      <a:alpha val="43137"/>
                    </a:srgbClr>
                  </a:outerShdw>
                </a:effectLst>
              </a:rPr>
              <a:t> </a:t>
            </a:r>
            <a:r>
              <a:rPr lang="ar-AE" sz="1400" dirty="0" smtClean="0">
                <a:effectLst>
                  <a:outerShdw blurRad="38100" dist="38100" dir="2700000" algn="tl">
                    <a:srgbClr val="000000">
                      <a:alpha val="43137"/>
                    </a:srgbClr>
                  </a:outerShdw>
                </a:effectLst>
              </a:rPr>
              <a:t>الشريعة تخصص شريعة.</a:t>
            </a:r>
            <a:r>
              <a:rPr lang="ar-AE" sz="1400" dirty="0">
                <a:effectLst>
                  <a:outerShdw blurRad="38100" dist="38100" dir="2700000" algn="tl">
                    <a:srgbClr val="000000">
                      <a:alpha val="43137"/>
                    </a:srgbClr>
                  </a:outerShdw>
                </a:effectLst>
              </a:rPr>
              <a:t/>
            </a:r>
            <a:br>
              <a:rPr lang="ar-AE" sz="1400" dirty="0">
                <a:effectLst>
                  <a:outerShdw blurRad="38100" dist="38100" dir="2700000" algn="tl">
                    <a:srgbClr val="000000">
                      <a:alpha val="43137"/>
                    </a:srgbClr>
                  </a:outerShdw>
                </a:effectLst>
              </a:rPr>
            </a:br>
            <a:r>
              <a:rPr lang="ar-AE" sz="1400" dirty="0">
                <a:effectLst>
                  <a:outerShdw blurRad="38100" dist="38100" dir="2700000" algn="tl">
                    <a:srgbClr val="000000">
                      <a:alpha val="43137"/>
                    </a:srgbClr>
                  </a:outerShdw>
                </a:effectLst>
              </a:rPr>
              <a:t>من اشهر </a:t>
            </a:r>
            <a:r>
              <a:rPr lang="ar-AE" sz="1400" dirty="0" smtClean="0">
                <a:effectLst>
                  <a:outerShdw blurRad="38100" dist="38100" dir="2700000" algn="tl">
                    <a:srgbClr val="000000">
                      <a:alpha val="43137"/>
                    </a:srgbClr>
                  </a:outerShdw>
                </a:effectLst>
              </a:rPr>
              <a:t>اقوالة:</a:t>
            </a:r>
            <a:r>
              <a:rPr lang="ar-AE" sz="1400" dirty="0">
                <a:effectLst>
                  <a:outerShdw blurRad="38100" dist="38100" dir="2700000" algn="tl">
                    <a:srgbClr val="000000">
                      <a:alpha val="43137"/>
                    </a:srgbClr>
                  </a:outerShdw>
                </a:effectLst>
              </a:rPr>
              <a:t/>
            </a:r>
            <a:br>
              <a:rPr lang="ar-AE" sz="1400" dirty="0">
                <a:effectLst>
                  <a:outerShdw blurRad="38100" dist="38100" dir="2700000" algn="tl">
                    <a:srgbClr val="000000">
                      <a:alpha val="43137"/>
                    </a:srgbClr>
                  </a:outerShdw>
                </a:effectLst>
              </a:rPr>
            </a:br>
            <a:r>
              <a:rPr lang="ar-AE" sz="1400" dirty="0">
                <a:effectLst>
                  <a:outerShdw blurRad="38100" dist="38100" dir="2700000" algn="tl">
                    <a:srgbClr val="000000">
                      <a:alpha val="43137"/>
                    </a:srgbClr>
                  </a:outerShdw>
                </a:effectLst>
              </a:rPr>
              <a:t>السعيد هو الذى يحمل طقسه معه .. فلا يهمه إن كانت السماء صحواً إو </a:t>
            </a:r>
            <a:r>
              <a:rPr lang="ar-AE" sz="1400" dirty="0" smtClean="0">
                <a:effectLst>
                  <a:outerShdw blurRad="38100" dist="38100" dir="2700000" algn="tl">
                    <a:srgbClr val="000000">
                      <a:alpha val="43137"/>
                    </a:srgbClr>
                  </a:outerShdw>
                </a:effectLst>
              </a:rPr>
              <a:t>مطراً.</a:t>
            </a:r>
            <a:r>
              <a:rPr lang="ar-AE" sz="1400" dirty="0">
                <a:effectLst>
                  <a:outerShdw blurRad="38100" dist="38100" dir="2700000" algn="tl">
                    <a:srgbClr val="000000">
                      <a:alpha val="43137"/>
                    </a:srgbClr>
                  </a:outerShdw>
                </a:effectLst>
              </a:rPr>
              <a:t/>
            </a:r>
            <a:br>
              <a:rPr lang="ar-AE" sz="1400" dirty="0">
                <a:effectLst>
                  <a:outerShdw blurRad="38100" dist="38100" dir="2700000" algn="tl">
                    <a:srgbClr val="000000">
                      <a:alpha val="43137"/>
                    </a:srgbClr>
                  </a:outerShdw>
                </a:effectLst>
              </a:rPr>
            </a:br>
            <a:r>
              <a:rPr lang="ar-AE" sz="1400" dirty="0">
                <a:effectLst>
                  <a:outerShdw blurRad="38100" dist="38100" dir="2700000" algn="tl">
                    <a:srgbClr val="000000">
                      <a:alpha val="43137"/>
                    </a:srgbClr>
                  </a:outerShdw>
                </a:effectLst>
              </a:rPr>
              <a:t>“إن من أيسر دروب الشقاء ، و أسهل وسائل التعاسة ، التوسع المندفع في تمني ما فُقد و تعليق أمر السعادة على هذا المفقود !! و تلك العقلية التي لا تحترم نعمة ، ولا تجل عطاء ، و لا تقدر منحة تصنع شخصية مهزوزة </a:t>
            </a:r>
            <a:r>
              <a:rPr lang="ar-AE" sz="1400" dirty="0" smtClean="0">
                <a:effectLst>
                  <a:outerShdw blurRad="38100" dist="38100" dir="2700000" algn="tl">
                    <a:srgbClr val="000000">
                      <a:alpha val="43137"/>
                    </a:srgbClr>
                  </a:outerShdw>
                </a:effectLst>
              </a:rPr>
              <a:t>قلقة.</a:t>
            </a:r>
            <a:r>
              <a:rPr lang="ar-AE" sz="1400" dirty="0">
                <a:effectLst>
                  <a:outerShdw blurRad="38100" dist="38100" dir="2700000" algn="tl">
                    <a:srgbClr val="000000">
                      <a:alpha val="43137"/>
                    </a:srgbClr>
                  </a:outerShdw>
                </a:effectLst>
              </a:rPr>
              <a:t/>
            </a:r>
            <a:br>
              <a:rPr lang="ar-AE" sz="1400" dirty="0">
                <a:effectLst>
                  <a:outerShdw blurRad="38100" dist="38100" dir="2700000" algn="tl">
                    <a:srgbClr val="000000">
                      <a:alpha val="43137"/>
                    </a:srgbClr>
                  </a:outerShdw>
                </a:effectLst>
              </a:rPr>
            </a:br>
            <a:r>
              <a:rPr lang="ar-AE" sz="1400" dirty="0">
                <a:effectLst>
                  <a:outerShdw blurRad="38100" dist="38100" dir="2700000" algn="tl">
                    <a:srgbClr val="000000">
                      <a:alpha val="43137"/>
                    </a:srgbClr>
                  </a:outerShdw>
                </a:effectLst>
              </a:rPr>
              <a:t>“إن الأشخاص العظماء هم من يروّضون الأحداث ويجعلونها تحت تصرفهم , وذلك عن طريق التفاعل الإيجابي معها .</a:t>
            </a:r>
            <a:endParaRPr lang="en-US" sz="1400"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ar-AE" sz="3200" dirty="0" smtClean="0">
                <a:solidFill>
                  <a:srgbClr val="AF939C"/>
                </a:solidFill>
              </a:rPr>
              <a:t>د. خالد المنيف</a:t>
            </a:r>
            <a:endParaRPr lang="en-US" sz="3200" dirty="0">
              <a:solidFill>
                <a:srgbClr val="AF939C"/>
              </a:solidFill>
            </a:endParaRPr>
          </a:p>
        </p:txBody>
      </p:sp>
    </p:spTree>
    <p:extLst>
      <p:ext uri="{BB962C8B-B14F-4D97-AF65-F5344CB8AC3E}">
        <p14:creationId xmlns:p14="http://schemas.microsoft.com/office/powerpoint/2010/main" val="5667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out)">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533400" y="3505200"/>
            <a:ext cx="8229600" cy="1103376"/>
          </a:xfrm>
        </p:spPr>
        <p:txBody>
          <a:bodyPr>
            <a:normAutofit/>
          </a:bodyPr>
          <a:lstStyle/>
          <a:p>
            <a:r>
              <a:rPr lang="ar-AE" sz="4000" dirty="0" smtClean="0"/>
              <a:t>نصحت به .. فصفق له قلبي</a:t>
            </a:r>
            <a:endParaRPr lang="en-US" sz="4000" dirty="0"/>
          </a:p>
        </p:txBody>
      </p:sp>
      <p:sp>
        <p:nvSpPr>
          <p:cNvPr id="3" name="Title 2"/>
          <p:cNvSpPr>
            <a:spLocks noGrp="1"/>
          </p:cNvSpPr>
          <p:nvPr>
            <p:ph type="title"/>
          </p:nvPr>
        </p:nvSpPr>
        <p:spPr/>
        <p:txBody>
          <a:bodyPr>
            <a:normAutofit/>
          </a:bodyPr>
          <a:lstStyle/>
          <a:p>
            <a:r>
              <a:rPr lang="ar-AE" sz="3200" dirty="0" smtClean="0"/>
              <a:t>لماذ هذا الكتاب</a:t>
            </a:r>
            <a:endParaRPr lang="en-US" sz="3200" dirty="0"/>
          </a:p>
        </p:txBody>
      </p:sp>
    </p:spTree>
    <p:extLst>
      <p:ext uri="{BB962C8B-B14F-4D97-AF65-F5344CB8AC3E}">
        <p14:creationId xmlns:p14="http://schemas.microsoft.com/office/powerpoint/2010/main" val="39117287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3048000"/>
            <a:ext cx="8229600" cy="1179576"/>
          </a:xfrm>
        </p:spPr>
        <p:txBody>
          <a:bodyPr>
            <a:normAutofit/>
          </a:bodyPr>
          <a:lstStyle/>
          <a:p>
            <a:r>
              <a:rPr lang="ar-AE" sz="4800" dirty="0" smtClean="0">
                <a:latin typeface="Arial" panose="020B0604020202020204" pitchFamily="34" charset="0"/>
                <a:cs typeface="Arial" panose="020B0604020202020204" pitchFamily="34" charset="0"/>
              </a:rPr>
              <a:t>تصويتا ماتعا نتمناه لنا.</a:t>
            </a:r>
            <a:endParaRPr lang="en-US" sz="48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r>
              <a:rPr lang="ar-AE" sz="3600" dirty="0" smtClean="0">
                <a:solidFill>
                  <a:srgbClr val="AF939C"/>
                </a:solidFill>
              </a:rPr>
              <a:t>اقرأ لتغدو إنسانا أجمل</a:t>
            </a:r>
            <a:endParaRPr lang="en-US" sz="3600" dirty="0">
              <a:solidFill>
                <a:srgbClr val="AF939C"/>
              </a:solidFill>
            </a:endParaRPr>
          </a:p>
        </p:txBody>
      </p:sp>
    </p:spTree>
    <p:extLst>
      <p:ext uri="{BB962C8B-B14F-4D97-AF65-F5344CB8AC3E}">
        <p14:creationId xmlns:p14="http://schemas.microsoft.com/office/powerpoint/2010/main" val="152537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199</TotalTime>
  <Words>698</Words>
  <Application>Microsoft Office PowerPoint</Application>
  <PresentationFormat>On-screen Show (4:3)</PresentationFormat>
  <Paragraphs>35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BlackTie</vt:lpstr>
      <vt:lpstr>فرسان أكتوبر</vt:lpstr>
      <vt:lpstr>أعرف لماذا يغرد الطائر الحبيس</vt:lpstr>
      <vt:lpstr>مايا انجلو</vt:lpstr>
      <vt:lpstr>لماذا هذا الكتاب</vt:lpstr>
      <vt:lpstr>الخالدون المائة </vt:lpstr>
      <vt:lpstr>د. مايكل هارت</vt:lpstr>
      <vt:lpstr>لماذا هذا الكتاب</vt:lpstr>
      <vt:lpstr>الكتاب بين المبهم والمهمل</vt:lpstr>
      <vt:lpstr>جالبوت</vt:lpstr>
      <vt:lpstr>لماذا هذا الكتاب</vt:lpstr>
      <vt:lpstr>المرحلة الملكية</vt:lpstr>
      <vt:lpstr>د. خالد المنيف</vt:lpstr>
      <vt:lpstr>لماذ هذا الكتاب</vt:lpstr>
      <vt:lpstr>اقرأ لتغدو إنسانا أجمل</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أكتوبر</dc:title>
  <dc:creator>TOSH</dc:creator>
  <cp:lastModifiedBy>TOSH</cp:lastModifiedBy>
  <cp:revision>36</cp:revision>
  <dcterms:created xsi:type="dcterms:W3CDTF">2018-09-23T15:51:06Z</dcterms:created>
  <dcterms:modified xsi:type="dcterms:W3CDTF">2018-09-23T19:13:05Z</dcterms:modified>
</cp:coreProperties>
</file>