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60" r:id="rId3"/>
    <p:sldId id="261" r:id="rId4"/>
    <p:sldId id="257" r:id="rId5"/>
    <p:sldId id="258" r:id="rId6"/>
    <p:sldId id="259" r:id="rId7"/>
    <p:sldId id="262" r:id="rId8"/>
    <p:sldId id="263" r:id="rId9"/>
    <p:sldId id="267" r:id="rId10"/>
    <p:sldId id="264"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368" autoAdjust="0"/>
    <p:restoredTop sz="94662" autoAdjust="0"/>
  </p:normalViewPr>
  <p:slideViewPr>
    <p:cSldViewPr>
      <p:cViewPr>
        <p:scale>
          <a:sx n="91" d="100"/>
          <a:sy n="91" d="100"/>
        </p:scale>
        <p:origin x="-708" y="486"/>
      </p:cViewPr>
      <p:guideLst>
        <p:guide orient="horz" pos="2160"/>
        <p:guide pos="2880"/>
      </p:guideLst>
    </p:cSldViewPr>
  </p:slideViewPr>
  <p:notesTextViewPr>
    <p:cViewPr>
      <p:scale>
        <a:sx n="1" d="1"/>
        <a:sy n="1" d="1"/>
      </p:scale>
      <p:origin x="0" y="0"/>
    </p:cViewPr>
  </p:notesTextViewPr>
  <p:sorterViewPr>
    <p:cViewPr>
      <p:scale>
        <a:sx n="100" d="100"/>
        <a:sy n="100" d="100"/>
      </p:scale>
      <p:origin x="0" y="5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CDA101-1377-4843-8844-3E132BD3AB62}" type="datetimeFigureOut">
              <a:rPr lang="en-US" smtClean="0"/>
              <a:t>1/28/2019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D79CB3-FE5C-400B-B6A2-A4FF764A3D8F}" type="slidenum">
              <a:rPr lang="en-US" smtClean="0"/>
              <a:t>‹#›</a:t>
            </a:fld>
            <a:endParaRPr lang="en-US"/>
          </a:p>
        </p:txBody>
      </p:sp>
    </p:spTree>
    <p:extLst>
      <p:ext uri="{BB962C8B-B14F-4D97-AF65-F5344CB8AC3E}">
        <p14:creationId xmlns:p14="http://schemas.microsoft.com/office/powerpoint/2010/main" val="1267502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E8E1F79C-681C-4642-8CE3-0124F687C79B}" type="datetime1">
              <a:rPr lang="en-US" smtClean="0"/>
              <a:t>1/28/2019</a:t>
            </a:fld>
            <a:endParaRPr lang="en-US"/>
          </a:p>
        </p:txBody>
      </p:sp>
      <p:sp>
        <p:nvSpPr>
          <p:cNvPr id="5" name="Footer Placeholder 4"/>
          <p:cNvSpPr>
            <a:spLocks noGrp="1"/>
          </p:cNvSpPr>
          <p:nvPr>
            <p:ph type="ftr" sz="quarter" idx="11"/>
          </p:nvPr>
        </p:nvSpPr>
        <p:spPr>
          <a:xfrm>
            <a:off x="1174044" y="5357592"/>
            <a:ext cx="5034845" cy="365125"/>
          </a:xfrm>
        </p:spPr>
        <p:txBody>
          <a:bodyPr/>
          <a:lstStyle/>
          <a:p>
            <a:r>
              <a:rPr lang="en-US" smtClean="0"/>
              <a:t>Seejaalbookclub</a:t>
            </a:r>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E8EF3263-2D18-47AB-A14D-D11563B77CB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C236C3-F7B2-43AD-BBE0-CBA1C232E1AA}" type="datetime1">
              <a:rPr lang="en-US" smtClean="0"/>
              <a:t>1/28/2019</a:t>
            </a:fld>
            <a:endParaRPr lang="en-US"/>
          </a:p>
        </p:txBody>
      </p:sp>
      <p:sp>
        <p:nvSpPr>
          <p:cNvPr id="5" name="Footer Placeholder 4"/>
          <p:cNvSpPr>
            <a:spLocks noGrp="1"/>
          </p:cNvSpPr>
          <p:nvPr>
            <p:ph type="ftr" sz="quarter" idx="11"/>
          </p:nvPr>
        </p:nvSpPr>
        <p:spPr/>
        <p:txBody>
          <a:bodyPr/>
          <a:lstStyle/>
          <a:p>
            <a:r>
              <a:rPr lang="en-US" smtClean="0"/>
              <a:t>Seejaalbookclub</a:t>
            </a:r>
            <a:endParaRPr lang="en-US"/>
          </a:p>
        </p:txBody>
      </p:sp>
      <p:sp>
        <p:nvSpPr>
          <p:cNvPr id="6" name="Slide Number Placeholder 5"/>
          <p:cNvSpPr>
            <a:spLocks noGrp="1"/>
          </p:cNvSpPr>
          <p:nvPr>
            <p:ph type="sldNum" sz="quarter" idx="12"/>
          </p:nvPr>
        </p:nvSpPr>
        <p:spPr/>
        <p:txBody>
          <a:bodyPr/>
          <a:lstStyle/>
          <a:p>
            <a:fld id="{E8EF3263-2D18-47AB-A14D-D11563B77CB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E44880-2053-4B76-80B9-E62B9E4710B8}" type="datetime1">
              <a:rPr lang="en-US" smtClean="0"/>
              <a:t>1/28/2019</a:t>
            </a:fld>
            <a:endParaRPr lang="en-US"/>
          </a:p>
        </p:txBody>
      </p:sp>
      <p:sp>
        <p:nvSpPr>
          <p:cNvPr id="5" name="Footer Placeholder 4"/>
          <p:cNvSpPr>
            <a:spLocks noGrp="1"/>
          </p:cNvSpPr>
          <p:nvPr>
            <p:ph type="ftr" sz="quarter" idx="11"/>
          </p:nvPr>
        </p:nvSpPr>
        <p:spPr/>
        <p:txBody>
          <a:bodyPr/>
          <a:lstStyle/>
          <a:p>
            <a:r>
              <a:rPr lang="en-US" smtClean="0"/>
              <a:t>Seejaalbookclub</a:t>
            </a:r>
            <a:endParaRPr lang="en-US"/>
          </a:p>
        </p:txBody>
      </p:sp>
      <p:sp>
        <p:nvSpPr>
          <p:cNvPr id="6" name="Slide Number Placeholder 5"/>
          <p:cNvSpPr>
            <a:spLocks noGrp="1"/>
          </p:cNvSpPr>
          <p:nvPr>
            <p:ph type="sldNum" sz="quarter" idx="12"/>
          </p:nvPr>
        </p:nvSpPr>
        <p:spPr/>
        <p:txBody>
          <a:bodyPr/>
          <a:lstStyle/>
          <a:p>
            <a:fld id="{E8EF3263-2D18-47AB-A14D-D11563B77CB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18F3824-F7F3-43D5-BABE-237C878E75D5}" type="datetime1">
              <a:rPr lang="en-US" smtClean="0"/>
              <a:t>1/28/2019</a:t>
            </a:fld>
            <a:endParaRPr lang="en-US"/>
          </a:p>
        </p:txBody>
      </p:sp>
      <p:sp>
        <p:nvSpPr>
          <p:cNvPr id="6" name="Footer Placeholder 5"/>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p:txBody>
          <a:bodyPr/>
          <a:lstStyle/>
          <a:p>
            <a:fld id="{E8EF3263-2D18-47AB-A14D-D11563B77CB0}"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4B0C1BF-D2AE-4D7F-A2C3-4538A18D08C0}" type="datetime1">
              <a:rPr lang="en-US" smtClean="0"/>
              <a:t>1/28/2019</a:t>
            </a:fld>
            <a:endParaRPr lang="en-US"/>
          </a:p>
        </p:txBody>
      </p:sp>
      <p:sp>
        <p:nvSpPr>
          <p:cNvPr id="8" name="Footer Placeholder 7"/>
          <p:cNvSpPr>
            <a:spLocks noGrp="1"/>
          </p:cNvSpPr>
          <p:nvPr>
            <p:ph type="ftr" sz="quarter" idx="11"/>
          </p:nvPr>
        </p:nvSpPr>
        <p:spPr/>
        <p:txBody>
          <a:bodyPr/>
          <a:lstStyle/>
          <a:p>
            <a:r>
              <a:rPr lang="en-US" smtClean="0"/>
              <a:t>Seejaalbookclub</a:t>
            </a:r>
            <a:endParaRPr lang="en-US"/>
          </a:p>
        </p:txBody>
      </p:sp>
      <p:sp>
        <p:nvSpPr>
          <p:cNvPr id="9" name="Slide Number Placeholder 8"/>
          <p:cNvSpPr>
            <a:spLocks noGrp="1"/>
          </p:cNvSpPr>
          <p:nvPr>
            <p:ph type="sldNum" sz="quarter" idx="12"/>
          </p:nvPr>
        </p:nvSpPr>
        <p:spPr/>
        <p:txBody>
          <a:bodyPr/>
          <a:lstStyle/>
          <a:p>
            <a:fld id="{E8EF3263-2D18-47AB-A14D-D11563B77CB0}"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5C3FCE-78EF-4822-8F26-5B0F1B5E74C3}" type="datetime1">
              <a:rPr lang="en-US" smtClean="0"/>
              <a:t>1/28/2019</a:t>
            </a:fld>
            <a:endParaRPr lang="en-US"/>
          </a:p>
        </p:txBody>
      </p:sp>
      <p:sp>
        <p:nvSpPr>
          <p:cNvPr id="4" name="Footer Placeholder 3"/>
          <p:cNvSpPr>
            <a:spLocks noGrp="1"/>
          </p:cNvSpPr>
          <p:nvPr>
            <p:ph type="ftr" sz="quarter" idx="11"/>
          </p:nvPr>
        </p:nvSpPr>
        <p:spPr/>
        <p:txBody>
          <a:bodyPr/>
          <a:lstStyle/>
          <a:p>
            <a:r>
              <a:rPr lang="en-US" smtClean="0"/>
              <a:t>Seejaalbookclub</a:t>
            </a:r>
            <a:endParaRPr lang="en-US"/>
          </a:p>
        </p:txBody>
      </p:sp>
      <p:sp>
        <p:nvSpPr>
          <p:cNvPr id="5" name="Slide Number Placeholder 4"/>
          <p:cNvSpPr>
            <a:spLocks noGrp="1"/>
          </p:cNvSpPr>
          <p:nvPr>
            <p:ph type="sldNum" sz="quarter" idx="12"/>
          </p:nvPr>
        </p:nvSpPr>
        <p:spPr/>
        <p:txBody>
          <a:bodyPr/>
          <a:lstStyle/>
          <a:p>
            <a:fld id="{E8EF3263-2D18-47AB-A14D-D11563B77CB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14B526-9EC2-4878-A476-E52340C393AD}" type="datetime1">
              <a:rPr lang="en-US" smtClean="0"/>
              <a:t>1/28/2019</a:t>
            </a:fld>
            <a:endParaRPr lang="en-US"/>
          </a:p>
        </p:txBody>
      </p:sp>
      <p:sp>
        <p:nvSpPr>
          <p:cNvPr id="3" name="Footer Placeholder 2"/>
          <p:cNvSpPr>
            <a:spLocks noGrp="1"/>
          </p:cNvSpPr>
          <p:nvPr>
            <p:ph type="ftr" sz="quarter" idx="11"/>
          </p:nvPr>
        </p:nvSpPr>
        <p:spPr/>
        <p:txBody>
          <a:bodyPr/>
          <a:lstStyle/>
          <a:p>
            <a:r>
              <a:rPr lang="en-US" smtClean="0"/>
              <a:t>Seejaalbookclub</a:t>
            </a:r>
            <a:endParaRPr lang="en-US"/>
          </a:p>
        </p:txBody>
      </p:sp>
      <p:sp>
        <p:nvSpPr>
          <p:cNvPr id="4" name="Slide Number Placeholder 3"/>
          <p:cNvSpPr>
            <a:spLocks noGrp="1"/>
          </p:cNvSpPr>
          <p:nvPr>
            <p:ph type="sldNum" sz="quarter" idx="12"/>
          </p:nvPr>
        </p:nvSpPr>
        <p:spPr/>
        <p:txBody>
          <a:bodyPr/>
          <a:lstStyle/>
          <a:p>
            <a:fld id="{E8EF3263-2D18-47AB-A14D-D11563B77CB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6481103C-6441-4FEF-836C-7338C8F5AA34}" type="datetime1">
              <a:rPr lang="en-US" smtClean="0"/>
              <a:t>1/28/2019</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r>
              <a:rPr lang="en-US" smtClean="0"/>
              <a:t>Seejaalbookclub</a:t>
            </a:r>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E8EF3263-2D18-47AB-A14D-D11563B77CB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0FF9384F-3B84-4CF9-B9C7-191F768BD80C}" type="datetime1">
              <a:rPr lang="en-US" smtClean="0"/>
              <a:t>1/28/2019</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r>
              <a:rPr lang="en-US" smtClean="0"/>
              <a:t>Seejaalbookclub</a:t>
            </a:r>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E8EF3263-2D18-47AB-A14D-D11563B77CB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0B283E-93E4-44C5-988D-E01CB20DC22D}" type="datetime1">
              <a:rPr lang="en-US" smtClean="0"/>
              <a:t>1/28/2019</a:t>
            </a:fld>
            <a:endParaRPr lang="en-US"/>
          </a:p>
        </p:txBody>
      </p:sp>
      <p:sp>
        <p:nvSpPr>
          <p:cNvPr id="5" name="Footer Placeholder 4"/>
          <p:cNvSpPr>
            <a:spLocks noGrp="1"/>
          </p:cNvSpPr>
          <p:nvPr>
            <p:ph type="ftr" sz="quarter" idx="11"/>
          </p:nvPr>
        </p:nvSpPr>
        <p:spPr/>
        <p:txBody>
          <a:bodyPr/>
          <a:lstStyle/>
          <a:p>
            <a:r>
              <a:rPr lang="en-US" smtClean="0"/>
              <a:t>Seejaalbookclub</a:t>
            </a:r>
            <a:endParaRPr lang="en-US"/>
          </a:p>
        </p:txBody>
      </p:sp>
      <p:sp>
        <p:nvSpPr>
          <p:cNvPr id="6" name="Slide Number Placeholder 5"/>
          <p:cNvSpPr>
            <a:spLocks noGrp="1"/>
          </p:cNvSpPr>
          <p:nvPr>
            <p:ph type="sldNum" sz="quarter" idx="12"/>
          </p:nvPr>
        </p:nvSpPr>
        <p:spPr/>
        <p:txBody>
          <a:bodyPr/>
          <a:lstStyle/>
          <a:p>
            <a:fld id="{E8EF3263-2D18-47AB-A14D-D11563B77CB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0F6FAD-1BCB-4AD4-BF88-DA810E4B2B31}" type="datetime1">
              <a:rPr lang="en-US" smtClean="0"/>
              <a:t>1/28/2019</a:t>
            </a:fld>
            <a:endParaRPr lang="en-US"/>
          </a:p>
        </p:txBody>
      </p:sp>
      <p:sp>
        <p:nvSpPr>
          <p:cNvPr id="5" name="Footer Placeholder 4"/>
          <p:cNvSpPr>
            <a:spLocks noGrp="1"/>
          </p:cNvSpPr>
          <p:nvPr>
            <p:ph type="ftr" sz="quarter" idx="11"/>
          </p:nvPr>
        </p:nvSpPr>
        <p:spPr/>
        <p:txBody>
          <a:bodyPr/>
          <a:lstStyle/>
          <a:p>
            <a:r>
              <a:rPr lang="en-US" smtClean="0"/>
              <a:t>Seejaalbookclub</a:t>
            </a:r>
            <a:endParaRPr lang="en-US"/>
          </a:p>
        </p:txBody>
      </p:sp>
      <p:sp>
        <p:nvSpPr>
          <p:cNvPr id="6" name="Slide Number Placeholder 5"/>
          <p:cNvSpPr>
            <a:spLocks noGrp="1"/>
          </p:cNvSpPr>
          <p:nvPr>
            <p:ph type="sldNum" sz="quarter" idx="12"/>
          </p:nvPr>
        </p:nvSpPr>
        <p:spPr/>
        <p:txBody>
          <a:bodyPr/>
          <a:lstStyle/>
          <a:p>
            <a:fld id="{E8EF3263-2D18-47AB-A14D-D11563B77CB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5.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4"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5"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5"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351A1EE2-1B2A-416F-9996-B4316B756BA2}" type="datetime1">
              <a:rPr lang="en-US" smtClean="0"/>
              <a:t>1/28/2019</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r>
              <a:rPr lang="en-US" smtClean="0"/>
              <a:t>Seejaalbookclub</a:t>
            </a:r>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E8EF3263-2D18-47AB-A14D-D11563B77CB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3011598"/>
            <a:ext cx="3352800" cy="1470025"/>
          </a:xfrm>
        </p:spPr>
        <p:txBody>
          <a:bodyPr>
            <a:normAutofit fontScale="90000"/>
          </a:bodyPr>
          <a:lstStyle/>
          <a:p>
            <a:r>
              <a:rPr lang="ar-AE" dirty="0" smtClean="0"/>
              <a:t>فرسان فبراير</a:t>
            </a:r>
            <a:r>
              <a:rPr lang="en-US" dirty="0" smtClean="0"/>
              <a:t/>
            </a:r>
            <a:br>
              <a:rPr lang="en-US" dirty="0" smtClean="0"/>
            </a:br>
            <a:r>
              <a:rPr lang="en-US" dirty="0" smtClean="0"/>
              <a:t>2019</a:t>
            </a:r>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 y="2514600"/>
            <a:ext cx="1295400" cy="2209800"/>
          </a:xfrm>
          <a:prstGeom prst="rect">
            <a:avLst/>
          </a:prstGeom>
        </p:spPr>
      </p:pic>
      <p:sp>
        <p:nvSpPr>
          <p:cNvPr id="9" name="Heart 8"/>
          <p:cNvSpPr/>
          <p:nvPr/>
        </p:nvSpPr>
        <p:spPr>
          <a:xfrm>
            <a:off x="7012802" y="3509662"/>
            <a:ext cx="642046" cy="609600"/>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Heart 9"/>
          <p:cNvSpPr/>
          <p:nvPr/>
        </p:nvSpPr>
        <p:spPr>
          <a:xfrm>
            <a:off x="7203448" y="5050715"/>
            <a:ext cx="609600" cy="495300"/>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Heart 10"/>
          <p:cNvSpPr/>
          <p:nvPr/>
        </p:nvSpPr>
        <p:spPr>
          <a:xfrm rot="1084716">
            <a:off x="7432471" y="2955966"/>
            <a:ext cx="444754" cy="350105"/>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Heart 11"/>
          <p:cNvSpPr/>
          <p:nvPr/>
        </p:nvSpPr>
        <p:spPr>
          <a:xfrm rot="19051717">
            <a:off x="7234262" y="4367980"/>
            <a:ext cx="834097" cy="556338"/>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3" name="موسيقى - اليوم الأسود.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3400" y="6276474"/>
            <a:ext cx="609600" cy="609600"/>
          </a:xfrm>
          <a:prstGeom prst="rect">
            <a:avLst/>
          </a:prstGeom>
        </p:spPr>
      </p:pic>
      <p:sp>
        <p:nvSpPr>
          <p:cNvPr id="14" name="Footer Placeholder 13"/>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2759305807"/>
      </p:ext>
    </p:extLst>
  </p:cSld>
  <p:clrMapOvr>
    <a:masterClrMapping/>
  </p:clrMapOvr>
  <mc:AlternateContent xmlns:mc="http://schemas.openxmlformats.org/markup-compatibility/2006">
    <mc:Choice xmlns:p14="http://schemas.microsoft.com/office/powerpoint/2010/main" Requires="p14">
      <p:transition spd="slow" p14:dur="3400" advTm="3448">
        <p14:reveal thruBlk="1"/>
      </p:transition>
    </mc:Choice>
    <mc:Fallback>
      <p:transition spd="slow" advTm="344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3"/>
                </p:tgtEl>
              </p:cMediaNode>
            </p:audio>
          </p:childTnLst>
        </p:cTn>
      </p:par>
    </p:tnLst>
  </p:timing>
  <p:extLst>
    <p:ext uri="{E180D4A7-C9FB-4DFB-919C-405C955672EB}">
      <p14:showEvtLst xmlns:p14="http://schemas.microsoft.com/office/powerpoint/2010/main">
        <p14:playEvt time="0" objId="13"/>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633" y="834188"/>
            <a:ext cx="6965245" cy="1202485"/>
          </a:xfrm>
        </p:spPr>
        <p:txBody>
          <a:bodyPr/>
          <a:lstStyle/>
          <a:p>
            <a:pPr algn="r"/>
            <a:r>
              <a:rPr lang="ar-AE" dirty="0" smtClean="0">
                <a:solidFill>
                  <a:schemeClr val="bg2">
                    <a:lumMod val="50000"/>
                  </a:schemeClr>
                </a:solidFill>
              </a:rPr>
              <a:t>خالد حسيني</a:t>
            </a:r>
            <a:endParaRPr lang="en-US" dirty="0">
              <a:solidFill>
                <a:schemeClr val="bg2">
                  <a:lumMod val="50000"/>
                </a:schemeClr>
              </a:solidFill>
            </a:endParaRPr>
          </a:p>
        </p:txBody>
      </p:sp>
      <p:sp>
        <p:nvSpPr>
          <p:cNvPr id="3" name="Content Placeholder 2"/>
          <p:cNvSpPr>
            <a:spLocks noGrp="1"/>
          </p:cNvSpPr>
          <p:nvPr>
            <p:ph idx="1"/>
          </p:nvPr>
        </p:nvSpPr>
        <p:spPr>
          <a:xfrm>
            <a:off x="1066800" y="2119257"/>
            <a:ext cx="5257800" cy="3603812"/>
          </a:xfrm>
        </p:spPr>
        <p:txBody>
          <a:bodyPr>
            <a:noAutofit/>
          </a:bodyPr>
          <a:lstStyle/>
          <a:p>
            <a:pPr algn="r" rtl="1">
              <a:lnSpc>
                <a:spcPct val="150000"/>
              </a:lnSpc>
            </a:pPr>
            <a:r>
              <a:rPr lang="ar-AE" sz="1400" dirty="0"/>
              <a:t>كاتب وطبيب أفغاني </a:t>
            </a:r>
            <a:r>
              <a:rPr lang="ar-AE" sz="1400" dirty="0" smtClean="0"/>
              <a:t> ولد </a:t>
            </a:r>
            <a:r>
              <a:rPr lang="ar-AE" sz="1400" dirty="0"/>
              <a:t>في العاصمة الأفغانية كابول عام 1965. عمل والده في المجال الدبلوماسي، </a:t>
            </a:r>
            <a:r>
              <a:rPr lang="ar-AE" sz="1400" dirty="0" smtClean="0"/>
              <a:t>فتنقل </a:t>
            </a:r>
            <a:r>
              <a:rPr lang="ar-AE" sz="1400" dirty="0"/>
              <a:t>مع عائلته كثيرًا خلال طفولته.</a:t>
            </a:r>
          </a:p>
          <a:p>
            <a:pPr algn="r" rtl="1">
              <a:lnSpc>
                <a:spcPct val="150000"/>
              </a:lnSpc>
            </a:pPr>
            <a:r>
              <a:rPr lang="ar-AE" sz="1400" dirty="0"/>
              <a:t>نال حسيني مع أسرته حق اللجوء إلى الولايات المتحدة الأمريكية، فأقام فيها وتخرج من كلية الطب في جامعة كاليفورنيا</a:t>
            </a:r>
            <a:r>
              <a:rPr lang="ar-AE" sz="1400" dirty="0" smtClean="0"/>
              <a:t>.</a:t>
            </a:r>
          </a:p>
          <a:p>
            <a:pPr algn="r" rtl="1">
              <a:lnSpc>
                <a:spcPct val="150000"/>
              </a:lnSpc>
            </a:pPr>
            <a:r>
              <a:rPr lang="ar-AE" sz="1400" dirty="0" smtClean="0"/>
              <a:t> </a:t>
            </a:r>
            <a:r>
              <a:rPr lang="ar-AE" sz="1400" dirty="0"/>
              <a:t>أصدر حسيني 3 روايات كان أولها “عداء الطائرة الورقية” التي حظيت بشهرة واسعة عالميًا وحققت مبيعات كبيرة. عيّن سفيرًا للنوايا الحسنة لعام 2013. </a:t>
            </a:r>
            <a:endParaRPr lang="ar-AE" sz="1400" dirty="0" smtClean="0"/>
          </a:p>
          <a:p>
            <a:pPr algn="r" rtl="1">
              <a:lnSpc>
                <a:spcPct val="150000"/>
              </a:lnSpc>
            </a:pPr>
            <a:r>
              <a:rPr lang="ar-AE" sz="1400" dirty="0" smtClean="0"/>
              <a:t>أطلق </a:t>
            </a:r>
            <a:r>
              <a:rPr lang="ar-AE" sz="1400" dirty="0"/>
              <a:t>مؤسسة تحمل اسمه تُعنى بشؤون اللاجئين وتقديم المساعدات لهم. </a:t>
            </a:r>
            <a:endParaRPr lang="ar-AE" sz="1400" dirty="0" smtClean="0"/>
          </a:p>
          <a:p>
            <a:pPr algn="r" rtl="1">
              <a:lnSpc>
                <a:spcPct val="150000"/>
              </a:lnSpc>
            </a:pPr>
            <a:r>
              <a:rPr lang="ar-AE" sz="1400" dirty="0" smtClean="0"/>
              <a:t>مارس </a:t>
            </a:r>
            <a:r>
              <a:rPr lang="ar-AE" sz="1400" dirty="0"/>
              <a:t>مهنة الطب لأكثر من 10 سنوات، بيد أنه توقف عن مزاولة مهنة الطب في منتصف عام 2014</a:t>
            </a:r>
            <a:r>
              <a:rPr lang="ar-AE" sz="1400" dirty="0" smtClean="0"/>
              <a:t>.</a:t>
            </a:r>
          </a:p>
          <a:p>
            <a:pPr algn="r" rtl="1">
              <a:lnSpc>
                <a:spcPct val="150000"/>
              </a:lnSpc>
            </a:pPr>
            <a:r>
              <a:rPr lang="ar-AE" sz="1400" dirty="0" smtClean="0"/>
              <a:t>عندما </a:t>
            </a:r>
            <a:r>
              <a:rPr lang="ar-AE" sz="1400" dirty="0"/>
              <a:t>وصل إلى الولايات المتحدة الأمريكية، لم يكن يتقن اللغة الإنكليزية إطلاقًا.</a:t>
            </a:r>
          </a:p>
          <a:p>
            <a:pPr algn="r" rtl="1">
              <a:lnSpc>
                <a:spcPct val="150000"/>
              </a:lnSpc>
            </a:pP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3048000"/>
            <a:ext cx="1600200" cy="23220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Heart 7"/>
          <p:cNvSpPr/>
          <p:nvPr/>
        </p:nvSpPr>
        <p:spPr>
          <a:xfrm rot="19505607">
            <a:off x="5408843" y="914543"/>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Heart 8"/>
          <p:cNvSpPr/>
          <p:nvPr/>
        </p:nvSpPr>
        <p:spPr>
          <a:xfrm rot="460372">
            <a:off x="6075448" y="5719154"/>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Heart 9"/>
          <p:cNvSpPr/>
          <p:nvPr/>
        </p:nvSpPr>
        <p:spPr>
          <a:xfrm rot="19505607">
            <a:off x="1446442" y="4014888"/>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Heart 10"/>
          <p:cNvSpPr/>
          <p:nvPr/>
        </p:nvSpPr>
        <p:spPr>
          <a:xfrm>
            <a:off x="7761834" y="2600424"/>
            <a:ext cx="402910" cy="36514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Footer Placeholder 11"/>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17494489"/>
      </p:ext>
    </p:extLst>
  </p:cSld>
  <p:clrMapOvr>
    <a:masterClrMapping/>
  </p:clrMapOvr>
  <mc:AlternateContent xmlns:mc="http://schemas.openxmlformats.org/markup-compatibility/2006">
    <mc:Choice xmlns:p14="http://schemas.microsoft.com/office/powerpoint/2010/main" Requires="p14">
      <p:transition spd="slow" p14:dur="3400" advTm="26664">
        <p14:reveal thruBlk="1"/>
      </p:transition>
    </mc:Choice>
    <mc:Fallback>
      <p:transition spd="slow" advTm="26664">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6965245" cy="1202485"/>
          </a:xfrm>
        </p:spPr>
        <p:txBody>
          <a:bodyPr/>
          <a:lstStyle/>
          <a:p>
            <a:pPr algn="r"/>
            <a:r>
              <a:rPr lang="ar-AE" dirty="0" smtClean="0">
                <a:solidFill>
                  <a:schemeClr val="bg2">
                    <a:lumMod val="50000"/>
                  </a:schemeClr>
                </a:solidFill>
              </a:rPr>
              <a:t>ورددت الجبال الصدى</a:t>
            </a:r>
            <a:endParaRPr lang="en-US" dirty="0">
              <a:solidFill>
                <a:schemeClr val="bg2">
                  <a:lumMod val="50000"/>
                </a:schemeClr>
              </a:solidFill>
            </a:endParaRPr>
          </a:p>
        </p:txBody>
      </p:sp>
      <p:sp>
        <p:nvSpPr>
          <p:cNvPr id="3" name="Content Placeholder 2"/>
          <p:cNvSpPr>
            <a:spLocks noGrp="1"/>
          </p:cNvSpPr>
          <p:nvPr>
            <p:ph idx="1"/>
          </p:nvPr>
        </p:nvSpPr>
        <p:spPr>
          <a:xfrm>
            <a:off x="990600" y="1828800"/>
            <a:ext cx="5791200" cy="4191000"/>
          </a:xfrm>
        </p:spPr>
        <p:txBody>
          <a:bodyPr>
            <a:noAutofit/>
          </a:bodyPr>
          <a:lstStyle/>
          <a:p>
            <a:pPr algn="r" rtl="1"/>
            <a:r>
              <a:rPr lang="ar-AE" sz="1400" dirty="0" smtClean="0"/>
              <a:t>هي </a:t>
            </a:r>
            <a:r>
              <a:rPr lang="ar-AE" sz="1400" dirty="0"/>
              <a:t>ثالث روايات </a:t>
            </a:r>
            <a:r>
              <a:rPr lang="ar-AE" sz="1400" dirty="0" smtClean="0"/>
              <a:t>الكاتب. نشرت </a:t>
            </a:r>
            <a:r>
              <a:rPr lang="ar-AE" sz="1400" dirty="0"/>
              <a:t>عام </a:t>
            </a:r>
            <a:r>
              <a:rPr lang="ar-AE" sz="1400" dirty="0" smtClean="0"/>
              <a:t>2013 ، كتبت </a:t>
            </a:r>
            <a:r>
              <a:rPr lang="ar-AE" sz="1400" dirty="0"/>
              <a:t>بأسلوب شبيه بمجموعة من القصص القصيرة، ف</a:t>
            </a:r>
            <a:r>
              <a:rPr lang="ar-AE" sz="1400" dirty="0" smtClean="0"/>
              <a:t>كل </a:t>
            </a:r>
            <a:r>
              <a:rPr lang="ar-AE" sz="1400" dirty="0"/>
              <a:t>فصل من الفصول التسعة مروي من وجهة نظر شخصية مختلفة. </a:t>
            </a:r>
            <a:endParaRPr lang="ar-AE" sz="1400" dirty="0" smtClean="0"/>
          </a:p>
          <a:p>
            <a:pPr marL="0" indent="0" algn="r" rtl="1">
              <a:buNone/>
            </a:pPr>
            <a:endParaRPr lang="ar-AE" sz="1400" dirty="0" smtClean="0"/>
          </a:p>
          <a:p>
            <a:pPr algn="r" rtl="1"/>
            <a:r>
              <a:rPr lang="ar-AE" sz="1400" dirty="0" smtClean="0"/>
              <a:t>بني </a:t>
            </a:r>
            <a:r>
              <a:rPr lang="ar-AE" sz="1400" dirty="0"/>
              <a:t>الكتاب على أساس العلاقة بين "عبد الله" ذي الأعوام العشرة وشقيقته "باري" ذات الأعوام الثلاثة </a:t>
            </a:r>
            <a:r>
              <a:rPr lang="ar-AE" sz="1400" dirty="0" smtClean="0"/>
              <a:t>، قرر </a:t>
            </a:r>
            <a:r>
              <a:rPr lang="ar-AE" sz="1400" dirty="0"/>
              <a:t>والدهما ببيعها لزوجين لا ينجبان في كابول، هذا هو الحدث الذي يربط القصص المختلفة معاً. </a:t>
            </a:r>
          </a:p>
          <a:p>
            <a:pPr marL="0" indent="0" algn="r" rtl="1">
              <a:buNone/>
            </a:pPr>
            <a:endParaRPr lang="ar-AE" sz="1400" dirty="0" smtClean="0"/>
          </a:p>
          <a:p>
            <a:pPr algn="r" rtl="1"/>
            <a:r>
              <a:rPr lang="ar-AE" sz="1400" dirty="0" smtClean="0"/>
              <a:t>نوى الكاتب أن يجعل </a:t>
            </a:r>
            <a:r>
              <a:rPr lang="ar-AE" sz="1400" dirty="0"/>
              <a:t>الشخصيات أكثر تعقيداً وغموضاً من الناحية </a:t>
            </a:r>
            <a:r>
              <a:rPr lang="ar-AE" sz="1400" dirty="0" smtClean="0"/>
              <a:t>الأخلاقية استكمالاً </a:t>
            </a:r>
            <a:r>
              <a:rPr lang="ar-AE" sz="1400" dirty="0"/>
              <a:t>لموضوع عائلي أسسه في رواياته السابقة عداء الطائرة الورقية وألف شمس </a:t>
            </a:r>
            <a:r>
              <a:rPr lang="ar-AE" sz="1400" dirty="0" smtClean="0"/>
              <a:t>ساطعة.</a:t>
            </a:r>
          </a:p>
          <a:p>
            <a:pPr marL="0" indent="0" algn="r" rtl="1">
              <a:buNone/>
            </a:pPr>
            <a:endParaRPr lang="ar-AE" sz="1400" dirty="0" smtClean="0"/>
          </a:p>
          <a:p>
            <a:pPr algn="r" rtl="1"/>
            <a:r>
              <a:rPr lang="ar-AE" sz="1400" dirty="0" smtClean="0"/>
              <a:t>تركز الرواية على </a:t>
            </a:r>
            <a:r>
              <a:rPr lang="ar-AE" sz="1400" dirty="0"/>
              <a:t>العلاقة بين الأشقاء. فبالإضافة لعبدالله وباري، قدم الحسيني علاقات أخوية أخرى كعلاقة زوجة الأب باراوانا وشقيقتها المعاقة معصومة وطبيب أمريكي-أفغاني اسمه إدريس وابن عمه تيمور.</a:t>
            </a:r>
          </a:p>
          <a:p>
            <a:pPr algn="r" rtl="1"/>
            <a:endParaRPr lang="ar-AE" sz="1400" dirty="0"/>
          </a:p>
          <a:p>
            <a:pPr algn="r" rtl="1"/>
            <a:r>
              <a:rPr lang="ar-AE" sz="1400" dirty="0"/>
              <a:t>حققت الرواية طلباً </a:t>
            </a:r>
            <a:r>
              <a:rPr lang="ar-AE" sz="1400" dirty="0" smtClean="0"/>
              <a:t>عالياً ، فقد </a:t>
            </a:r>
            <a:r>
              <a:rPr lang="ar-AE" sz="1400" dirty="0"/>
              <a:t>كانت تحقق أعداد مراجعات عالية وتفضيلية حتى قبل نشرها وقد وصلت ضمن أعلى 10 روايات على موقع أمازون قبل </a:t>
            </a:r>
            <a:r>
              <a:rPr lang="ar-AE" sz="1400" dirty="0" smtClean="0"/>
              <a:t>إصدارها ، وبعد </a:t>
            </a:r>
            <a:r>
              <a:rPr lang="ar-AE" sz="1400" dirty="0"/>
              <a:t>خمسة أشهر من إصدارها، أفادت التقارير أنه بيع منها ثلاثة ملايين نسخة</a:t>
            </a:r>
            <a:endParaRPr lang="en-US" sz="14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8247" r="17752"/>
          <a:stretch/>
        </p:blipFill>
        <p:spPr>
          <a:xfrm>
            <a:off x="6934200" y="3810000"/>
            <a:ext cx="1371600" cy="2143125"/>
          </a:xfrm>
          <a:prstGeom prst="rect">
            <a:avLst/>
          </a:prstGeom>
          <a:ln>
            <a:noFill/>
          </a:ln>
          <a:effectLst>
            <a:outerShdw blurRad="292100" dist="139700" dir="2700000" algn="tl" rotWithShape="0">
              <a:srgbClr val="333333">
                <a:alpha val="65000"/>
              </a:srgbClr>
            </a:outerShdw>
          </a:effectLst>
        </p:spPr>
      </p:pic>
      <p:sp>
        <p:nvSpPr>
          <p:cNvPr id="5" name="Heart 4"/>
          <p:cNvSpPr/>
          <p:nvPr/>
        </p:nvSpPr>
        <p:spPr>
          <a:xfrm rot="2449382">
            <a:off x="1477241" y="5758997"/>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Heart 5"/>
          <p:cNvSpPr/>
          <p:nvPr/>
        </p:nvSpPr>
        <p:spPr>
          <a:xfrm rot="19505607">
            <a:off x="913043" y="3140864"/>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Heart 6"/>
          <p:cNvSpPr/>
          <p:nvPr/>
        </p:nvSpPr>
        <p:spPr>
          <a:xfrm>
            <a:off x="7121766" y="3341392"/>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eart 7"/>
          <p:cNvSpPr/>
          <p:nvPr/>
        </p:nvSpPr>
        <p:spPr>
          <a:xfrm rot="19869601">
            <a:off x="3633664" y="851556"/>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Footer Placeholder 8"/>
          <p:cNvSpPr>
            <a:spLocks noGrp="1"/>
          </p:cNvSpPr>
          <p:nvPr>
            <p:ph type="ftr" sz="quarter" idx="11"/>
          </p:nvPr>
        </p:nvSpPr>
        <p:spPr/>
        <p:txBody>
          <a:bodyPr/>
          <a:lstStyle/>
          <a:p>
            <a:pPr algn="r"/>
            <a:r>
              <a:rPr lang="en-US" dirty="0" smtClean="0"/>
              <a:t>Seejaalbookclub</a:t>
            </a:r>
            <a:endParaRPr lang="en-US" dirty="0"/>
          </a:p>
        </p:txBody>
      </p:sp>
    </p:spTree>
    <p:extLst>
      <p:ext uri="{BB962C8B-B14F-4D97-AF65-F5344CB8AC3E}">
        <p14:creationId xmlns:p14="http://schemas.microsoft.com/office/powerpoint/2010/main" val="3810162611"/>
      </p:ext>
    </p:extLst>
  </p:cSld>
  <p:clrMapOvr>
    <a:masterClrMapping/>
  </p:clrMapOvr>
  <mc:AlternateContent xmlns:mc="http://schemas.openxmlformats.org/markup-compatibility/2006">
    <mc:Choice xmlns:p14="http://schemas.microsoft.com/office/powerpoint/2010/main" Requires="p14">
      <p:transition spd="slow" p14:dur="3400" advTm="44534">
        <p14:reveal thruBlk="1" dir="r"/>
      </p:transition>
    </mc:Choice>
    <mc:Fallback>
      <p:transition spd="slow" advTm="44534">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AE" dirty="0" smtClean="0">
                <a:solidFill>
                  <a:schemeClr val="bg2">
                    <a:lumMod val="50000"/>
                  </a:schemeClr>
                </a:solidFill>
              </a:rPr>
              <a:t>ايكهارت تول</a:t>
            </a:r>
            <a:endParaRPr lang="en-US" dirty="0">
              <a:solidFill>
                <a:schemeClr val="bg2">
                  <a:lumMod val="50000"/>
                </a:schemeClr>
              </a:solidFill>
            </a:endParaRPr>
          </a:p>
        </p:txBody>
      </p:sp>
      <p:sp>
        <p:nvSpPr>
          <p:cNvPr id="3" name="Content Placeholder 2"/>
          <p:cNvSpPr>
            <a:spLocks noGrp="1"/>
          </p:cNvSpPr>
          <p:nvPr>
            <p:ph idx="1"/>
          </p:nvPr>
        </p:nvSpPr>
        <p:spPr>
          <a:xfrm>
            <a:off x="1447800" y="2971800"/>
            <a:ext cx="4023360" cy="1766943"/>
          </a:xfrm>
        </p:spPr>
        <p:txBody>
          <a:bodyPr>
            <a:normAutofit/>
          </a:bodyPr>
          <a:lstStyle/>
          <a:p>
            <a:pPr algn="r" rtl="1">
              <a:lnSpc>
                <a:spcPct val="150000"/>
              </a:lnSpc>
            </a:pPr>
            <a:endParaRPr lang="ar-AE" sz="1400" dirty="0"/>
          </a:p>
          <a:p>
            <a:pPr algn="r" rtl="1">
              <a:lnSpc>
                <a:spcPct val="150000"/>
              </a:lnSpc>
            </a:pPr>
            <a:r>
              <a:rPr lang="ar-AE" sz="1400" dirty="0" smtClean="0"/>
              <a:t>ولد </a:t>
            </a:r>
            <a:r>
              <a:rPr lang="ar-AE" sz="1400" dirty="0"/>
              <a:t>في ألمانيا دورتموند </a:t>
            </a:r>
            <a:r>
              <a:rPr lang="ar-AE" sz="1400" dirty="0" smtClean="0"/>
              <a:t>في 16 </a:t>
            </a:r>
            <a:r>
              <a:rPr lang="ar-AE" sz="1400" dirty="0"/>
              <a:t>فبراير 1948 وهو متحدث وكاتب ألماني </a:t>
            </a:r>
            <a:r>
              <a:rPr lang="ar-AE" sz="1400" dirty="0" smtClean="0"/>
              <a:t>المولد، </a:t>
            </a:r>
            <a:r>
              <a:rPr lang="ar-AE" sz="1400" dirty="0"/>
              <a:t>كندي </a:t>
            </a:r>
            <a:r>
              <a:rPr lang="ar-AE" sz="1400" dirty="0" smtClean="0"/>
              <a:t>الموطن.</a:t>
            </a:r>
          </a:p>
          <a:p>
            <a:pPr algn="r" rtl="1">
              <a:lnSpc>
                <a:spcPct val="150000"/>
              </a:lnSpc>
            </a:pPr>
            <a:r>
              <a:rPr lang="ar-AE" sz="1400" dirty="0" smtClean="0"/>
              <a:t> من مؤلفاته كتاب </a:t>
            </a:r>
            <a:r>
              <a:rPr lang="ar-AE" sz="1400" dirty="0"/>
              <a:t>قوة الآن وكتاب </a:t>
            </a:r>
            <a:r>
              <a:rPr lang="ar-AE" sz="1400" dirty="0" smtClean="0"/>
              <a:t>أرض </a:t>
            </a:r>
            <a:r>
              <a:rPr lang="ar-AE" sz="1400" dirty="0"/>
              <a:t>جديدة.</a:t>
            </a:r>
          </a:p>
          <a:p>
            <a:pPr algn="r" rtl="1">
              <a:lnSpc>
                <a:spcPct val="150000"/>
              </a:lnSpc>
            </a:pP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5098" y="2829187"/>
            <a:ext cx="1752600" cy="2743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Heart 4"/>
          <p:cNvSpPr/>
          <p:nvPr/>
        </p:nvSpPr>
        <p:spPr>
          <a:xfrm rot="19505607">
            <a:off x="5408843" y="914543"/>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Heart 5"/>
          <p:cNvSpPr/>
          <p:nvPr/>
        </p:nvSpPr>
        <p:spPr>
          <a:xfrm>
            <a:off x="3374575" y="5103777"/>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Heart 6"/>
          <p:cNvSpPr/>
          <p:nvPr/>
        </p:nvSpPr>
        <p:spPr>
          <a:xfrm>
            <a:off x="7248370" y="2423837"/>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eart 7"/>
          <p:cNvSpPr/>
          <p:nvPr/>
        </p:nvSpPr>
        <p:spPr>
          <a:xfrm rot="19505607">
            <a:off x="1370243" y="2671155"/>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Footer Placeholder 8"/>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4139167233"/>
      </p:ext>
    </p:extLst>
  </p:cSld>
  <p:clrMapOvr>
    <a:masterClrMapping/>
  </p:clrMapOvr>
  <mc:AlternateContent xmlns:mc="http://schemas.openxmlformats.org/markup-compatibility/2006">
    <mc:Choice xmlns:p14="http://schemas.microsoft.com/office/powerpoint/2010/main" Requires="p14">
      <p:transition spd="slow" p14:dur="3400" advTm="9063">
        <p14:reveal thruBlk="1"/>
      </p:transition>
    </mc:Choice>
    <mc:Fallback>
      <p:transition spd="slow" advTm="9063">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AE" dirty="0" smtClean="0">
                <a:solidFill>
                  <a:schemeClr val="bg2">
                    <a:lumMod val="50000"/>
                  </a:schemeClr>
                </a:solidFill>
              </a:rPr>
              <a:t>أرض جديدة</a:t>
            </a:r>
            <a:endParaRPr lang="en-US" dirty="0">
              <a:solidFill>
                <a:schemeClr val="bg2">
                  <a:lumMod val="50000"/>
                </a:schemeClr>
              </a:solidFill>
            </a:endParaRPr>
          </a:p>
        </p:txBody>
      </p:sp>
      <p:sp>
        <p:nvSpPr>
          <p:cNvPr id="3" name="Content Placeholder 2"/>
          <p:cNvSpPr>
            <a:spLocks noGrp="1"/>
          </p:cNvSpPr>
          <p:nvPr>
            <p:ph idx="1"/>
          </p:nvPr>
        </p:nvSpPr>
        <p:spPr>
          <a:xfrm>
            <a:off x="1096459" y="2044582"/>
            <a:ext cx="4230445" cy="3603812"/>
          </a:xfrm>
        </p:spPr>
        <p:txBody>
          <a:bodyPr>
            <a:normAutofit/>
          </a:bodyPr>
          <a:lstStyle/>
          <a:p>
            <a:pPr algn="r" rtl="1">
              <a:lnSpc>
                <a:spcPct val="150000"/>
              </a:lnSpc>
            </a:pPr>
            <a:r>
              <a:rPr lang="ar-AE" sz="1400" dirty="0" smtClean="0"/>
              <a:t>استمراراً </a:t>
            </a:r>
            <a:r>
              <a:rPr lang="ar-AE" sz="1400" dirty="0"/>
              <a:t>لما </a:t>
            </a:r>
            <a:r>
              <a:rPr lang="ar-AE" sz="1400" dirty="0" smtClean="0"/>
              <a:t>بدأه </a:t>
            </a:r>
            <a:r>
              <a:rPr lang="ar-AE" sz="1400" dirty="0"/>
              <a:t>ايكهارت تول في كتابه قوة الآن، يزودنا هذا الكتاب بخلفية روحية يصنع بها كل منّا حياته الخاصة – بناء عليه يصنع العالم – بشكل أفضل وأكبر معنى ومغزى. </a:t>
            </a:r>
            <a:endParaRPr lang="ar-AE" sz="1400" dirty="0" smtClean="0"/>
          </a:p>
          <a:p>
            <a:pPr algn="r" rtl="1">
              <a:lnSpc>
                <a:spcPct val="150000"/>
              </a:lnSpc>
            </a:pPr>
            <a:r>
              <a:rPr lang="ar-AE" sz="1400" dirty="0" smtClean="0"/>
              <a:t>يكشف </a:t>
            </a:r>
            <a:r>
              <a:rPr lang="ar-AE" sz="1400" dirty="0"/>
              <a:t>تول الأفكار العصرية المرهقة حول الأنا، والعقل، والنفس، والمجتمع، والمخاوف التي تهددنا، والتي تظهر مدى قدرة كل واحد منّا على إيجاد الصحة والسعادة عبر تسلسل خطوات تثبيت الحياة: فهم توهّم النفس، الذهاب وراء الأنا، سر السعادة، تعلم كيفية إيقاف حمل </a:t>
            </a:r>
            <a:r>
              <a:rPr lang="ar-AE" sz="1400" dirty="0" smtClean="0"/>
              <a:t>الماضي و </a:t>
            </a:r>
            <a:r>
              <a:rPr lang="ar-AE" sz="1400" dirty="0"/>
              <a:t>اكتشاف متعة الكينونة </a:t>
            </a:r>
            <a:r>
              <a:rPr lang="ar-AE" sz="1400" dirty="0" smtClean="0"/>
              <a:t>.</a:t>
            </a:r>
          </a:p>
          <a:p>
            <a:pPr algn="r" rtl="1">
              <a:lnSpc>
                <a:spcPct val="150000"/>
              </a:lnSpc>
            </a:pPr>
            <a:r>
              <a:rPr lang="ar-AE" sz="1400" dirty="0" smtClean="0"/>
              <a:t>هيئ </a:t>
            </a:r>
            <a:r>
              <a:rPr lang="ar-AE" sz="1400" dirty="0"/>
              <a:t>نفسك لرحلة مذهلة لتنوير النفس في أرض جديدة تقتلع أوهامك، وتزودك بأسس جديدة للروحانية الشخصية ولإثبات الذات.</a:t>
            </a: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2819400"/>
            <a:ext cx="1828800" cy="2505075"/>
          </a:xfrm>
          <a:prstGeom prst="rect">
            <a:avLst/>
          </a:prstGeom>
          <a:ln>
            <a:noFill/>
          </a:ln>
          <a:effectLst>
            <a:outerShdw blurRad="292100" dist="139700" dir="2700000" algn="tl" rotWithShape="0">
              <a:srgbClr val="333333">
                <a:alpha val="65000"/>
              </a:srgbClr>
            </a:outerShdw>
          </a:effectLst>
        </p:spPr>
      </p:pic>
      <p:sp>
        <p:nvSpPr>
          <p:cNvPr id="5" name="Heart 4"/>
          <p:cNvSpPr/>
          <p:nvPr/>
        </p:nvSpPr>
        <p:spPr>
          <a:xfrm rot="491731">
            <a:off x="3924219" y="5526225"/>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Heart 5"/>
          <p:cNvSpPr/>
          <p:nvPr/>
        </p:nvSpPr>
        <p:spPr>
          <a:xfrm rot="19505607">
            <a:off x="1077408" y="5145885"/>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Heart 6"/>
          <p:cNvSpPr/>
          <p:nvPr/>
        </p:nvSpPr>
        <p:spPr>
          <a:xfrm rot="21288158">
            <a:off x="7294648" y="2336516"/>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eart 7"/>
          <p:cNvSpPr/>
          <p:nvPr/>
        </p:nvSpPr>
        <p:spPr>
          <a:xfrm rot="19505607">
            <a:off x="3246741" y="792461"/>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Footer Placeholder 8"/>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2230788386"/>
      </p:ext>
    </p:extLst>
  </p:cSld>
  <p:clrMapOvr>
    <a:masterClrMapping/>
  </p:clrMapOvr>
  <mc:AlternateContent xmlns:mc="http://schemas.openxmlformats.org/markup-compatibility/2006">
    <mc:Choice xmlns:p14="http://schemas.microsoft.com/office/powerpoint/2010/main" Requires="p14">
      <p:transition spd="slow" p14:dur="3400" advTm="40519">
        <p14:reveal thruBlk="1" dir="r"/>
      </p:transition>
    </mc:Choice>
    <mc:Fallback>
      <p:transition spd="slow" advTm="40519">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AE" dirty="0" smtClean="0">
                <a:solidFill>
                  <a:schemeClr val="bg2">
                    <a:lumMod val="50000"/>
                  </a:schemeClr>
                </a:solidFill>
              </a:rPr>
              <a:t>مقبول العلوي</a:t>
            </a:r>
            <a:endParaRPr lang="en-US" dirty="0">
              <a:solidFill>
                <a:schemeClr val="bg2">
                  <a:lumMod val="50000"/>
                </a:schemeClr>
              </a:solidFill>
            </a:endParaRPr>
          </a:p>
        </p:txBody>
      </p:sp>
      <p:sp>
        <p:nvSpPr>
          <p:cNvPr id="3" name="Content Placeholder 2"/>
          <p:cNvSpPr>
            <a:spLocks noGrp="1"/>
          </p:cNvSpPr>
          <p:nvPr>
            <p:ph idx="1"/>
          </p:nvPr>
        </p:nvSpPr>
        <p:spPr>
          <a:xfrm>
            <a:off x="1627016" y="3114135"/>
            <a:ext cx="3642360" cy="1919343"/>
          </a:xfrm>
        </p:spPr>
        <p:txBody>
          <a:bodyPr>
            <a:normAutofit/>
          </a:bodyPr>
          <a:lstStyle/>
          <a:p>
            <a:pPr algn="just" rtl="1">
              <a:lnSpc>
                <a:spcPct val="150000"/>
              </a:lnSpc>
            </a:pPr>
            <a:r>
              <a:rPr lang="ar-AE" sz="1400" dirty="0"/>
              <a:t>كاتب سعودي (1969). حائز على بكالوريوس تربية فنية من الكلية الجامعية في مكة المكرمة في عام 1992. اشتغل بالتدريس كمعلم لمادة الرسم والاشغال الفنية. يكتب القصة القصيرة والمقالة في بعض الصحف المحلية السعودية.  هذه هي روايته الأولى</a:t>
            </a: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2743200"/>
            <a:ext cx="1962150" cy="23336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Heart 4"/>
          <p:cNvSpPr/>
          <p:nvPr/>
        </p:nvSpPr>
        <p:spPr>
          <a:xfrm rot="3036831">
            <a:off x="4113442" y="2566879"/>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Heart 5"/>
          <p:cNvSpPr/>
          <p:nvPr/>
        </p:nvSpPr>
        <p:spPr>
          <a:xfrm rot="841217">
            <a:off x="1903643" y="5118837"/>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Heart 6"/>
          <p:cNvSpPr/>
          <p:nvPr/>
        </p:nvSpPr>
        <p:spPr>
          <a:xfrm rot="19505607">
            <a:off x="2970443" y="944860"/>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eart 7"/>
          <p:cNvSpPr/>
          <p:nvPr/>
        </p:nvSpPr>
        <p:spPr>
          <a:xfrm rot="21440829">
            <a:off x="7351798" y="2274591"/>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Footer Placeholder 8"/>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3312183895"/>
      </p:ext>
    </p:extLst>
  </p:cSld>
  <p:clrMapOvr>
    <a:masterClrMapping/>
  </p:clrMapOvr>
  <mc:AlternateContent xmlns:mc="http://schemas.openxmlformats.org/markup-compatibility/2006">
    <mc:Choice xmlns:p14="http://schemas.microsoft.com/office/powerpoint/2010/main" Requires="p14">
      <p:transition spd="slow" p14:dur="3400" advTm="11906">
        <p14:reveal thruBlk="1"/>
      </p:transition>
    </mc:Choice>
    <mc:Fallback>
      <p:transition spd="slow" advTm="11906">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5755" y="1059113"/>
            <a:ext cx="6965245" cy="1202485"/>
          </a:xfrm>
        </p:spPr>
        <p:txBody>
          <a:bodyPr/>
          <a:lstStyle/>
          <a:p>
            <a:pPr algn="r" rtl="1"/>
            <a:r>
              <a:rPr lang="ar-AE" dirty="0" smtClean="0">
                <a:solidFill>
                  <a:schemeClr val="bg2">
                    <a:lumMod val="50000"/>
                  </a:schemeClr>
                </a:solidFill>
              </a:rPr>
              <a:t>زرياب</a:t>
            </a:r>
            <a:endParaRPr lang="en-US" dirty="0">
              <a:solidFill>
                <a:schemeClr val="bg2">
                  <a:lumMod val="50000"/>
                </a:schemeClr>
              </a:solidFill>
            </a:endParaRPr>
          </a:p>
        </p:txBody>
      </p:sp>
      <p:sp>
        <p:nvSpPr>
          <p:cNvPr id="3" name="Content Placeholder 2"/>
          <p:cNvSpPr>
            <a:spLocks noGrp="1"/>
          </p:cNvSpPr>
          <p:nvPr>
            <p:ph idx="1"/>
          </p:nvPr>
        </p:nvSpPr>
        <p:spPr>
          <a:xfrm>
            <a:off x="1447800" y="1828800"/>
            <a:ext cx="4632959" cy="3603812"/>
          </a:xfrm>
        </p:spPr>
        <p:txBody>
          <a:bodyPr>
            <a:noAutofit/>
          </a:bodyPr>
          <a:lstStyle/>
          <a:p>
            <a:pPr algn="r" rtl="1">
              <a:lnSpc>
                <a:spcPct val="150000"/>
              </a:lnSpc>
            </a:pPr>
            <a:endParaRPr lang="ar-AE" sz="1400" dirty="0"/>
          </a:p>
          <a:p>
            <a:pPr algn="r" rtl="1">
              <a:lnSpc>
                <a:spcPct val="150000"/>
              </a:lnSpc>
            </a:pPr>
            <a:r>
              <a:rPr lang="ar-AE" sz="1400" dirty="0" smtClean="0"/>
              <a:t> هو اسم أطلقه الموصللي </a:t>
            </a:r>
            <a:r>
              <a:rPr lang="ar-AE" sz="1400" dirty="0"/>
              <a:t>على تلميذه بعد اكتشافه الموهبة الاستثنائية التي يتمتّع بها في </a:t>
            </a:r>
            <a:r>
              <a:rPr lang="ar-AE" sz="1400" dirty="0" smtClean="0"/>
              <a:t>الغناء والعزف</a:t>
            </a:r>
            <a:r>
              <a:rPr lang="ar-AE" sz="1400" dirty="0"/>
              <a:t>؛ </a:t>
            </a:r>
            <a:r>
              <a:rPr lang="ar-AE" sz="1400" dirty="0" smtClean="0"/>
              <a:t>فاهتمّ </a:t>
            </a:r>
            <a:r>
              <a:rPr lang="ar-AE" sz="1400" dirty="0"/>
              <a:t>بتربيته وتعليمه أصول الغناء والعزف على العود حتّى </a:t>
            </a:r>
            <a:r>
              <a:rPr lang="ar-AE" sz="1400" dirty="0" smtClean="0"/>
              <a:t>غدا عازفاً بارعاً</a:t>
            </a:r>
            <a:r>
              <a:rPr lang="ar-AE" sz="1400" dirty="0"/>
              <a:t>، </a:t>
            </a:r>
            <a:r>
              <a:rPr lang="ar-AE" sz="1400" dirty="0" smtClean="0"/>
              <a:t>فقدمه للخليفة </a:t>
            </a:r>
            <a:r>
              <a:rPr lang="ar-AE" sz="1400" dirty="0"/>
              <a:t>هارون الرّشيد.</a:t>
            </a:r>
          </a:p>
          <a:p>
            <a:pPr algn="r" rtl="1">
              <a:lnSpc>
                <a:spcPct val="150000"/>
              </a:lnSpc>
            </a:pPr>
            <a:r>
              <a:rPr lang="ar-AE" sz="1400" dirty="0"/>
              <a:t>لكنّ </a:t>
            </a:r>
            <a:r>
              <a:rPr lang="ar-AE" sz="1400" dirty="0" smtClean="0"/>
              <a:t>المعلّم </a:t>
            </a:r>
            <a:r>
              <a:rPr lang="ar-AE" sz="1400" dirty="0"/>
              <a:t>ا</a:t>
            </a:r>
            <a:r>
              <a:rPr lang="ar-AE" sz="1400" dirty="0" smtClean="0"/>
              <a:t>غتاظ </a:t>
            </a:r>
            <a:r>
              <a:rPr lang="ar-AE" sz="1400" dirty="0"/>
              <a:t>من إعجاب الخليفة بتلميذه </a:t>
            </a:r>
            <a:r>
              <a:rPr lang="ar-AE" sz="1400" dirty="0" smtClean="0"/>
              <a:t>، مما دفعه لمطالبته </a:t>
            </a:r>
            <a:r>
              <a:rPr lang="ar-AE" sz="1400" dirty="0"/>
              <a:t>بالرّحيل عن بغداد. </a:t>
            </a:r>
            <a:r>
              <a:rPr lang="ar-AE" sz="1400" dirty="0" smtClean="0"/>
              <a:t>ومن هنا بدأت رحلة </a:t>
            </a:r>
            <a:r>
              <a:rPr lang="ar-AE" sz="1400" dirty="0"/>
              <a:t>المتاعب </a:t>
            </a:r>
            <a:r>
              <a:rPr lang="ar-AE" sz="1400" dirty="0" smtClean="0"/>
              <a:t>لزرياب ،  ثم انتهى به </a:t>
            </a:r>
            <a:r>
              <a:rPr lang="ar-AE" sz="1400" dirty="0"/>
              <a:t>المطاف في الأندلس، حيث </a:t>
            </a:r>
            <a:r>
              <a:rPr lang="ar-AE" sz="1400" dirty="0" smtClean="0"/>
              <a:t>أكرمه  </a:t>
            </a:r>
            <a:r>
              <a:rPr lang="ar-AE" sz="1400" dirty="0"/>
              <a:t>أميرها عبد الرحمن بن الحكم. </a:t>
            </a:r>
            <a:endParaRPr lang="ar-AE" sz="1400" dirty="0" smtClean="0"/>
          </a:p>
          <a:p>
            <a:pPr algn="r" rtl="1">
              <a:lnSpc>
                <a:spcPct val="150000"/>
              </a:lnSpc>
            </a:pPr>
            <a:r>
              <a:rPr lang="ar-AE" sz="1400" dirty="0" smtClean="0"/>
              <a:t>زرياب </a:t>
            </a:r>
            <a:r>
              <a:rPr lang="ar-AE" sz="1400" dirty="0"/>
              <a:t>مسيرة الإبداع والفن والعلوم التي </a:t>
            </a:r>
            <a:r>
              <a:rPr lang="ar-AE" sz="1400" dirty="0" smtClean="0"/>
              <a:t>لم يبخل </a:t>
            </a:r>
            <a:r>
              <a:rPr lang="ar-AE" sz="1400" dirty="0"/>
              <a:t>فيها على أرض احتضنت </a:t>
            </a:r>
            <a:r>
              <a:rPr lang="ar-AE" sz="1400" dirty="0" smtClean="0"/>
              <a:t>موهبته حتى </a:t>
            </a:r>
            <a:r>
              <a:rPr lang="ar-AE" sz="1400" dirty="0"/>
              <a:t>وفاته لتحتضن رفاته في ترابها.</a:t>
            </a:r>
          </a:p>
          <a:p>
            <a:pPr algn="r" rtl="1">
              <a:lnSpc>
                <a:spcPct val="150000"/>
              </a:lnSpc>
            </a:pPr>
            <a:r>
              <a:rPr lang="ar-AE" sz="1400" dirty="0" smtClean="0"/>
              <a:t>هي سيرة </a:t>
            </a:r>
            <a:r>
              <a:rPr lang="ar-AE" sz="1400" dirty="0"/>
              <a:t>مبدع عربيّ غنيّة بتفاصيل الحياة يستعيدها </a:t>
            </a:r>
            <a:r>
              <a:rPr lang="ar-AE" sz="1400" dirty="0" smtClean="0"/>
              <a:t>الكاتب بأسلوب روائيّ شيّق</a:t>
            </a:r>
            <a:r>
              <a:rPr lang="ar-AE" sz="1400" dirty="0"/>
              <a:t>. </a:t>
            </a: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0" y="3352800"/>
            <a:ext cx="1524000" cy="2298492"/>
          </a:xfrm>
          <a:prstGeom prst="rect">
            <a:avLst/>
          </a:prstGeom>
          <a:ln>
            <a:noFill/>
          </a:ln>
          <a:effectLst>
            <a:outerShdw blurRad="292100" dist="139700" dir="2700000" algn="tl" rotWithShape="0">
              <a:srgbClr val="333333">
                <a:alpha val="65000"/>
              </a:srgbClr>
            </a:outerShdw>
          </a:effectLst>
        </p:spPr>
      </p:pic>
      <p:sp>
        <p:nvSpPr>
          <p:cNvPr id="5" name="Heart 4"/>
          <p:cNvSpPr/>
          <p:nvPr/>
        </p:nvSpPr>
        <p:spPr>
          <a:xfrm rot="19829891">
            <a:off x="2533715" y="4591918"/>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Heart 5"/>
          <p:cNvSpPr/>
          <p:nvPr/>
        </p:nvSpPr>
        <p:spPr>
          <a:xfrm rot="19505607">
            <a:off x="6399443" y="1142524"/>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Heart 6"/>
          <p:cNvSpPr/>
          <p:nvPr/>
        </p:nvSpPr>
        <p:spPr>
          <a:xfrm rot="21344111">
            <a:off x="7518809" y="2884191"/>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eart 7"/>
          <p:cNvSpPr/>
          <p:nvPr/>
        </p:nvSpPr>
        <p:spPr>
          <a:xfrm rot="2025069">
            <a:off x="3669218" y="1794136"/>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Footer Placeholder 8"/>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1432194216"/>
      </p:ext>
    </p:extLst>
  </p:cSld>
  <p:clrMapOvr>
    <a:masterClrMapping/>
  </p:clrMapOvr>
  <mc:AlternateContent xmlns:mc="http://schemas.openxmlformats.org/markup-compatibility/2006">
    <mc:Choice xmlns:p14="http://schemas.microsoft.com/office/powerpoint/2010/main" Requires="p14">
      <p:transition spd="slow" p14:dur="3400" advTm="31063">
        <p14:reveal thruBlk="1" dir="r"/>
      </p:transition>
    </mc:Choice>
    <mc:Fallback>
      <p:transition spd="slow" advTm="31063">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AE" dirty="0" smtClean="0">
                <a:solidFill>
                  <a:schemeClr val="bg2">
                    <a:lumMod val="50000"/>
                  </a:schemeClr>
                </a:solidFill>
              </a:rPr>
              <a:t>جوزيه ساراماغو</a:t>
            </a:r>
            <a:endParaRPr lang="en-US" dirty="0">
              <a:solidFill>
                <a:schemeClr val="bg2">
                  <a:lumMod val="50000"/>
                </a:schemeClr>
              </a:solidFill>
            </a:endParaRPr>
          </a:p>
        </p:txBody>
      </p:sp>
      <p:sp>
        <p:nvSpPr>
          <p:cNvPr id="3" name="Content Placeholder 2"/>
          <p:cNvSpPr>
            <a:spLocks noGrp="1"/>
          </p:cNvSpPr>
          <p:nvPr>
            <p:ph idx="1"/>
          </p:nvPr>
        </p:nvSpPr>
        <p:spPr>
          <a:xfrm>
            <a:off x="1786740" y="2027537"/>
            <a:ext cx="4328160" cy="3908612"/>
          </a:xfrm>
        </p:spPr>
        <p:txBody>
          <a:bodyPr>
            <a:normAutofit/>
          </a:bodyPr>
          <a:lstStyle/>
          <a:p>
            <a:pPr algn="r" rtl="1">
              <a:lnSpc>
                <a:spcPct val="150000"/>
              </a:lnSpc>
            </a:pPr>
            <a:r>
              <a:rPr lang="ar-AE" sz="1400" dirty="0"/>
              <a:t>روائي برتغالي حائز على جائزة نوبل للأدب وكاتب أدبي ومسرحي وصحفي. مؤلفاته التي يمكن اعتبار بعضها أمثولات، تستعرض عادة أحداثاً تاريخية من وجهة نظر مختلفة تركز على العنصر </a:t>
            </a:r>
            <a:r>
              <a:rPr lang="ar-AE" sz="1400" dirty="0" smtClean="0"/>
              <a:t>الإنساني.</a:t>
            </a:r>
          </a:p>
          <a:p>
            <a:pPr algn="r" rtl="1">
              <a:lnSpc>
                <a:spcPct val="150000"/>
              </a:lnSpc>
            </a:pPr>
            <a:r>
              <a:rPr lang="ar-AE" sz="1400" dirty="0"/>
              <a:t>لم يحقق ساراماغو الشهرة ولم يُعرف عالمياً حتى بلغ سن الستين، بالتزامن مع نشر روايته </a:t>
            </a:r>
            <a:r>
              <a:rPr lang="ar-AE" sz="1400" dirty="0" smtClean="0"/>
              <a:t>الرابعة.</a:t>
            </a:r>
          </a:p>
          <a:p>
            <a:pPr algn="r" rtl="1">
              <a:lnSpc>
                <a:spcPct val="150000"/>
              </a:lnSpc>
            </a:pPr>
            <a:r>
              <a:rPr lang="ar-AE" sz="1400" dirty="0" smtClean="0"/>
              <a:t> بيعت </a:t>
            </a:r>
            <a:r>
              <a:rPr lang="ar-AE" sz="1400" dirty="0"/>
              <a:t>أكثر من ميلوني نسخة من أعمال ساراماغو في البرتغال وحدها وتمت ترجمة أعماله إلى 25 </a:t>
            </a:r>
            <a:r>
              <a:rPr lang="ar-AE" sz="1400" dirty="0" smtClean="0"/>
              <a:t>لغة.</a:t>
            </a:r>
          </a:p>
          <a:p>
            <a:pPr algn="r" rtl="1">
              <a:lnSpc>
                <a:spcPct val="150000"/>
              </a:lnSpc>
            </a:pPr>
            <a:r>
              <a:rPr lang="ar-AE" sz="1400" dirty="0"/>
              <a:t>تكون برلمان الكتاب الأوروبي </a:t>
            </a:r>
            <a:r>
              <a:rPr lang="ar-AE" sz="1400" dirty="0" smtClean="0"/>
              <a:t>نتيجة </a:t>
            </a:r>
            <a:r>
              <a:rPr lang="ar-AE" sz="1400" dirty="0"/>
              <a:t>اقتراح مشترك من قبل ساراماغو ومواطنه الحائز على جائزة نوبل أورهان باموك. وكان من المتوقع أن يُلقي ساراماغو كلمة كضيف شرف في البرلمان، لكنه توفي قبل حفل الافتتاح في عام </a:t>
            </a:r>
            <a:r>
              <a:rPr lang="en-US" sz="1400" dirty="0" smtClean="0"/>
              <a:t>.</a:t>
            </a:r>
            <a:r>
              <a:rPr lang="ar-AE" sz="1400" dirty="0" smtClean="0"/>
              <a:t> 2010</a:t>
            </a: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6502" y="3429000"/>
            <a:ext cx="1732701"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Heart 4"/>
          <p:cNvSpPr/>
          <p:nvPr/>
        </p:nvSpPr>
        <p:spPr>
          <a:xfrm rot="497489">
            <a:off x="2540489" y="5520872"/>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Heart 5"/>
          <p:cNvSpPr/>
          <p:nvPr/>
        </p:nvSpPr>
        <p:spPr>
          <a:xfrm rot="19505607">
            <a:off x="4570643" y="1066942"/>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Heart 6"/>
          <p:cNvSpPr/>
          <p:nvPr/>
        </p:nvSpPr>
        <p:spPr>
          <a:xfrm rot="2034223">
            <a:off x="1231790" y="3614999"/>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eart 7"/>
          <p:cNvSpPr/>
          <p:nvPr/>
        </p:nvSpPr>
        <p:spPr>
          <a:xfrm>
            <a:off x="7546293" y="3017681"/>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Footer Placeholder 8"/>
          <p:cNvSpPr>
            <a:spLocks noGrp="1"/>
          </p:cNvSpPr>
          <p:nvPr>
            <p:ph type="ftr" sz="quarter" idx="11"/>
          </p:nvPr>
        </p:nvSpPr>
        <p:spPr>
          <a:xfrm>
            <a:off x="914400" y="5867400"/>
            <a:ext cx="5540188" cy="365125"/>
          </a:xfrm>
        </p:spPr>
        <p:txBody>
          <a:bodyPr/>
          <a:lstStyle/>
          <a:p>
            <a:r>
              <a:rPr lang="en-US" dirty="0" smtClean="0"/>
              <a:t>Seejaalbookclub</a:t>
            </a:r>
            <a:endParaRPr lang="en-US" dirty="0"/>
          </a:p>
        </p:txBody>
      </p:sp>
    </p:spTree>
    <p:extLst>
      <p:ext uri="{BB962C8B-B14F-4D97-AF65-F5344CB8AC3E}">
        <p14:creationId xmlns:p14="http://schemas.microsoft.com/office/powerpoint/2010/main" val="4230789994"/>
      </p:ext>
    </p:extLst>
  </p:cSld>
  <p:clrMapOvr>
    <a:masterClrMapping/>
  </p:clrMapOvr>
  <mc:AlternateContent xmlns:mc="http://schemas.openxmlformats.org/markup-compatibility/2006">
    <mc:Choice xmlns:p14="http://schemas.microsoft.com/office/powerpoint/2010/main" Requires="p14">
      <p:transition spd="slow" p14:dur="3400" advTm="29772">
        <p14:reveal thruBlk="1"/>
      </p:transition>
    </mc:Choice>
    <mc:Fallback>
      <p:transition spd="slow" advTm="29772">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5800" y="817582"/>
            <a:ext cx="3564468" cy="1202485"/>
          </a:xfrm>
        </p:spPr>
        <p:txBody>
          <a:bodyPr/>
          <a:lstStyle/>
          <a:p>
            <a:r>
              <a:rPr lang="ar-AE" dirty="0" smtClean="0">
                <a:solidFill>
                  <a:schemeClr val="bg2">
                    <a:lumMod val="50000"/>
                  </a:schemeClr>
                </a:solidFill>
              </a:rPr>
              <a:t>العمى</a:t>
            </a:r>
            <a:endParaRPr lang="en-US" dirty="0">
              <a:solidFill>
                <a:schemeClr val="bg2">
                  <a:lumMod val="50000"/>
                </a:schemeClr>
              </a:solidFill>
            </a:endParaRPr>
          </a:p>
        </p:txBody>
      </p:sp>
      <p:sp>
        <p:nvSpPr>
          <p:cNvPr id="3" name="Content Placeholder 2"/>
          <p:cNvSpPr>
            <a:spLocks noGrp="1"/>
          </p:cNvSpPr>
          <p:nvPr>
            <p:ph idx="1"/>
          </p:nvPr>
        </p:nvSpPr>
        <p:spPr>
          <a:xfrm>
            <a:off x="1066800" y="2133600"/>
            <a:ext cx="5181600" cy="3603812"/>
          </a:xfrm>
        </p:spPr>
        <p:txBody>
          <a:bodyPr>
            <a:normAutofit/>
          </a:bodyPr>
          <a:lstStyle/>
          <a:p>
            <a:pPr algn="r" rtl="1">
              <a:lnSpc>
                <a:spcPct val="170000"/>
              </a:lnSpc>
            </a:pPr>
            <a:r>
              <a:rPr lang="ar-AE" sz="1400" dirty="0"/>
              <a:t>أخذنا ساراماغو في رواية العمى لعالم من المجهول خارج نطاق الزمان والمكان. </a:t>
            </a:r>
            <a:r>
              <a:rPr lang="ar-AE" sz="1400" dirty="0" smtClean="0"/>
              <a:t>مجتمع </a:t>
            </a:r>
            <a:r>
              <a:rPr lang="ar-AE" sz="1400" dirty="0"/>
              <a:t>جديد خلقه العمى بشكل مفاجئ وغريب، بشر عراة إلا من ارواحهم، تحكمهم حاجتهم اليومية للطعام والماء، يسكنهم الخوف من مصيرهم المجهول مع هذا العمى الأبيض الذي يبدو وكأنه بلا نهاية، ومع ذلك لم يمنع هذا الحال الإنسان من الخيانة وإغتصاب ماليس له من حقوق من انسان يماثله في الضعف </a:t>
            </a:r>
            <a:r>
              <a:rPr lang="ar-AE" sz="1400" dirty="0" smtClean="0"/>
              <a:t>!!</a:t>
            </a:r>
            <a:endParaRPr lang="ar-AE" sz="1400" dirty="0"/>
          </a:p>
          <a:p>
            <a:pPr algn="r" rtl="1">
              <a:lnSpc>
                <a:spcPct val="170000"/>
              </a:lnSpc>
            </a:pPr>
            <a:r>
              <a:rPr lang="ar-AE" sz="1400" dirty="0"/>
              <a:t>من الحوارات العميقة في الرواية : </a:t>
            </a:r>
          </a:p>
          <a:p>
            <a:pPr algn="r" rtl="1">
              <a:lnSpc>
                <a:spcPct val="170000"/>
              </a:lnSpc>
            </a:pPr>
            <a:r>
              <a:rPr lang="ar-AE" sz="1400" dirty="0"/>
              <a:t>في نهاية الرواية تقول زوجة الطبيب لاأعتقد اننا عمينا بل أعتقد اننا عميان يرون، بشر عميان يستطيعون ان يروا، لكنهم </a:t>
            </a:r>
            <a:r>
              <a:rPr lang="ar-AE" sz="1400" dirty="0" smtClean="0"/>
              <a:t> </a:t>
            </a:r>
            <a:r>
              <a:rPr lang="ar-AE" sz="1400" dirty="0"/>
              <a:t>لايرو</a:t>
            </a:r>
          </a:p>
          <a:p>
            <a:pPr marL="0" indent="0" algn="r" rtl="1">
              <a:lnSpc>
                <a:spcPct val="170000"/>
              </a:lnSpc>
              <a:buNone/>
            </a:pPr>
            <a:endParaRPr lang="en-US" sz="1400" dirty="0"/>
          </a:p>
        </p:txBody>
      </p:sp>
      <p:sp>
        <p:nvSpPr>
          <p:cNvPr id="4" name="Footer Placeholder 3"/>
          <p:cNvSpPr>
            <a:spLocks noGrp="1"/>
          </p:cNvSpPr>
          <p:nvPr>
            <p:ph type="ftr" sz="quarter" idx="11"/>
          </p:nvPr>
        </p:nvSpPr>
        <p:spPr/>
        <p:txBody>
          <a:bodyPr/>
          <a:lstStyle/>
          <a:p>
            <a:r>
              <a:rPr lang="en-US" smtClean="0"/>
              <a:t>Seejaalbookclub</a:t>
            </a:r>
            <a:endParaRPr lang="en-US"/>
          </a:p>
        </p:txBody>
      </p:sp>
      <p:sp>
        <p:nvSpPr>
          <p:cNvPr id="5" name="Heart 4"/>
          <p:cNvSpPr/>
          <p:nvPr/>
        </p:nvSpPr>
        <p:spPr>
          <a:xfrm rot="19972309">
            <a:off x="5439885" y="941422"/>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Heart 5"/>
          <p:cNvSpPr/>
          <p:nvPr/>
        </p:nvSpPr>
        <p:spPr>
          <a:xfrm rot="497489">
            <a:off x="2540489" y="5520872"/>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Heart 6"/>
          <p:cNvSpPr/>
          <p:nvPr/>
        </p:nvSpPr>
        <p:spPr>
          <a:xfrm rot="497489">
            <a:off x="2692889" y="5673272"/>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55536"/>
          <a:stretch/>
        </p:blipFill>
        <p:spPr>
          <a:xfrm>
            <a:off x="6477000" y="2743200"/>
            <a:ext cx="1676400" cy="24265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61305453"/>
      </p:ext>
    </p:extLst>
  </p:cSld>
  <p:clrMapOvr>
    <a:masterClrMapping/>
  </p:clrMapOvr>
  <mc:AlternateContent xmlns:mc="http://schemas.openxmlformats.org/markup-compatibility/2006">
    <mc:Choice xmlns:p14="http://schemas.microsoft.com/office/powerpoint/2010/main" Requires="p14">
      <p:transition spd="slow" p14:dur="3400" advTm="32758">
        <p14:reveal thruBlk="1" dir="r"/>
      </p:transition>
    </mc:Choice>
    <mc:Fallback>
      <p:transition spd="slow" advTm="32758">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0"/>
            <a:ext cx="6965245" cy="1202485"/>
          </a:xfrm>
        </p:spPr>
        <p:txBody>
          <a:bodyPr/>
          <a:lstStyle/>
          <a:p>
            <a:pPr algn="r"/>
            <a:r>
              <a:rPr lang="ar-AE" dirty="0" smtClean="0">
                <a:solidFill>
                  <a:schemeClr val="bg2">
                    <a:lumMod val="50000"/>
                  </a:schemeClr>
                </a:solidFill>
              </a:rPr>
              <a:t>أحمد الزمام</a:t>
            </a:r>
            <a:endParaRPr lang="en-US" dirty="0">
              <a:solidFill>
                <a:schemeClr val="bg2">
                  <a:lumMod val="50000"/>
                </a:schemeClr>
              </a:solidFill>
            </a:endParaRPr>
          </a:p>
        </p:txBody>
      </p:sp>
      <p:sp>
        <p:nvSpPr>
          <p:cNvPr id="3" name="Content Placeholder 2"/>
          <p:cNvSpPr>
            <a:spLocks noGrp="1"/>
          </p:cNvSpPr>
          <p:nvPr>
            <p:ph idx="1"/>
          </p:nvPr>
        </p:nvSpPr>
        <p:spPr>
          <a:xfrm>
            <a:off x="4720462" y="3192379"/>
            <a:ext cx="3239845" cy="1524000"/>
          </a:xfrm>
        </p:spPr>
        <p:txBody>
          <a:bodyPr>
            <a:normAutofit/>
          </a:bodyPr>
          <a:lstStyle/>
          <a:p>
            <a:pPr algn="r" rtl="1"/>
            <a:r>
              <a:rPr lang="ar-AE" sz="1400" dirty="0" smtClean="0"/>
              <a:t>كاتب سعودي حاصل على  </a:t>
            </a:r>
            <a:r>
              <a:rPr lang="ar-AE" sz="1400" dirty="0"/>
              <a:t>ماجستير علوم </a:t>
            </a:r>
            <a:r>
              <a:rPr lang="ar-AE" sz="1400" dirty="0" smtClean="0"/>
              <a:t>سياسي، صدر له  </a:t>
            </a:r>
            <a:r>
              <a:rPr lang="ar-AE" sz="1400" dirty="0"/>
              <a:t>حديثاً </a:t>
            </a:r>
            <a:r>
              <a:rPr lang="ar-AE" sz="1400" dirty="0" smtClean="0"/>
              <a:t>كتاب آدم ينحت وجه العالم.</a:t>
            </a:r>
          </a:p>
          <a:p>
            <a:pPr algn="r" rtl="1"/>
            <a:r>
              <a:rPr lang="ar-AE" sz="1400" dirty="0" smtClean="0"/>
              <a:t>وله اصدارات أخرى : وما صاحبكم بمجنون ما أنا بقارئ</a:t>
            </a: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1" y="2438400"/>
            <a:ext cx="1600200"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Heart 4"/>
          <p:cNvSpPr/>
          <p:nvPr/>
        </p:nvSpPr>
        <p:spPr>
          <a:xfrm rot="19505607">
            <a:off x="5256443" y="1688383"/>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Heart 5"/>
          <p:cNvSpPr/>
          <p:nvPr/>
        </p:nvSpPr>
        <p:spPr>
          <a:xfrm>
            <a:off x="2121142" y="1993183"/>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Heart 6"/>
          <p:cNvSpPr/>
          <p:nvPr/>
        </p:nvSpPr>
        <p:spPr>
          <a:xfrm rot="19505607">
            <a:off x="4365249" y="3814155"/>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eart 7"/>
          <p:cNvSpPr/>
          <p:nvPr/>
        </p:nvSpPr>
        <p:spPr>
          <a:xfrm rot="1353506">
            <a:off x="6399444" y="5109555"/>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Footer Placeholder 8"/>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2964363056"/>
      </p:ext>
    </p:extLst>
  </p:cSld>
  <p:clrMapOvr>
    <a:masterClrMapping/>
  </p:clrMapOvr>
  <mc:AlternateContent xmlns:mc="http://schemas.openxmlformats.org/markup-compatibility/2006">
    <mc:Choice xmlns:p14="http://schemas.microsoft.com/office/powerpoint/2010/main" Requires="p14">
      <p:transition spd="slow" p14:dur="3400" advTm="6929">
        <p14:reveal thruBlk="1"/>
      </p:transition>
    </mc:Choice>
    <mc:Fallback>
      <p:transition spd="slow" advTm="6929">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295400"/>
            <a:ext cx="6965245" cy="1202485"/>
          </a:xfrm>
        </p:spPr>
        <p:txBody>
          <a:bodyPr/>
          <a:lstStyle/>
          <a:p>
            <a:pPr algn="r" rtl="1"/>
            <a:r>
              <a:rPr lang="ar-AE" dirty="0" smtClean="0">
                <a:solidFill>
                  <a:schemeClr val="bg2">
                    <a:lumMod val="50000"/>
                  </a:schemeClr>
                </a:solidFill>
              </a:rPr>
              <a:t>آدم ينحت العالم</a:t>
            </a:r>
            <a:endParaRPr lang="en-US" dirty="0">
              <a:solidFill>
                <a:schemeClr val="bg2">
                  <a:lumMod val="50000"/>
                </a:schemeClr>
              </a:solidFill>
            </a:endParaRPr>
          </a:p>
        </p:txBody>
      </p:sp>
      <p:sp>
        <p:nvSpPr>
          <p:cNvPr id="3" name="Content Placeholder 2"/>
          <p:cNvSpPr>
            <a:spLocks noGrp="1"/>
          </p:cNvSpPr>
          <p:nvPr>
            <p:ph idx="1"/>
          </p:nvPr>
        </p:nvSpPr>
        <p:spPr>
          <a:xfrm>
            <a:off x="3733800" y="2362200"/>
            <a:ext cx="3925645" cy="3603812"/>
          </a:xfrm>
        </p:spPr>
        <p:txBody>
          <a:bodyPr>
            <a:normAutofit/>
          </a:bodyPr>
          <a:lstStyle/>
          <a:p>
            <a:pPr algn="r" rtl="1">
              <a:lnSpc>
                <a:spcPct val="150000"/>
              </a:lnSpc>
            </a:pPr>
            <a:endParaRPr lang="ar-AE" sz="1400" dirty="0"/>
          </a:p>
          <a:p>
            <a:pPr algn="r" rtl="1">
              <a:lnSpc>
                <a:spcPct val="150000"/>
              </a:lnSpc>
            </a:pPr>
            <a:r>
              <a:rPr lang="ar-AE" sz="1400" dirty="0"/>
              <a:t>إنة من الضروري أن يرى العالم الصورة الجائعة والمريضة منه ، أن يرى الوحشية والجشع كيف تطيح بمبادىء وقيم الانسان ، أن يرى العالم بصمات الفاسدين والطغاة في وجوه الابرياء </a:t>
            </a:r>
            <a:r>
              <a:rPr lang="ar-AE" sz="1400" dirty="0" smtClean="0"/>
              <a:t>.</a:t>
            </a:r>
          </a:p>
          <a:p>
            <a:pPr algn="r" rtl="1">
              <a:lnSpc>
                <a:spcPct val="150000"/>
              </a:lnSpc>
            </a:pPr>
            <a:r>
              <a:rPr lang="ar-AE" sz="1400" dirty="0" smtClean="0"/>
              <a:t> </a:t>
            </a:r>
            <a:r>
              <a:rPr lang="ar-AE" sz="1400" dirty="0"/>
              <a:t>إننا إنسانيون ، نبحث عن السلام ، عن العدل ، عن العطاء والصدق ، عن الحب ، عن حرية اختيارنا الحياة التي نريد ، إنه أقل ما يمكننا أن نحققه في حياتنا التي تمضى دونما شعور مستقر نحو الموت </a:t>
            </a:r>
            <a:r>
              <a:rPr lang="ar-AE" sz="1400" dirty="0" smtClean="0"/>
              <a:t>.</a:t>
            </a:r>
            <a:endParaRPr lang="en-US" sz="1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9060" y="2819400"/>
            <a:ext cx="1621289" cy="2362200"/>
          </a:xfrm>
          <a:prstGeom prst="rect">
            <a:avLst/>
          </a:prstGeom>
          <a:ln>
            <a:noFill/>
          </a:ln>
          <a:effectLst>
            <a:outerShdw blurRad="292100" dist="139700" dir="2700000" algn="tl" rotWithShape="0">
              <a:srgbClr val="333333">
                <a:alpha val="65000"/>
              </a:srgbClr>
            </a:outerShdw>
          </a:effectLst>
        </p:spPr>
      </p:pic>
      <p:sp>
        <p:nvSpPr>
          <p:cNvPr id="5" name="Heart 4"/>
          <p:cNvSpPr/>
          <p:nvPr/>
        </p:nvSpPr>
        <p:spPr>
          <a:xfrm rot="21168545">
            <a:off x="7771042" y="3356955"/>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Heart 5"/>
          <p:cNvSpPr/>
          <p:nvPr/>
        </p:nvSpPr>
        <p:spPr>
          <a:xfrm rot="1487472">
            <a:off x="4827745" y="5382821"/>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Heart 6"/>
          <p:cNvSpPr/>
          <p:nvPr/>
        </p:nvSpPr>
        <p:spPr>
          <a:xfrm>
            <a:off x="1683458" y="2408082"/>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eart 7"/>
          <p:cNvSpPr/>
          <p:nvPr/>
        </p:nvSpPr>
        <p:spPr>
          <a:xfrm rot="19505607">
            <a:off x="4948061" y="1463507"/>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Footer Placeholder 8"/>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3986183871"/>
      </p:ext>
    </p:extLst>
  </p:cSld>
  <p:clrMapOvr>
    <a:masterClrMapping/>
  </p:clrMapOvr>
  <mc:AlternateContent xmlns:mc="http://schemas.openxmlformats.org/markup-compatibility/2006">
    <mc:Choice xmlns:p14="http://schemas.microsoft.com/office/powerpoint/2010/main" Requires="p14">
      <p:transition spd="slow" p14:dur="3400" advTm="18722">
        <p14:reveal thruBlk="1" dir="r"/>
      </p:transition>
    </mc:Choice>
    <mc:Fallback>
      <p:transition spd="slow" advTm="18722">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2546275"/>
            <a:ext cx="6910084" cy="2838450"/>
          </a:xfrm>
          <a:prstGeom prst="rect">
            <a:avLst/>
          </a:prstGeom>
        </p:spPr>
      </p:pic>
      <p:sp>
        <p:nvSpPr>
          <p:cNvPr id="3" name="Content Placeholder 2"/>
          <p:cNvSpPr>
            <a:spLocks noGrp="1"/>
          </p:cNvSpPr>
          <p:nvPr>
            <p:ph idx="1"/>
          </p:nvPr>
        </p:nvSpPr>
        <p:spPr>
          <a:xfrm>
            <a:off x="1371600" y="1219200"/>
            <a:ext cx="6248400" cy="1518462"/>
          </a:xfrm>
        </p:spPr>
        <p:txBody>
          <a:bodyPr/>
          <a:lstStyle/>
          <a:p>
            <a:pPr marL="0" indent="0" algn="ctr">
              <a:buNone/>
            </a:pPr>
            <a:endParaRPr lang="ar-AE" dirty="0" smtClean="0"/>
          </a:p>
          <a:p>
            <a:pPr marL="0" indent="0" algn="ctr" rtl="1">
              <a:buNone/>
            </a:pPr>
            <a:r>
              <a:rPr lang="ar-AE" sz="4000" dirty="0" smtClean="0">
                <a:solidFill>
                  <a:schemeClr val="bg2">
                    <a:lumMod val="50000"/>
                  </a:schemeClr>
                </a:solidFill>
                <a:latin typeface="Castellar" panose="020A0402060406010301" pitchFamily="18" charset="0"/>
              </a:rPr>
              <a:t>ولنصوت..</a:t>
            </a:r>
          </a:p>
          <a:p>
            <a:pPr marL="0" indent="0" algn="ctr" rtl="1">
              <a:buNone/>
            </a:pPr>
            <a:endParaRPr lang="ar-AE" dirty="0"/>
          </a:p>
          <a:p>
            <a:pPr marL="0" indent="0" algn="ctr" rtl="1">
              <a:buNone/>
            </a:pPr>
            <a:endParaRPr lang="ar-AE" dirty="0" smtClean="0"/>
          </a:p>
          <a:p>
            <a:pPr marL="0" indent="0" algn="r">
              <a:buNone/>
            </a:pPr>
            <a:endParaRPr lang="en-US" dirty="0"/>
          </a:p>
        </p:txBody>
      </p:sp>
      <p:sp>
        <p:nvSpPr>
          <p:cNvPr id="5" name="Heart 4"/>
          <p:cNvSpPr/>
          <p:nvPr/>
        </p:nvSpPr>
        <p:spPr>
          <a:xfrm rot="19505607">
            <a:off x="1522642" y="4558719"/>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Heart 5"/>
          <p:cNvSpPr/>
          <p:nvPr/>
        </p:nvSpPr>
        <p:spPr>
          <a:xfrm rot="21371327">
            <a:off x="4396587" y="2823554"/>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Heart 6"/>
          <p:cNvSpPr/>
          <p:nvPr/>
        </p:nvSpPr>
        <p:spPr>
          <a:xfrm rot="1139756">
            <a:off x="7618643" y="4033343"/>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eart 7"/>
          <p:cNvSpPr/>
          <p:nvPr/>
        </p:nvSpPr>
        <p:spPr>
          <a:xfrm rot="19505607">
            <a:off x="3503841" y="1503610"/>
            <a:ext cx="402910" cy="388254"/>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Footer Placeholder 8"/>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1209085518"/>
      </p:ext>
    </p:extLst>
  </p:cSld>
  <p:clrMapOvr>
    <a:masterClrMapping/>
  </p:clrMapOvr>
  <mc:AlternateContent xmlns:mc="http://schemas.openxmlformats.org/markup-compatibility/2006">
    <mc:Choice xmlns:p14="http://schemas.microsoft.com/office/powerpoint/2010/main" Requires="p14">
      <p:transition spd="slow" p14:dur="3400" advTm="10396">
        <p14:reveal thruBlk="1"/>
      </p:transition>
    </mc:Choice>
    <mc:Fallback>
      <p:transition spd="slow" advTm="10396">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1472</TotalTime>
  <Words>907</Words>
  <Application>Microsoft Office PowerPoint</Application>
  <PresentationFormat>On-screen Show (4:3)</PresentationFormat>
  <Paragraphs>65</Paragraphs>
  <Slides>12</Slides>
  <Notes>0</Notes>
  <HiddenSlides>0</HiddenSlides>
  <MMClips>1</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Pushpin</vt:lpstr>
      <vt:lpstr>فرسان فبراير 2019</vt:lpstr>
      <vt:lpstr>خالد حسيني</vt:lpstr>
      <vt:lpstr>ورددت الجبال الصدى</vt:lpstr>
      <vt:lpstr>ايكهارت تول</vt:lpstr>
      <vt:lpstr>أرض جديدة</vt:lpstr>
      <vt:lpstr>مقبول العلوي</vt:lpstr>
      <vt:lpstr>زرياب</vt:lpstr>
      <vt:lpstr>جوزيه ساراماغو</vt:lpstr>
      <vt:lpstr>العمى</vt:lpstr>
      <vt:lpstr>أحمد الزمام</vt:lpstr>
      <vt:lpstr>آدم ينحت العالم</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فبراير</dc:title>
  <dc:creator>TOSH</dc:creator>
  <cp:lastModifiedBy>TOSH</cp:lastModifiedBy>
  <cp:revision>38</cp:revision>
  <dcterms:created xsi:type="dcterms:W3CDTF">2019-01-27T06:39:47Z</dcterms:created>
  <dcterms:modified xsi:type="dcterms:W3CDTF">2019-01-28T07:12:01Z</dcterms:modified>
</cp:coreProperties>
</file>