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7" r:id="rId3"/>
    <p:sldId id="258" r:id="rId4"/>
    <p:sldId id="260" r:id="rId5"/>
    <p:sldId id="259"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62" autoAdjust="0"/>
  </p:normalViewPr>
  <p:slideViewPr>
    <p:cSldViewPr>
      <p:cViewPr varScale="1">
        <p:scale>
          <a:sx n="66" d="100"/>
          <a:sy n="66" d="100"/>
        </p:scale>
        <p:origin x="-1422"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C4B30CA8-0E9F-4C29-AA3A-F2B2EBDA09E5}" type="datetimeFigureOut">
              <a:rPr lang="en-US" smtClean="0"/>
              <a:t>4/27/2019</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6A2A6752-A9DA-47EB-A94B-D8A737FC8264}"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4B30CA8-0E9F-4C29-AA3A-F2B2EBDA09E5}" type="datetimeFigureOut">
              <a:rPr lang="en-US" smtClean="0"/>
              <a:t>4/27/2019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2A6752-A9DA-47EB-A94B-D8A737FC826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4B30CA8-0E9F-4C29-AA3A-F2B2EBDA09E5}" type="datetimeFigureOut">
              <a:rPr lang="en-US" smtClean="0"/>
              <a:t>4/27/2019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6A2A6752-A9DA-47EB-A94B-D8A737FC8264}"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4B30CA8-0E9F-4C29-AA3A-F2B2EBDA09E5}" type="datetimeFigureOut">
              <a:rPr lang="en-US" smtClean="0"/>
              <a:t>4/27/2019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2A6752-A9DA-47EB-A94B-D8A737FC826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C4B30CA8-0E9F-4C29-AA3A-F2B2EBDA09E5}" type="datetimeFigureOut">
              <a:rPr lang="en-US" smtClean="0"/>
              <a:t>4/27/2019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2A6752-A9DA-47EB-A94B-D8A737FC826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4B30CA8-0E9F-4C29-AA3A-F2B2EBDA09E5}" type="datetimeFigureOut">
              <a:rPr lang="en-US" smtClean="0"/>
              <a:t>4/27/2019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2A6752-A9DA-47EB-A94B-D8A737FC826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B30CA8-0E9F-4C29-AA3A-F2B2EBDA09E5}" type="datetimeFigureOut">
              <a:rPr lang="en-US" smtClean="0"/>
              <a:t>4/27/2019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2A6752-A9DA-47EB-A94B-D8A737FC826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4B30CA8-0E9F-4C29-AA3A-F2B2EBDA09E5}" type="datetimeFigureOut">
              <a:rPr lang="en-US" smtClean="0"/>
              <a:t>4/27/2019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2A6752-A9DA-47EB-A94B-D8A737FC826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4B30CA8-0E9F-4C29-AA3A-F2B2EBDA09E5}" type="datetimeFigureOut">
              <a:rPr lang="en-US" smtClean="0"/>
              <a:t>4/27/2019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2A6752-A9DA-47EB-A94B-D8A737FC826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4B30CA8-0E9F-4C29-AA3A-F2B2EBDA09E5}" type="datetimeFigureOut">
              <a:rPr lang="en-US" smtClean="0"/>
              <a:t>4/27/2019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2A6752-A9DA-47EB-A94B-D8A737FC826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4B30CA8-0E9F-4C29-AA3A-F2B2EBDA09E5}" type="datetimeFigureOut">
              <a:rPr lang="en-US" smtClean="0"/>
              <a:t>4/27/2019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2A6752-A9DA-47EB-A94B-D8A737FC826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C4B30CA8-0E9F-4C29-AA3A-F2B2EBDA09E5}" type="datetimeFigureOut">
              <a:rPr lang="en-US" smtClean="0"/>
              <a:t>4/27/2019</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6A2A6752-A9DA-47EB-A94B-D8A737FC8264}"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ar-AE" sz="7200" dirty="0" smtClean="0">
                <a:latin typeface="Times New Roman" panose="02020603050405020304" pitchFamily="18" charset="0"/>
                <a:cs typeface="Times New Roman" panose="02020603050405020304" pitchFamily="18" charset="0"/>
              </a:rPr>
              <a:t>فرسان مايو </a:t>
            </a:r>
            <a:endParaRPr lang="en-US" sz="72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371600" y="3886200"/>
            <a:ext cx="6400800" cy="935502"/>
          </a:xfrm>
        </p:spPr>
        <p:txBody>
          <a:bodyPr/>
          <a:lstStyle/>
          <a:p>
            <a:r>
              <a:rPr lang="ar-AE" sz="4800" dirty="0" smtClean="0">
                <a:effectLst>
                  <a:outerShdw blurRad="38100" dist="38100" dir="2700000" algn="tl">
                    <a:srgbClr val="000000">
                      <a:alpha val="43137"/>
                    </a:srgbClr>
                  </a:outerShdw>
                </a:effectLst>
              </a:rPr>
              <a:t>2019</a:t>
            </a:r>
            <a:endParaRPr lang="en-US" dirty="0">
              <a:effectLst>
                <a:outerShdw blurRad="38100" dist="38100" dir="2700000" algn="tl">
                  <a:srgbClr val="000000">
                    <a:alpha val="43137"/>
                  </a:srgbClr>
                </a:outerShdw>
              </a:effectLst>
            </a:endParaRPr>
          </a:p>
        </p:txBody>
      </p:sp>
      <p:pic>
        <p:nvPicPr>
          <p:cNvPr id="4" name="موسيقى مايو2019.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 y="5638800"/>
            <a:ext cx="609600" cy="609600"/>
          </a:xfrm>
          <a:prstGeom prst="rect">
            <a:avLst/>
          </a:prstGeom>
        </p:spPr>
      </p:pic>
    </p:spTree>
    <p:extLst>
      <p:ext uri="{BB962C8B-B14F-4D97-AF65-F5344CB8AC3E}">
        <p14:creationId xmlns:p14="http://schemas.microsoft.com/office/powerpoint/2010/main" val="2285669090"/>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repeatCount="indefinite"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AE" dirty="0" smtClean="0">
                <a:latin typeface="Arial" panose="020B0604020202020204" pitchFamily="34" charset="0"/>
                <a:cs typeface="Arial" panose="020B0604020202020204" pitchFamily="34" charset="0"/>
              </a:rPr>
              <a:t>سعادة الاسرة</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2362200"/>
            <a:ext cx="5105400" cy="2971800"/>
          </a:xfrm>
        </p:spPr>
        <p:txBody>
          <a:bodyPr>
            <a:normAutofit/>
          </a:bodyPr>
          <a:lstStyle/>
          <a:p>
            <a:pPr algn="r" rtl="1"/>
            <a:r>
              <a:rPr lang="ar-AE" sz="1800" dirty="0" smtClean="0">
                <a:effectLst>
                  <a:outerShdw blurRad="38100" dist="38100" dir="2700000" algn="tl">
                    <a:srgbClr val="000000">
                      <a:alpha val="43137"/>
                    </a:srgbClr>
                  </a:outerShdw>
                </a:effectLst>
              </a:rPr>
              <a:t>تعتبر هذه الرواية من اروع ما كتبه ليوتولستوي ، وهي واحدة من كتب في القصص العالمي </a:t>
            </a:r>
          </a:p>
          <a:p>
            <a:pPr algn="r" rtl="1"/>
            <a:r>
              <a:rPr lang="ar-AE" sz="1800" dirty="0" smtClean="0">
                <a:effectLst>
                  <a:outerShdw blurRad="38100" dist="38100" dir="2700000" algn="tl">
                    <a:srgbClr val="000000">
                      <a:alpha val="43137"/>
                    </a:srgbClr>
                  </a:outerShdw>
                </a:effectLst>
              </a:rPr>
              <a:t>تتعرض هذه الرواية لقصة حب بين فتاة ريفية ورجل يكبرها سنا ومن طبقة اجتماعية مختلفة </a:t>
            </a:r>
          </a:p>
          <a:p>
            <a:pPr algn="r" rtl="1"/>
            <a:r>
              <a:rPr lang="ar-AE" sz="1800" dirty="0" smtClean="0">
                <a:effectLst>
                  <a:outerShdw blurRad="38100" dist="38100" dir="2700000" algn="tl">
                    <a:srgbClr val="000000">
                      <a:alpha val="43137"/>
                    </a:srgbClr>
                  </a:outerShdw>
                </a:effectLst>
              </a:rPr>
              <a:t>ناقش الكاتب المسالة بفلسفة تستشف المجتمع الروسي </a:t>
            </a:r>
            <a:r>
              <a:rPr lang="ar-AE" sz="1800" dirty="0" smtClean="0">
                <a:effectLst>
                  <a:outerShdw blurRad="38100" dist="38100" dir="2700000" algn="tl">
                    <a:srgbClr val="000000">
                      <a:alpha val="43137"/>
                    </a:srgbClr>
                  </a:outerShdw>
                </a:effectLst>
              </a:rPr>
              <a:t>القديم</a:t>
            </a:r>
          </a:p>
          <a:p>
            <a:pPr algn="r" rtl="1"/>
            <a:r>
              <a:rPr lang="ar-AE" sz="1800" dirty="0" smtClean="0">
                <a:effectLst>
                  <a:outerShdw blurRad="38100" dist="38100" dir="2700000" algn="tl">
                    <a:srgbClr val="000000">
                      <a:alpha val="43137"/>
                    </a:srgbClr>
                  </a:outerShdw>
                </a:effectLst>
              </a:rPr>
              <a:t>تقع الرواية في 155 صفحة</a:t>
            </a:r>
            <a:endParaRPr lang="en-US" sz="1800" dirty="0">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48400" y="2286001"/>
            <a:ext cx="1765141" cy="2667000"/>
          </a:xfrm>
          <a:prstGeom prst="rect">
            <a:avLst/>
          </a:prstGeom>
        </p:spPr>
      </p:pic>
    </p:spTree>
    <p:extLst>
      <p:ext uri="{BB962C8B-B14F-4D97-AF65-F5344CB8AC3E}">
        <p14:creationId xmlns:p14="http://schemas.microsoft.com/office/powerpoint/2010/main" val="1504056053"/>
      </p:ext>
    </p:extLst>
  </p:cSld>
  <p:clrMapOvr>
    <a:masterClrMapping/>
  </p:clrMapOvr>
  <mc:AlternateContent xmlns:mc="http://schemas.openxmlformats.org/markup-compatibility/2006">
    <mc:Choice xmlns:p14="http://schemas.microsoft.com/office/powerpoint/2010/main" Requires="p14">
      <p:transition spd="slow" p14:dur="3400">
        <p14:reveal thruBlk="1"/>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AE" dirty="0" smtClean="0">
                <a:latin typeface="Arial" panose="020B0604020202020204" pitchFamily="34" charset="0"/>
                <a:cs typeface="Arial" panose="020B0604020202020204" pitchFamily="34" charset="0"/>
              </a:rPr>
              <a:t>لوي تولستوي</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228600" y="1219200"/>
            <a:ext cx="5486400" cy="5486400"/>
          </a:xfrm>
        </p:spPr>
        <p:txBody>
          <a:bodyPr>
            <a:normAutofit lnSpcReduction="10000"/>
          </a:bodyPr>
          <a:lstStyle/>
          <a:p>
            <a:pPr algn="r" rtl="1">
              <a:lnSpc>
                <a:spcPct val="150000"/>
              </a:lnSpc>
            </a:pPr>
            <a:r>
              <a:rPr lang="ar-AE" sz="1800" dirty="0">
                <a:effectLst>
                  <a:outerShdw blurRad="38100" dist="38100" dir="2700000" algn="tl">
                    <a:srgbClr val="000000">
                      <a:alpha val="43137"/>
                    </a:srgbClr>
                  </a:outerShdw>
                </a:effectLst>
              </a:rPr>
              <a:t>يعتبر </a:t>
            </a:r>
            <a:r>
              <a:rPr lang="ar-AE" sz="1800" dirty="0" smtClean="0">
                <a:effectLst>
                  <a:outerShdw blurRad="38100" dist="38100" dir="2700000" algn="tl">
                    <a:srgbClr val="000000">
                      <a:alpha val="43137"/>
                    </a:srgbClr>
                  </a:outerShdw>
                </a:effectLst>
              </a:rPr>
              <a:t>من </a:t>
            </a:r>
            <a:r>
              <a:rPr lang="ar-AE" sz="1800" dirty="0">
                <a:effectLst>
                  <a:outerShdw blurRad="38100" dist="38100" dir="2700000" algn="tl">
                    <a:srgbClr val="000000">
                      <a:alpha val="43137"/>
                    </a:srgbClr>
                  </a:outerShdw>
                </a:effectLst>
              </a:rPr>
              <a:t>عمالقة الأدب الروسي، ولد 9 أيلول/ سبتمبر عام 1828، في ياسنايا بوليانا بمقاطعة تولا في روسيا. ترعرع في كنف عائلته الأرستقراطية، والده الكونت نيكولاي تولستوي، أما والدته الأميرة فولكونسكايا، التي تنحدر من سلالة روريك، أول حاكم في تاريخ روسيا</a:t>
            </a:r>
            <a:r>
              <a:rPr lang="ar-AE" sz="1800" dirty="0" smtClean="0">
                <a:effectLst>
                  <a:outerShdw blurRad="38100" dist="38100" dir="2700000" algn="tl">
                    <a:srgbClr val="000000">
                      <a:alpha val="43137"/>
                    </a:srgbClr>
                  </a:outerShdw>
                </a:effectLst>
              </a:rPr>
              <a:t>.</a:t>
            </a:r>
          </a:p>
          <a:p>
            <a:pPr algn="r" rtl="1">
              <a:lnSpc>
                <a:spcPct val="150000"/>
              </a:lnSpc>
            </a:pPr>
            <a:r>
              <a:rPr lang="ar-AE" sz="1800" dirty="0" smtClean="0">
                <a:effectLst>
                  <a:outerShdw blurRad="38100" dist="38100" dir="2700000" algn="tl">
                    <a:srgbClr val="000000">
                      <a:alpha val="43137"/>
                    </a:srgbClr>
                  </a:outerShdw>
                </a:effectLst>
              </a:rPr>
              <a:t>كان </a:t>
            </a:r>
            <a:r>
              <a:rPr lang="ar-AE" sz="1800" dirty="0">
                <a:effectLst>
                  <a:outerShdw blurRad="38100" dist="38100" dir="2700000" algn="tl">
                    <a:srgbClr val="000000">
                      <a:alpha val="43137"/>
                    </a:srgbClr>
                  </a:outerShdw>
                </a:effectLst>
              </a:rPr>
              <a:t>روائي ومصلح اجتماعي وداعية سلام ومفكر أخلاقي وعضو مؤثر في عائلة تولستوي. أشهر أعماله “الحرب والسلام” و “أنا كارنينا” وهما يتربعان على قمة الأدب الواقعي وصورة واقعية للحياة الروسية آنذاك.</a:t>
            </a:r>
          </a:p>
          <a:p>
            <a:pPr algn="r" rtl="1">
              <a:lnSpc>
                <a:spcPct val="150000"/>
              </a:lnSpc>
            </a:pPr>
            <a:r>
              <a:rPr lang="ar-AE" sz="1800" dirty="0">
                <a:effectLst>
                  <a:outerShdw blurRad="38100" dist="38100" dir="2700000" algn="tl">
                    <a:srgbClr val="000000">
                      <a:alpha val="43137"/>
                    </a:srgbClr>
                  </a:outerShdw>
                </a:effectLst>
              </a:rPr>
              <a:t>كفيلسوف أخلاقي اعتنق أفكار المقاومة السلمية التي تنبذ لعنف، وتبلور ذلك في كتابه “مملكة الرب بداخلك” هذا العمل أثّر على مشاهير القرن العشرين مثل “المهاتما غاندي” و “مارتن لوثر كينج” في جهادهما المتسم بسياسة المقاومة السلمية.</a:t>
            </a:r>
            <a:endParaRPr lang="en-US" sz="1800" dirty="0">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10943" y="2362200"/>
            <a:ext cx="2733674" cy="372427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25633020"/>
      </p:ext>
    </p:extLst>
  </p:cSld>
  <p:clrMapOvr>
    <a:masterClrMapping/>
  </p:clrMapOvr>
  <mc:AlternateContent xmlns:mc="http://schemas.openxmlformats.org/markup-compatibility/2006">
    <mc:Choice xmlns:p14="http://schemas.microsoft.com/office/powerpoint/2010/main" Requires="p14">
      <p:transition spd="slow" p14:dur="3400">
        <p14:reveal thruBlk="1" dir="r"/>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AE" dirty="0" smtClean="0">
                <a:latin typeface="Arial" panose="020B0604020202020204" pitchFamily="34" charset="0"/>
                <a:cs typeface="Arial" panose="020B0604020202020204" pitchFamily="34" charset="0"/>
              </a:rPr>
              <a:t>عبده خال</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3276600" y="2590800"/>
            <a:ext cx="5562600" cy="3048000"/>
          </a:xfrm>
        </p:spPr>
        <p:txBody>
          <a:bodyPr>
            <a:normAutofit/>
          </a:bodyPr>
          <a:lstStyle/>
          <a:p>
            <a:pPr algn="r" rtl="1"/>
            <a:r>
              <a:rPr lang="ar-AE" sz="1800" dirty="0">
                <a:effectLst>
                  <a:outerShdw blurRad="38100" dist="38100" dir="2700000" algn="tl">
                    <a:srgbClr val="000000">
                      <a:alpha val="43137"/>
                    </a:srgbClr>
                  </a:outerShdw>
                </a:effectLst>
              </a:rPr>
              <a:t>هو عبده محمد علي هادي خال حُمّدي، كاتب سعودي من مواليد إحدى قرى منطقة جازان في (3 أغسطس 1962) تسجيلاً اشتغل بالصحافة منذ عام 1982م.  ثم حصل على بكالوريوس في العلوم السياسية جامعة الملك عبد العزيز</a:t>
            </a:r>
          </a:p>
          <a:p>
            <a:pPr algn="r" rtl="1"/>
            <a:endParaRPr lang="ar-AE" sz="1800" dirty="0" smtClean="0">
              <a:effectLst>
                <a:outerShdw blurRad="38100" dist="38100" dir="2700000" algn="tl">
                  <a:srgbClr val="000000">
                    <a:alpha val="43137"/>
                  </a:srgbClr>
                </a:outerShdw>
              </a:effectLst>
            </a:endParaRPr>
          </a:p>
          <a:p>
            <a:pPr algn="r" rtl="1"/>
            <a:r>
              <a:rPr lang="ar-AE" sz="1800" dirty="0" smtClean="0">
                <a:effectLst>
                  <a:outerShdw blurRad="38100" dist="38100" dir="2700000" algn="tl">
                    <a:srgbClr val="000000">
                      <a:alpha val="43137"/>
                    </a:srgbClr>
                  </a:outerShdw>
                </a:effectLst>
              </a:rPr>
              <a:t>حاز </a:t>
            </a:r>
            <a:r>
              <a:rPr lang="ar-AE" sz="1800" dirty="0">
                <a:effectLst>
                  <a:outerShdw blurRad="38100" dist="38100" dir="2700000" algn="tl">
                    <a:srgbClr val="000000">
                      <a:alpha val="43137"/>
                    </a:srgbClr>
                  </a:outerShdw>
                </a:effectLst>
              </a:rPr>
              <a:t>قصب السبق بفوزه بالجائزة العالمية للرواية العربية "البوكر" في نسختها العربية لعام 2010 عن روايته "ترمي بشرر, وتعدد تكريمه في الكثير من </a:t>
            </a:r>
            <a:r>
              <a:rPr lang="ar-AE" sz="1800" dirty="0" smtClean="0">
                <a:effectLst>
                  <a:outerShdw blurRad="38100" dist="38100" dir="2700000" algn="tl">
                    <a:srgbClr val="000000">
                      <a:alpha val="43137"/>
                    </a:srgbClr>
                  </a:outerShdw>
                </a:effectLst>
              </a:rPr>
              <a:t>المؤتمرات </a:t>
            </a:r>
            <a:r>
              <a:rPr lang="ar-AE" sz="1800" dirty="0">
                <a:effectLst>
                  <a:outerShdw blurRad="38100" dist="38100" dir="2700000" algn="tl">
                    <a:srgbClr val="000000">
                      <a:alpha val="43137"/>
                    </a:srgbClr>
                  </a:outerShdw>
                </a:effectLst>
              </a:rPr>
              <a:t>الأدبية والملحقيات الثقافية إثر </a:t>
            </a:r>
            <a:r>
              <a:rPr lang="ar-AE" sz="1800" dirty="0" smtClean="0">
                <a:effectLst>
                  <a:outerShdw blurRad="38100" dist="38100" dir="2700000" algn="tl">
                    <a:srgbClr val="000000">
                      <a:alpha val="43137"/>
                    </a:srgbClr>
                  </a:outerShdw>
                </a:effectLst>
              </a:rPr>
              <a:t>ذلك.</a:t>
            </a:r>
          </a:p>
          <a:p>
            <a:pPr algn="r" rtl="1"/>
            <a:endParaRPr lang="ar-AE" sz="1800" dirty="0" smtClean="0">
              <a:effectLst>
                <a:outerShdw blurRad="38100" dist="38100" dir="2700000" algn="tl">
                  <a:srgbClr val="000000">
                    <a:alpha val="43137"/>
                  </a:srgbClr>
                </a:outerShdw>
              </a:effectLst>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4858" r="15047"/>
          <a:stretch/>
        </p:blipFill>
        <p:spPr>
          <a:xfrm>
            <a:off x="671286" y="2362200"/>
            <a:ext cx="2234608" cy="31242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11080371"/>
      </p:ext>
    </p:extLst>
  </p:cSld>
  <p:clrMapOvr>
    <a:masterClrMapping/>
  </p:clrMapOvr>
  <mc:AlternateContent xmlns:mc="http://schemas.openxmlformats.org/markup-compatibility/2006">
    <mc:Choice xmlns:p14="http://schemas.microsoft.com/office/powerpoint/2010/main" Requires="p14">
      <p:transition spd="slow" p14:dur="3400">
        <p14:reveal thruBlk="1" dir="r"/>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AE" dirty="0" smtClean="0">
                <a:latin typeface="Arial" panose="020B0604020202020204" pitchFamily="34" charset="0"/>
                <a:cs typeface="Arial" panose="020B0604020202020204" pitchFamily="34" charset="0"/>
              </a:rPr>
              <a:t>أنفس</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2895600" y="1066800"/>
            <a:ext cx="5791200" cy="5242560"/>
          </a:xfrm>
        </p:spPr>
        <p:txBody>
          <a:bodyPr>
            <a:normAutofit lnSpcReduction="10000"/>
          </a:bodyPr>
          <a:lstStyle/>
          <a:p>
            <a:pPr algn="r" rtl="1">
              <a:lnSpc>
                <a:spcPct val="150000"/>
              </a:lnSpc>
            </a:pPr>
            <a:endParaRPr lang="ar-AE" sz="1800" dirty="0">
              <a:effectLst>
                <a:outerShdw blurRad="38100" dist="38100" dir="2700000" algn="tl">
                  <a:srgbClr val="000000">
                    <a:alpha val="43137"/>
                  </a:srgbClr>
                </a:outerShdw>
              </a:effectLst>
            </a:endParaRPr>
          </a:p>
          <a:p>
            <a:pPr algn="r" rtl="1">
              <a:lnSpc>
                <a:spcPct val="150000"/>
              </a:lnSpc>
            </a:pPr>
            <a:r>
              <a:rPr lang="ar-AE" sz="1800" dirty="0" smtClean="0">
                <a:effectLst>
                  <a:outerShdw blurRad="38100" dist="38100" dir="2700000" algn="tl">
                    <a:srgbClr val="000000">
                      <a:alpha val="43137"/>
                    </a:srgbClr>
                  </a:outerShdw>
                </a:effectLst>
              </a:rPr>
              <a:t>بداخل </a:t>
            </a:r>
            <a:r>
              <a:rPr lang="ar-AE" sz="1800" dirty="0">
                <a:effectLst>
                  <a:outerShdw blurRad="38100" dist="38100" dir="2700000" algn="tl">
                    <a:srgbClr val="000000">
                      <a:alpha val="43137"/>
                    </a:srgbClr>
                  </a:outerShdw>
                </a:effectLst>
              </a:rPr>
              <a:t>كل شخص عدة أنفس مقسمة مابين أنفس هدى وتقوى وصلاح و أنفس ضلال وغواية وهوى..</a:t>
            </a:r>
          </a:p>
          <a:p>
            <a:pPr algn="r" rtl="1">
              <a:lnSpc>
                <a:spcPct val="150000"/>
              </a:lnSpc>
            </a:pPr>
            <a:r>
              <a:rPr lang="ar-AE" sz="1800" dirty="0">
                <a:effectLst>
                  <a:outerShdw blurRad="38100" dist="38100" dir="2700000" algn="tl">
                    <a:srgbClr val="000000">
                      <a:alpha val="43137"/>
                    </a:srgbClr>
                  </a:outerShdw>
                </a:effectLst>
              </a:rPr>
              <a:t> يتوه بطل الرواية بين هذه الأنفس التي بداخله ولا يعلم أي نفس منها هي نفسه الحقيقة حتى يجد النفس التي انتصرت على كل تلك الأنفس  فعاش ضمنها</a:t>
            </a:r>
            <a:r>
              <a:rPr lang="ar-AE" sz="1800" dirty="0" smtClean="0">
                <a:effectLst>
                  <a:outerShdw blurRad="38100" dist="38100" dir="2700000" algn="tl">
                    <a:srgbClr val="000000">
                      <a:alpha val="43137"/>
                    </a:srgbClr>
                  </a:outerShdw>
                </a:effectLst>
              </a:rPr>
              <a:t>.</a:t>
            </a:r>
          </a:p>
          <a:p>
            <a:pPr marL="137160" indent="0" algn="r" rtl="1">
              <a:lnSpc>
                <a:spcPct val="150000"/>
              </a:lnSpc>
              <a:buNone/>
            </a:pPr>
            <a:r>
              <a:rPr lang="ar-AE" sz="1800" dirty="0" smtClean="0">
                <a:effectLst>
                  <a:outerShdw blurRad="38100" dist="38100" dir="2700000" algn="tl">
                    <a:srgbClr val="000000">
                      <a:alpha val="43137"/>
                    </a:srgbClr>
                  </a:outerShdw>
                </a:effectLst>
              </a:rPr>
              <a:t>اقتباس:</a:t>
            </a:r>
          </a:p>
          <a:p>
            <a:pPr algn="r" rtl="1">
              <a:lnSpc>
                <a:spcPct val="150000"/>
              </a:lnSpc>
            </a:pPr>
            <a:r>
              <a:rPr lang="ar-AE" sz="1800" dirty="0" smtClean="0">
                <a:effectLst>
                  <a:outerShdw blurRad="38100" dist="38100" dir="2700000" algn="tl">
                    <a:srgbClr val="000000">
                      <a:alpha val="43137"/>
                    </a:srgbClr>
                  </a:outerShdw>
                </a:effectLst>
              </a:rPr>
              <a:t>أنا عاجز عن تعريفكم بنفسي ولو عدت بكم الى الماضي فسوف اجد عشراتت الحكايات أو اكثر من ذلك ، تمثل كل حكاية حياة عشتها ، هذا إذا كان لي ماض حقا.. عشت حيوات عدة وكل منها أؤمن بها .. بل أكاد اقسم انني عش كل تلك الحيوات.</a:t>
            </a:r>
          </a:p>
          <a:p>
            <a:pPr algn="r" rtl="1">
              <a:lnSpc>
                <a:spcPct val="150000"/>
              </a:lnSpc>
            </a:pPr>
            <a:r>
              <a:rPr lang="ar-AE" sz="1800" dirty="0" smtClean="0">
                <a:effectLst>
                  <a:outerShdw blurRad="38100" dist="38100" dir="2700000" algn="tl">
                    <a:srgbClr val="000000">
                      <a:alpha val="43137"/>
                    </a:srgbClr>
                  </a:outerShdw>
                </a:effectLst>
              </a:rPr>
              <a:t>تفع الرواية في 222 صفحة</a:t>
            </a:r>
          </a:p>
          <a:p>
            <a:pPr marL="137160" indent="0" algn="r" rtl="1">
              <a:lnSpc>
                <a:spcPct val="150000"/>
              </a:lnSpc>
              <a:buNone/>
            </a:pPr>
            <a:endParaRPr lang="ar-AE" sz="1800" dirty="0">
              <a:effectLst>
                <a:outerShdw blurRad="38100" dist="38100" dir="2700000" algn="tl">
                  <a:srgbClr val="000000">
                    <a:alpha val="43137"/>
                  </a:srgbClr>
                </a:outerShdw>
              </a:effectLst>
            </a:endParaRPr>
          </a:p>
          <a:p>
            <a:pPr algn="r" rtl="1">
              <a:lnSpc>
                <a:spcPct val="150000"/>
              </a:lnSpc>
            </a:pPr>
            <a:endParaRPr lang="en-US" sz="1800" dirty="0">
              <a:effectLst>
                <a:outerShdw blurRad="38100" dist="38100" dir="2700000" algn="tl">
                  <a:srgbClr val="000000">
                    <a:alpha val="43137"/>
                  </a:srgbClr>
                </a:outerShdw>
              </a:effectLst>
            </a:endParaRP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17608" r="18053"/>
          <a:stretch/>
        </p:blipFill>
        <p:spPr>
          <a:xfrm>
            <a:off x="685800" y="2438400"/>
            <a:ext cx="2018454" cy="290036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1769163"/>
      </p:ext>
    </p:extLst>
  </p:cSld>
  <p:clrMapOvr>
    <a:masterClrMapping/>
  </p:clrMapOvr>
  <mc:AlternateContent xmlns:mc="http://schemas.openxmlformats.org/markup-compatibility/2006">
    <mc:Choice xmlns:p14="http://schemas.microsoft.com/office/powerpoint/2010/main" Requires="p14">
      <p:transition spd="slow" p14:dur="3400">
        <p14:reveal thruBlk="1"/>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667000"/>
            <a:ext cx="8229600" cy="1143000"/>
          </a:xfrm>
        </p:spPr>
        <p:txBody>
          <a:bodyPr/>
          <a:lstStyle/>
          <a:p>
            <a:r>
              <a:rPr lang="ar-AE" dirty="0" smtClean="0">
                <a:latin typeface="Arial" panose="020B0604020202020204" pitchFamily="34" charset="0"/>
                <a:cs typeface="Arial" panose="020B0604020202020204" pitchFamily="34" charset="0"/>
              </a:rPr>
              <a:t>وعلى أحر من اللهفة نصوت</a:t>
            </a:r>
            <a:endParaRPr lang="en-US" dirty="0">
              <a:latin typeface="Arial" panose="020B0604020202020204" pitchFamily="34" charset="0"/>
              <a:cs typeface="Arial" panose="020B0604020202020204" pitchFamily="34" charset="0"/>
            </a:endParaRPr>
          </a:p>
        </p:txBody>
      </p:sp>
      <p:pic>
        <p:nvPicPr>
          <p:cNvPr id="4" name="موسيقى - وحيد في المطر.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33400" y="6019800"/>
            <a:ext cx="609600" cy="609600"/>
          </a:xfrm>
          <a:prstGeom prst="rect">
            <a:avLst/>
          </a:prstGeom>
        </p:spPr>
      </p:pic>
    </p:spTree>
    <p:extLst>
      <p:ext uri="{BB962C8B-B14F-4D97-AF65-F5344CB8AC3E}">
        <p14:creationId xmlns:p14="http://schemas.microsoft.com/office/powerpoint/2010/main" val="3790494880"/>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479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repeatCount="indefinite" fill="hold" display="0">
                  <p:stCondLst>
                    <p:cond delay="indefinite"/>
                  </p:stCondLst>
                  <p:endCondLst>
                    <p:cond evt="onStopAudio" delay="0">
                      <p:tgtEl>
                        <p:sldTgt/>
                      </p:tgtEl>
                    </p:cond>
                  </p:endCondLst>
                </p:cTn>
                <p:tgtEl>
                  <p:spTgt spid="4"/>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616</TotalTime>
  <Words>366</Words>
  <Application>Microsoft Office PowerPoint</Application>
  <PresentationFormat>On-screen Show (4:3)</PresentationFormat>
  <Paragraphs>23</Paragraphs>
  <Slides>6</Slides>
  <Notes>0</Notes>
  <HiddenSlides>0</HiddenSlides>
  <MMClips>2</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Apex</vt:lpstr>
      <vt:lpstr>فرسان مايو </vt:lpstr>
      <vt:lpstr>سعادة الاسرة</vt:lpstr>
      <vt:lpstr>لوي تولستوي</vt:lpstr>
      <vt:lpstr>عبده خال</vt:lpstr>
      <vt:lpstr>أنفس</vt:lpstr>
      <vt:lpstr>وعلى أحر من اللهفة نصوت</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فرسان مايو</dc:title>
  <dc:creator>TOSH</dc:creator>
  <cp:lastModifiedBy>TOSH</cp:lastModifiedBy>
  <cp:revision>20</cp:revision>
  <dcterms:created xsi:type="dcterms:W3CDTF">2019-04-27T09:26:33Z</dcterms:created>
  <dcterms:modified xsi:type="dcterms:W3CDTF">2019-04-27T19:53:12Z</dcterms:modified>
</cp:coreProperties>
</file>