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53F3EE-8225-44F8-817E-D61F5DB1BD9A}" type="datetimeFigureOut">
              <a:rPr lang="en-US" smtClean="0"/>
              <a:t>6/8/2019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9CE60B-AEAD-417B-8428-C1395CFED20C}" type="slidenum">
              <a:rPr lang="en-US" smtClean="0"/>
              <a:t>‹#›</a:t>
            </a:fld>
            <a:endParaRPr lang="en-US"/>
          </a:p>
        </p:txBody>
      </p:sp>
    </p:spTree>
    <p:extLst>
      <p:ext uri="{BB962C8B-B14F-4D97-AF65-F5344CB8AC3E}">
        <p14:creationId xmlns:p14="http://schemas.microsoft.com/office/powerpoint/2010/main" val="18065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56105613-CE12-4A39-AC35-65E8C75031DD}" type="datetime1">
              <a:rPr lang="en-US" smtClean="0"/>
              <a:t>6/8/2019</a:t>
            </a:fld>
            <a:endParaRPr lang="en-US"/>
          </a:p>
        </p:txBody>
      </p:sp>
      <p:sp>
        <p:nvSpPr>
          <p:cNvPr id="2" name="Footer Placeholder 1"/>
          <p:cNvSpPr>
            <a:spLocks noGrp="1"/>
          </p:cNvSpPr>
          <p:nvPr>
            <p:ph type="ftr" sz="quarter" idx="11"/>
          </p:nvPr>
        </p:nvSpPr>
        <p:spPr/>
        <p:txBody>
          <a:bodyPr/>
          <a:lstStyle/>
          <a:p>
            <a:r>
              <a:rPr lang="en-US" smtClean="0"/>
              <a:t>Seejaalbookclub</a:t>
            </a:r>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613B1B59-038E-49E6-8B07-30D25178AA9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BCCC991-8473-461D-BA59-7161C8DC8BF1}" type="datetime1">
              <a:rPr lang="en-US" smtClean="0"/>
              <a:t>6/8/2019</a:t>
            </a:fld>
            <a:endParaRPr lang="en-US"/>
          </a:p>
        </p:txBody>
      </p:sp>
      <p:sp>
        <p:nvSpPr>
          <p:cNvPr id="19" name="Footer Placeholder 18"/>
          <p:cNvSpPr>
            <a:spLocks noGrp="1"/>
          </p:cNvSpPr>
          <p:nvPr>
            <p:ph type="ftr" sz="quarter" idx="11"/>
          </p:nvPr>
        </p:nvSpPr>
        <p:spPr>
          <a:xfrm>
            <a:off x="3581400" y="76200"/>
            <a:ext cx="2895600" cy="288925"/>
          </a:xfrm>
        </p:spPr>
        <p:txBody>
          <a:bodyPr/>
          <a:lstStyle/>
          <a:p>
            <a:r>
              <a:rPr lang="en-US" smtClean="0"/>
              <a:t>Seejaalbookclub</a:t>
            </a:r>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613B1B59-038E-49E6-8B07-30D25178AA9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D61CAC6-2672-45D8-B887-C4A27862BAC1}" type="datetime1">
              <a:rPr lang="en-US" smtClean="0"/>
              <a:t>6/8/2019</a:t>
            </a:fld>
            <a:endParaRPr lang="en-US"/>
          </a:p>
        </p:txBody>
      </p:sp>
      <p:sp>
        <p:nvSpPr>
          <p:cNvPr id="11" name="Footer Placeholder 10"/>
          <p:cNvSpPr>
            <a:spLocks noGrp="1"/>
          </p:cNvSpPr>
          <p:nvPr>
            <p:ph type="ftr" sz="quarter" idx="11"/>
          </p:nvPr>
        </p:nvSpPr>
        <p:spPr/>
        <p:txBody>
          <a:bodyPr/>
          <a:lstStyle/>
          <a:p>
            <a:r>
              <a:rPr lang="en-US" smtClean="0"/>
              <a:t>Seejaalbookclub</a:t>
            </a:r>
            <a:endParaRPr lang="en-US"/>
          </a:p>
        </p:txBody>
      </p:sp>
      <p:sp>
        <p:nvSpPr>
          <p:cNvPr id="16" name="Slide Number Placeholder 15"/>
          <p:cNvSpPr>
            <a:spLocks noGrp="1"/>
          </p:cNvSpPr>
          <p:nvPr>
            <p:ph type="sldNum" sz="quarter" idx="12"/>
          </p:nvPr>
        </p:nvSpPr>
        <p:spPr/>
        <p:txBody>
          <a:bodyPr/>
          <a:lstStyle/>
          <a:p>
            <a:fld id="{613B1B59-038E-49E6-8B07-30D25178AA9F}"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837AC14E-7965-476A-8CA1-F8ACC2E806BF}" type="datetime1">
              <a:rPr lang="en-US" smtClean="0"/>
              <a:t>6/8/2019</a:t>
            </a:fld>
            <a:endParaRPr lang="en-US"/>
          </a:p>
        </p:txBody>
      </p:sp>
      <p:sp>
        <p:nvSpPr>
          <p:cNvPr id="10" name="Footer Placeholder 9"/>
          <p:cNvSpPr>
            <a:spLocks noGrp="1"/>
          </p:cNvSpPr>
          <p:nvPr>
            <p:ph type="ftr" sz="quarter" idx="11"/>
          </p:nvPr>
        </p:nvSpPr>
        <p:spPr/>
        <p:txBody>
          <a:bodyPr/>
          <a:lstStyle/>
          <a:p>
            <a:r>
              <a:rPr lang="en-US" smtClean="0"/>
              <a:t>Seejaalbookclub</a:t>
            </a:r>
            <a:endParaRPr lang="en-US"/>
          </a:p>
        </p:txBody>
      </p:sp>
      <p:sp>
        <p:nvSpPr>
          <p:cNvPr id="31" name="Slide Number Placeholder 30"/>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EDB8A729-1079-41C1-BAC5-4C32EA09B71A}" type="datetime1">
              <a:rPr lang="en-US" smtClean="0"/>
              <a:t>6/8/2019</a:t>
            </a:fld>
            <a:endParaRPr lang="en-US"/>
          </a:p>
        </p:txBody>
      </p:sp>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613B1B59-038E-49E6-8B07-30D25178AA9F}"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DDC300C-5547-48E4-853B-694B680878D5}" type="datetime1">
              <a:rPr lang="en-US" smtClean="0"/>
              <a:t>6/8/2019</a:t>
            </a:fld>
            <a:endParaRPr lang="en-US"/>
          </a:p>
        </p:txBody>
      </p:sp>
      <p:sp>
        <p:nvSpPr>
          <p:cNvPr id="21" name="Footer Placeholder 20"/>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20A5CD-FE22-40D8-A48B-0EAAB843D350}" type="datetime1">
              <a:rPr lang="en-US" smtClean="0"/>
              <a:t>6/8/2019</a:t>
            </a:fld>
            <a:endParaRPr lang="en-US"/>
          </a:p>
        </p:txBody>
      </p:sp>
      <p:sp>
        <p:nvSpPr>
          <p:cNvPr id="24" name="Footer Placeholder 23"/>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F367105-1CF8-428E-A00B-C4D8EE2DFE8E}" type="datetime1">
              <a:rPr lang="en-US" smtClean="0"/>
              <a:t>6/8/2019</a:t>
            </a:fld>
            <a:endParaRPr lang="en-US"/>
          </a:p>
        </p:txBody>
      </p:sp>
      <p:sp>
        <p:nvSpPr>
          <p:cNvPr id="29" name="Footer Placeholder 28"/>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A523A9A-6D2F-49DA-BB11-97FC0B24401E}" type="datetime1">
              <a:rPr lang="en-US" smtClean="0"/>
              <a:t>6/8/2019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31" name="Slide Number Placeholder 30"/>
          <p:cNvSpPr>
            <a:spLocks noGrp="1"/>
          </p:cNvSpPr>
          <p:nvPr>
            <p:ph type="sldNum" sz="quarter" idx="12"/>
          </p:nvPr>
        </p:nvSpPr>
        <p:spPr/>
        <p:txBody>
          <a:bodyPr/>
          <a:lstStyle/>
          <a:p>
            <a:fld id="{613B1B59-038E-49E6-8B07-30D25178AA9F}"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79E2CA-B3F8-491D-B1EB-F04FC17D2A0E}" type="datetime1">
              <a:rPr lang="en-US" smtClean="0"/>
              <a:t>6/8/2019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93901E-E154-4294-9C85-ABF0E96F36D7}" type="datetime1">
              <a:rPr lang="en-US" smtClean="0"/>
              <a:t>6/8/2019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613B1B59-038E-49E6-8B07-30D25178AA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16C52A6-C941-4957-8E34-D2FC8A144261}" type="datetime1">
              <a:rPr lang="en-US" smtClean="0"/>
              <a:t>6/8/2019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r>
              <a:rPr lang="en-US" smtClean="0"/>
              <a:t>Seejaalbookclub</a:t>
            </a: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13B1B59-038E-49E6-8B07-30D25178AA9F}"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4648200"/>
            <a:ext cx="4267200" cy="1222375"/>
          </a:xfrm>
          <a:effectLst/>
        </p:spPr>
        <p:txBody>
          <a:bodyPr>
            <a:normAutofit fontScale="90000"/>
          </a:bodyPr>
          <a:lstStyle/>
          <a:p>
            <a:pPr algn="ctr" rtl="1"/>
            <a:r>
              <a:rPr lang="ar-AE" sz="6000" dirty="0" smtClean="0">
                <a:latin typeface="Arial" panose="020B0604020202020204" pitchFamily="34" charset="0"/>
                <a:cs typeface="Arial" panose="020B0604020202020204" pitchFamily="34" charset="0"/>
              </a:rPr>
              <a:t>فرسان يونيو</a:t>
            </a:r>
            <a:br>
              <a:rPr lang="ar-AE" sz="6000" dirty="0" smtClean="0">
                <a:latin typeface="Arial" panose="020B0604020202020204" pitchFamily="34" charset="0"/>
                <a:cs typeface="Arial" panose="020B0604020202020204" pitchFamily="34" charset="0"/>
              </a:rPr>
            </a:br>
            <a:r>
              <a:rPr lang="ar-AE" sz="6000" dirty="0" smtClean="0">
                <a:latin typeface="Arial" panose="020B0604020202020204" pitchFamily="34" charset="0"/>
                <a:cs typeface="Arial" panose="020B0604020202020204" pitchFamily="34" charset="0"/>
              </a:rPr>
              <a:t>2019</a:t>
            </a:r>
            <a:endParaRPr lang="en-US" sz="6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2290916"/>
            <a:ext cx="1800225" cy="254317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400" y="1265901"/>
            <a:ext cx="1952625" cy="254317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0" y="2290916"/>
            <a:ext cx="1905000" cy="2505075"/>
          </a:xfrm>
          <a:prstGeom prst="rect">
            <a:avLst/>
          </a:prstGeom>
          <a:ln>
            <a:noFill/>
          </a:ln>
          <a:effectLst>
            <a:outerShdw blurRad="292100" dist="139700" dir="2700000" algn="tl" rotWithShape="0">
              <a:srgbClr val="333333">
                <a:alpha val="65000"/>
              </a:srgbClr>
            </a:outerShdw>
          </a:effectLst>
        </p:spPr>
      </p:pic>
      <p:sp>
        <p:nvSpPr>
          <p:cNvPr id="8" name="Footer Placeholder 7"/>
          <p:cNvSpPr>
            <a:spLocks noGrp="1"/>
          </p:cNvSpPr>
          <p:nvPr>
            <p:ph type="ftr" sz="quarter" idx="11"/>
          </p:nvPr>
        </p:nvSpPr>
        <p:spPr/>
        <p:txBody>
          <a:bodyPr/>
          <a:lstStyle/>
          <a:p>
            <a:r>
              <a:rPr lang="en-US" smtClean="0"/>
              <a:t>Seejaalbookclub</a:t>
            </a:r>
            <a:endParaRPr lang="en-US"/>
          </a:p>
        </p:txBody>
      </p:sp>
      <p:sp>
        <p:nvSpPr>
          <p:cNvPr id="9" name="Slide Number Placeholder 8"/>
          <p:cNvSpPr>
            <a:spLocks noGrp="1"/>
          </p:cNvSpPr>
          <p:nvPr>
            <p:ph type="sldNum" sz="quarter" idx="12"/>
          </p:nvPr>
        </p:nvSpPr>
        <p:spPr/>
        <p:txBody>
          <a:bodyPr/>
          <a:lstStyle/>
          <a:p>
            <a:fld id="{613B1B59-038E-49E6-8B07-30D25178AA9F}" type="slidenum">
              <a:rPr lang="en-US" smtClean="0"/>
              <a:t>1</a:t>
            </a:fld>
            <a:endParaRPr lang="en-US"/>
          </a:p>
        </p:txBody>
      </p:sp>
      <p:pic>
        <p:nvPicPr>
          <p:cNvPr id="11" name="تركي - موسيقى يوليو 201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7200" y="6096000"/>
            <a:ext cx="609600" cy="609600"/>
          </a:xfrm>
          <a:prstGeom prst="rect">
            <a:avLst/>
          </a:prstGeom>
        </p:spPr>
      </p:pic>
    </p:spTree>
    <p:extLst>
      <p:ext uri="{BB962C8B-B14F-4D97-AF65-F5344CB8AC3E}">
        <p14:creationId xmlns:p14="http://schemas.microsoft.com/office/powerpoint/2010/main" val="36648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500"/>
                            </p:stCondLst>
                            <p:childTnLst>
                              <p:par>
                                <p:cTn id="26" presetID="1" presetClass="mediacall" presetSubtype="0" fill="hold" nodeType="afterEffect">
                                  <p:stCondLst>
                                    <p:cond delay="0"/>
                                  </p:stCondLst>
                                  <p:childTnLst>
                                    <p:cmd type="call" cmd="playFrom(0.0)">
                                      <p:cBhvr>
                                        <p:cTn id="27"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fill="remove" display="0">
                  <p:stCondLst>
                    <p:cond delay="indefinite"/>
                  </p:stCondLst>
                  <p:endCondLst>
                    <p:cond evt="onStopAudio" delay="0">
                      <p:tgtEl>
                        <p:sldTgt/>
                      </p:tgtEl>
                    </p:cond>
                  </p:endCondLst>
                </p:cTn>
                <p:tgtEl>
                  <p:spTgt spid="11"/>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a:latin typeface="Arial" panose="020B0604020202020204" pitchFamily="34" charset="0"/>
                <a:cs typeface="Arial" panose="020B0604020202020204" pitchFamily="34" charset="0"/>
              </a:rPr>
              <a:t>الكونت ليف نيكولايافيتش تولستوي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352800" y="1554162"/>
            <a:ext cx="5638800" cy="5303838"/>
          </a:xfrm>
        </p:spPr>
        <p:txBody>
          <a:bodyPr>
            <a:normAutofit fontScale="85000" lnSpcReduction="10000"/>
          </a:bodyPr>
          <a:lstStyle/>
          <a:p>
            <a:pPr algn="r" rtl="1">
              <a:lnSpc>
                <a:spcPct val="160000"/>
              </a:lnSpc>
            </a:pPr>
            <a:r>
              <a:rPr lang="ar-AE" sz="1800" dirty="0" smtClean="0"/>
              <a:t>من </a:t>
            </a:r>
            <a:r>
              <a:rPr lang="ar-AE" sz="1800" dirty="0"/>
              <a:t>عمالقة الروائيين الروس ومصلح اجتماعي وداعية سلام ومفكر أخلاقي وعضو مؤثر في أسرة تولستوي ، يعد من أعمدة الأدب الروسي في القرن التاسع عشر والبعض يعده من أعظم الروائيين على الإطلاق.</a:t>
            </a:r>
          </a:p>
          <a:p>
            <a:pPr algn="r" rtl="1">
              <a:lnSpc>
                <a:spcPct val="160000"/>
              </a:lnSpc>
            </a:pPr>
            <a:endParaRPr lang="ar-AE" sz="1800" dirty="0"/>
          </a:p>
          <a:p>
            <a:pPr algn="r" rtl="1">
              <a:lnSpc>
                <a:spcPct val="160000"/>
              </a:lnSpc>
            </a:pPr>
            <a:r>
              <a:rPr lang="ar-AE" sz="1800" dirty="0"/>
              <a:t>أشهر أعماله روايتي (الحرب والسلام) و(أنا كارنينا) وهما يتربعان على قمة الأدب الواقعي، فهما يعطيان صورة واقعية للحياة الروسية في تلك الحقبة الزمنية.</a:t>
            </a:r>
          </a:p>
          <a:p>
            <a:pPr algn="r" rtl="1">
              <a:lnSpc>
                <a:spcPct val="160000"/>
              </a:lnSpc>
            </a:pPr>
            <a:endParaRPr lang="ar-AE" sz="1800" dirty="0"/>
          </a:p>
          <a:p>
            <a:pPr algn="r" rtl="1">
              <a:lnSpc>
                <a:spcPct val="160000"/>
              </a:lnSpc>
            </a:pPr>
            <a:r>
              <a:rPr lang="ar-AE" sz="1800" dirty="0"/>
              <a:t>كفيلسوف أخلاقي اعتنق أفكار المقاومة السلمية النابذة للعنف وتبلور ذلك في كتاب (مملكة الرب داخلك) وهو العمل الذي أثر على مشاهير القرن العشرين مثل المهاتماغاندي ومارتن لوثر كينغ في جهادهما الذي اتسم بسياسة المقاومة السلمية النابذة للعنف.</a:t>
            </a:r>
          </a:p>
          <a:p>
            <a:pPr algn="r" rtl="1">
              <a:lnSpc>
                <a:spcPct val="160000"/>
              </a:lnSpc>
            </a:pPr>
            <a:endParaRPr lang="ar-AE" sz="1800" dirty="0"/>
          </a:p>
          <a:p>
            <a:pPr algn="r" rtl="1">
              <a:lnSpc>
                <a:spcPct val="160000"/>
              </a:lnSpc>
            </a:pP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362200"/>
            <a:ext cx="2429554" cy="3432227"/>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2</a:t>
            </a:fld>
            <a:endParaRPr lang="en-US"/>
          </a:p>
        </p:txBody>
      </p:sp>
    </p:spTree>
    <p:extLst>
      <p:ext uri="{BB962C8B-B14F-4D97-AF65-F5344CB8AC3E}">
        <p14:creationId xmlns:p14="http://schemas.microsoft.com/office/powerpoint/2010/main" val="208448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AE" dirty="0" smtClean="0"/>
              <a:t>آنا كرنينا</a:t>
            </a:r>
            <a:endParaRPr lang="en-US" dirty="0"/>
          </a:p>
        </p:txBody>
      </p:sp>
      <p:sp>
        <p:nvSpPr>
          <p:cNvPr id="3" name="Content Placeholder 2"/>
          <p:cNvSpPr>
            <a:spLocks noGrp="1"/>
          </p:cNvSpPr>
          <p:nvPr>
            <p:ph idx="1"/>
          </p:nvPr>
        </p:nvSpPr>
        <p:spPr>
          <a:xfrm>
            <a:off x="3733800" y="1371600"/>
            <a:ext cx="5257800" cy="5303838"/>
          </a:xfrm>
        </p:spPr>
        <p:txBody>
          <a:bodyPr>
            <a:normAutofit/>
          </a:bodyPr>
          <a:lstStyle/>
          <a:p>
            <a:pPr algn="just" rtl="1">
              <a:lnSpc>
                <a:spcPct val="150000"/>
              </a:lnSpc>
            </a:pPr>
            <a:r>
              <a:rPr lang="ar-AE" sz="1400" dirty="0">
                <a:latin typeface="Arial" panose="020B0604020202020204" pitchFamily="34" charset="0"/>
                <a:cs typeface="Arial" panose="020B0604020202020204" pitchFamily="34" charset="0"/>
              </a:rPr>
              <a:t>تعد هذه الرواية من أكثر الروايات إثارة للجدل حتى اليوم، ولأن تولستوي يناقش فيها إحدى أهم القضايا الإجتماعية التي واجهت كافة المجتمعات الإنسانية، خاصة الأوروبية بُعَيْدَ الثورة الصناعية، وما نتج عنها من اهتمام بالمادة، وما ظهر من أمراض تتعلق بالمال لدى الطبقات الأرستقراطية آنذاك.</a:t>
            </a:r>
          </a:p>
          <a:p>
            <a:pPr algn="just" rtl="1">
              <a:lnSpc>
                <a:spcPct val="150000"/>
              </a:lnSpc>
            </a:pPr>
            <a:r>
              <a:rPr lang="ar-AE" sz="1400" dirty="0">
                <a:latin typeface="Arial" panose="020B0604020202020204" pitchFamily="34" charset="0"/>
                <a:cs typeface="Arial" panose="020B0604020202020204" pitchFamily="34" charset="0"/>
              </a:rPr>
              <a:t>حكي رواية آنا كارنينا التي تعتبر أفضل عمل روائي متكامل في تاريخ الأدب، عن حكمة الحياة بين الأبيض والأسود، أو بين أن تكون قاسياً فتكسر أو ليناً فتعصر. وكذلك الفوارق في أسلوب العيش والمفاهيم والقيم بين مجتمع الريف والمدينة، والقوانين الإنسانية التي تحكم حياة البشر وازدواجية التناقضات التي يعيشها المجتمع فيما يتعلق بحقوق المرأة مقابل الرجل.</a:t>
            </a:r>
          </a:p>
          <a:p>
            <a:pPr algn="just" rtl="1">
              <a:lnSpc>
                <a:spcPct val="150000"/>
              </a:lnSpc>
            </a:pPr>
            <a:r>
              <a:rPr lang="ar-AE" sz="1400" dirty="0">
                <a:latin typeface="Arial" panose="020B0604020202020204" pitchFamily="34" charset="0"/>
                <a:cs typeface="Arial" panose="020B0604020202020204" pitchFamily="34" charset="0"/>
              </a:rPr>
              <a:t>أحداث الرواية:</a:t>
            </a:r>
          </a:p>
          <a:p>
            <a:pPr algn="just" rtl="1">
              <a:lnSpc>
                <a:spcPct val="150000"/>
              </a:lnSpc>
            </a:pPr>
            <a:r>
              <a:rPr lang="ar-AE" sz="1400" dirty="0">
                <a:latin typeface="Arial" panose="020B0604020202020204" pitchFamily="34" charset="0"/>
                <a:cs typeface="Arial" panose="020B0604020202020204" pitchFamily="34" charset="0"/>
              </a:rPr>
              <a:t>" يقولون إن النساء يحببن فى الرجال حتى رذائلهم.. وأنا أكره فيه فضائله!. لا أستطيع أن أعيش معه! لكن ماذا أفعل .. لقد كنت شقية.. وكنت أعتقد أن الإنسان لا يمكن أن يكون أكثر شقاء مما كنت، لكن الحالة الفظيعة التى أجتازها الآن تفوق كل ما تصورت، أتصدق إني أكرهه برغم علمي بأنه رجل طيب ! بل رجل رائع! وإني لا أساوي أصبعاً من أصابعه؟.. إنى أكرهه بسبب كرمه...</a:t>
            </a:r>
            <a:endParaRPr lang="en-US" sz="1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905000"/>
            <a:ext cx="2362200" cy="3608196"/>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3</a:t>
            </a:fld>
            <a:endParaRPr lang="en-US"/>
          </a:p>
        </p:txBody>
      </p:sp>
    </p:spTree>
    <p:extLst>
      <p:ext uri="{BB962C8B-B14F-4D97-AF65-F5344CB8AC3E}">
        <p14:creationId xmlns:p14="http://schemas.microsoft.com/office/powerpoint/2010/main" val="358399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a:t>أدولف هتلر </a:t>
            </a:r>
            <a:endParaRPr lang="en-US" dirty="0"/>
          </a:p>
        </p:txBody>
      </p:sp>
      <p:sp>
        <p:nvSpPr>
          <p:cNvPr id="3" name="Content Placeholder 2"/>
          <p:cNvSpPr>
            <a:spLocks noGrp="1"/>
          </p:cNvSpPr>
          <p:nvPr>
            <p:ph idx="1"/>
          </p:nvPr>
        </p:nvSpPr>
        <p:spPr>
          <a:xfrm>
            <a:off x="4191000" y="1554162"/>
            <a:ext cx="4800600" cy="5151438"/>
          </a:xfrm>
        </p:spPr>
        <p:txBody>
          <a:bodyPr>
            <a:normAutofit fontScale="55000" lnSpcReduction="20000"/>
          </a:bodyPr>
          <a:lstStyle/>
          <a:p>
            <a:pPr algn="just" rtl="1">
              <a:lnSpc>
                <a:spcPct val="170000"/>
              </a:lnSpc>
            </a:pPr>
            <a:r>
              <a:rPr lang="ar-AE" dirty="0" smtClean="0"/>
              <a:t>‏ </a:t>
            </a:r>
            <a:r>
              <a:rPr lang="ar-AE" dirty="0"/>
              <a:t>سياسي ألماني نازي، ولد في النمسا، وكان زعيم ومؤسس حزب العمال الألماني الاشتراكي الوطني والمعروف باسم الحزب النازي. حكم ألمانيا في الفترة ما بين عامي 1933 و1945 حيث شغل منصب مستشار الدولة في الفترة ما بين عامي 1933 و1945، والفوهرر في الفترة ما بين عامي 1934 و1945. </a:t>
            </a:r>
            <a:endParaRPr lang="ar-AE" dirty="0" smtClean="0"/>
          </a:p>
          <a:p>
            <a:pPr algn="just" rtl="1">
              <a:lnSpc>
                <a:spcPct val="170000"/>
              </a:lnSpc>
            </a:pPr>
            <a:r>
              <a:rPr lang="ar-AE" dirty="0" smtClean="0"/>
              <a:t>الميلاد</a:t>
            </a:r>
            <a:r>
              <a:rPr lang="ar-AE" dirty="0"/>
              <a:t>: 20 أبريل 1889، براوناو آم إن، النمسا</a:t>
            </a:r>
          </a:p>
          <a:p>
            <a:pPr algn="just" rtl="1">
              <a:lnSpc>
                <a:spcPct val="170000"/>
              </a:lnSpc>
            </a:pPr>
            <a:r>
              <a:rPr lang="ar-AE" dirty="0"/>
              <a:t>الوفاة: 30 أبريل 1945، برلين، ألمانيا</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981200"/>
            <a:ext cx="2486025" cy="3619500"/>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4</a:t>
            </a:fld>
            <a:endParaRPr lang="en-US"/>
          </a:p>
        </p:txBody>
      </p:sp>
    </p:spTree>
    <p:extLst>
      <p:ext uri="{BB962C8B-B14F-4D97-AF65-F5344CB8AC3E}">
        <p14:creationId xmlns:p14="http://schemas.microsoft.com/office/powerpoint/2010/main" val="1656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smtClean="0"/>
              <a:t>كفاحي</a:t>
            </a:r>
            <a:endParaRPr lang="en-US" dirty="0"/>
          </a:p>
        </p:txBody>
      </p:sp>
      <p:sp>
        <p:nvSpPr>
          <p:cNvPr id="3" name="Content Placeholder 2"/>
          <p:cNvSpPr>
            <a:spLocks noGrp="1"/>
          </p:cNvSpPr>
          <p:nvPr>
            <p:ph idx="1"/>
          </p:nvPr>
        </p:nvSpPr>
        <p:spPr>
          <a:xfrm>
            <a:off x="3886200" y="1318211"/>
            <a:ext cx="5105400" cy="5311189"/>
          </a:xfrm>
        </p:spPr>
        <p:txBody>
          <a:bodyPr>
            <a:noAutofit/>
          </a:bodyPr>
          <a:lstStyle/>
          <a:p>
            <a:pPr algn="just" rtl="1">
              <a:lnSpc>
                <a:spcPct val="170000"/>
              </a:lnSpc>
            </a:pPr>
            <a:r>
              <a:rPr lang="ar-AE" sz="1400" dirty="0"/>
              <a:t>أملى هتلر معظم المجلد الأول من كتابه في أثناء مكوثه في سجن "اثر الانقلاب النازي الفاشل الذي قام به" لاندسبرج على نائبه رودلف هس. وكان عنوانه الأصلي «أربع سنوات ونصف من الكفاح ضد الأكاذيب والغباء والجبن». فنصحه ناشر الكتاب، ماكس أمان، بتلخيصه إلى "كفاحي" فقط. </a:t>
            </a:r>
            <a:endParaRPr lang="ar-AE" sz="1400" dirty="0" smtClean="0"/>
          </a:p>
          <a:p>
            <a:pPr algn="just" rtl="1">
              <a:lnSpc>
                <a:spcPct val="170000"/>
              </a:lnSpc>
            </a:pPr>
            <a:r>
              <a:rPr lang="ar-AE" sz="1400" dirty="0" smtClean="0"/>
              <a:t>أهدى </a:t>
            </a:r>
            <a:r>
              <a:rPr lang="ar-AE" sz="1400" dirty="0"/>
              <a:t>هذا الكتاب الذي تضمن سيرته الذاتية وعرض لمذهبه الأيديولوجي إلى ديتريش ايكارت عضو الجمعية السرية المعروفة باسم "جمعية ثاتل". فنشر هذا الكتاب في مجلدين خلال عامي 1925 و1926، وبيعت منه حوالي مائتين وأربعين ألف نسخة ما بين عامي 1925 و1934. </a:t>
            </a:r>
            <a:endParaRPr lang="ar-AE" sz="1400" dirty="0" smtClean="0"/>
          </a:p>
          <a:p>
            <a:pPr algn="just" rtl="1">
              <a:lnSpc>
                <a:spcPct val="170000"/>
              </a:lnSpc>
            </a:pPr>
            <a:r>
              <a:rPr lang="ar-AE" sz="1400" dirty="0" smtClean="0"/>
              <a:t>ومع </a:t>
            </a:r>
            <a:r>
              <a:rPr lang="ar-AE" sz="1400" dirty="0"/>
              <a:t>نهاية الحرب العالمية الثانية، </a:t>
            </a:r>
            <a:r>
              <a:rPr lang="ar-AE" sz="1600" dirty="0"/>
              <a:t>كانت</a:t>
            </a:r>
            <a:r>
              <a:rPr lang="ar-AE" sz="1400" dirty="0"/>
              <a:t> قد بيعت أو وُزعت حوالي عشرة ملايين نسخة تقريبا. وحصل المتزوجون حديثًا والجنود على نسخ مجانية من الكتاب.</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8800"/>
            <a:ext cx="2362200" cy="3504786"/>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5</a:t>
            </a:fld>
            <a:endParaRPr lang="en-US"/>
          </a:p>
        </p:txBody>
      </p:sp>
    </p:spTree>
    <p:extLst>
      <p:ext uri="{BB962C8B-B14F-4D97-AF65-F5344CB8AC3E}">
        <p14:creationId xmlns:p14="http://schemas.microsoft.com/office/powerpoint/2010/main" val="304346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smtClean="0"/>
              <a:t>محمد المنسي قنديل</a:t>
            </a:r>
            <a:endParaRPr lang="en-US" dirty="0"/>
          </a:p>
        </p:txBody>
      </p:sp>
      <p:sp>
        <p:nvSpPr>
          <p:cNvPr id="3" name="Content Placeholder 2"/>
          <p:cNvSpPr>
            <a:spLocks noGrp="1"/>
          </p:cNvSpPr>
          <p:nvPr>
            <p:ph idx="1"/>
          </p:nvPr>
        </p:nvSpPr>
        <p:spPr>
          <a:xfrm>
            <a:off x="3810000" y="1554162"/>
            <a:ext cx="5181600" cy="5075238"/>
          </a:xfrm>
        </p:spPr>
        <p:txBody>
          <a:bodyPr>
            <a:noAutofit/>
          </a:bodyPr>
          <a:lstStyle/>
          <a:p>
            <a:pPr algn="just" rtl="1">
              <a:lnSpc>
                <a:spcPct val="170000"/>
              </a:lnSpc>
            </a:pPr>
            <a:r>
              <a:rPr lang="ar-AE" sz="1400" dirty="0">
                <a:latin typeface="Arial" panose="020B0604020202020204" pitchFamily="34" charset="0"/>
                <a:cs typeface="Arial" panose="020B0604020202020204" pitchFamily="34" charset="0"/>
              </a:rPr>
              <a:t>ولد </a:t>
            </a:r>
            <a:r>
              <a:rPr lang="ar-AE" sz="1400" dirty="0" smtClean="0">
                <a:latin typeface="Arial" panose="020B0604020202020204" pitchFamily="34" charset="0"/>
                <a:cs typeface="Arial" panose="020B0604020202020204" pitchFamily="34" charset="0"/>
              </a:rPr>
              <a:t>بمدينة </a:t>
            </a:r>
            <a:r>
              <a:rPr lang="ar-AE" sz="1400" dirty="0">
                <a:latin typeface="Arial" panose="020B0604020202020204" pitchFamily="34" charset="0"/>
                <a:cs typeface="Arial" panose="020B0604020202020204" pitchFamily="34" charset="0"/>
              </a:rPr>
              <a:t>المحلة الكبرى بمحافظة الغربية بمصر في عام 1949م، </a:t>
            </a:r>
            <a:r>
              <a:rPr lang="ar-AE" sz="1400" dirty="0" smtClean="0">
                <a:latin typeface="Arial" panose="020B0604020202020204" pitchFamily="34" charset="0"/>
                <a:cs typeface="Arial" panose="020B0604020202020204" pitchFamily="34" charset="0"/>
              </a:rPr>
              <a:t>تخرج </a:t>
            </a:r>
            <a:r>
              <a:rPr lang="ar-AE" sz="1400" dirty="0">
                <a:latin typeface="Arial" panose="020B0604020202020204" pitchFamily="34" charset="0"/>
                <a:cs typeface="Arial" panose="020B0604020202020204" pitchFamily="34" charset="0"/>
              </a:rPr>
              <a:t>المنسي في كلية طب المنصورة عام 1975م وعمل بعد تخرجه في ريف محافظة المنيا لمدة عام ونصف العام وهي الفترة التي استقى منها معظم خبراته عن القرية المصرية، وانشغل في هذه الفترة بإعادة كتابة التراث وكان دافعه إلى ذلك هو الهزيمة المريرة التي تلقاها العرب في علم 67 والتي لم تغادر ذاكرته الروائية حتى الآن، ثم أنتقل إلى التأمين الصحي في القاهرة قبل أن يعتزل الطب ويتفرغ للكتابة.</a:t>
            </a:r>
          </a:p>
          <a:p>
            <a:pPr algn="just" rtl="1">
              <a:lnSpc>
                <a:spcPct val="170000"/>
              </a:lnSpc>
            </a:pPr>
            <a:endParaRPr lang="ar-AE" sz="1400" dirty="0">
              <a:latin typeface="Arial" panose="020B0604020202020204" pitchFamily="34" charset="0"/>
              <a:cs typeface="Arial" panose="020B0604020202020204" pitchFamily="34" charset="0"/>
            </a:endParaRPr>
          </a:p>
          <a:p>
            <a:pPr algn="just" rtl="1">
              <a:lnSpc>
                <a:spcPct val="170000"/>
              </a:lnSpc>
            </a:pPr>
            <a:r>
              <a:rPr lang="ar-AE" sz="1400" dirty="0">
                <a:latin typeface="Arial" panose="020B0604020202020204" pitchFamily="34" charset="0"/>
                <a:cs typeface="Arial" panose="020B0604020202020204" pitchFamily="34" charset="0"/>
              </a:rPr>
              <a:t>فاز وهو ما زال طالبا في كلية طب المنصورة عام 1970م بالجائزة الأولى في نادي القصة عن قصة "أغنية المشرحة الخالية" التي جسدت مشاعر طالب طب فقير، وقد نشرت هذه القصة في العديد من الدوريات قبل أن يضمها في كتابه "من قتل مريم الصافي" الذي فاز بجائزة الدولة التشجيعية في عام 1988م، كما فاز وهو طالب أيضا بجائزة الثقافة الجماهيرية عن قصة "سعفان مات" التي تحكي مأساة عمال التراحيل.</a:t>
            </a:r>
            <a:endParaRPr lang="en-US" sz="1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133600"/>
            <a:ext cx="2256672" cy="3091171"/>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6</a:t>
            </a:fld>
            <a:endParaRPr lang="en-US"/>
          </a:p>
        </p:txBody>
      </p:sp>
    </p:spTree>
    <p:extLst>
      <p:ext uri="{BB962C8B-B14F-4D97-AF65-F5344CB8AC3E}">
        <p14:creationId xmlns:p14="http://schemas.microsoft.com/office/powerpoint/2010/main" val="93228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0" y="2667000"/>
            <a:ext cx="4953000" cy="3779838"/>
          </a:xfrm>
        </p:spPr>
        <p:txBody>
          <a:bodyPr>
            <a:normAutofit/>
          </a:bodyPr>
          <a:lstStyle/>
          <a:p>
            <a:pPr marL="0" indent="0" algn="ctr" rtl="1">
              <a:buNone/>
            </a:pPr>
            <a:r>
              <a:rPr lang="ar-AE" sz="6000" dirty="0" smtClean="0">
                <a:latin typeface="Arial" panose="020B0604020202020204" pitchFamily="34" charset="0"/>
                <a:cs typeface="Arial" panose="020B0604020202020204" pitchFamily="34" charset="0"/>
              </a:rPr>
              <a:t>على أحر من اللهفة</a:t>
            </a:r>
          </a:p>
          <a:p>
            <a:pPr marL="0" indent="0" algn="ctr" rtl="1">
              <a:buNone/>
            </a:pPr>
            <a:r>
              <a:rPr lang="ar-AE" sz="6000" dirty="0" smtClean="0">
                <a:latin typeface="Arial" panose="020B0604020202020204" pitchFamily="34" charset="0"/>
                <a:cs typeface="Arial" panose="020B0604020202020204" pitchFamily="34" charset="0"/>
              </a:rPr>
              <a:t> نبدأ التصويت</a:t>
            </a:r>
            <a:endParaRPr lang="en-US" sz="6000"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613B1B59-038E-49E6-8B07-30D25178AA9F}" type="slidenum">
              <a:rPr lang="en-US" smtClean="0"/>
              <a:t>7</a:t>
            </a:fld>
            <a:endParaRPr lang="en-US"/>
          </a:p>
        </p:txBody>
      </p:sp>
    </p:spTree>
    <p:extLst>
      <p:ext uri="{BB962C8B-B14F-4D97-AF65-F5344CB8AC3E}">
        <p14:creationId xmlns:p14="http://schemas.microsoft.com/office/powerpoint/2010/main" val="108388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AE" dirty="0" smtClean="0"/>
              <a:t>قمر </a:t>
            </a:r>
            <a:r>
              <a:rPr lang="ar-AE" dirty="0"/>
              <a:t>على سمرقند</a:t>
            </a:r>
            <a:endParaRPr lang="en-US" dirty="0"/>
          </a:p>
        </p:txBody>
      </p:sp>
      <p:sp>
        <p:nvSpPr>
          <p:cNvPr id="3" name="Content Placeholder 2"/>
          <p:cNvSpPr>
            <a:spLocks noGrp="1"/>
          </p:cNvSpPr>
          <p:nvPr>
            <p:ph idx="1"/>
          </p:nvPr>
        </p:nvSpPr>
        <p:spPr>
          <a:xfrm>
            <a:off x="3657600" y="1554162"/>
            <a:ext cx="5334000" cy="5151438"/>
          </a:xfrm>
        </p:spPr>
        <p:txBody>
          <a:bodyPr>
            <a:normAutofit fontScale="55000" lnSpcReduction="20000"/>
          </a:bodyPr>
          <a:lstStyle/>
          <a:p>
            <a:pPr algn="just" rtl="1">
              <a:lnSpc>
                <a:spcPct val="170000"/>
              </a:lnSpc>
            </a:pPr>
            <a:r>
              <a:rPr lang="ar-AE" dirty="0"/>
              <a:t>يمارس محمد المنسي قنديل فى روايتة " قمر على سمرقند " السرد بطريقة ساحرة</a:t>
            </a:r>
            <a:r>
              <a:rPr lang="ar-AE" dirty="0" smtClean="0"/>
              <a:t>.</a:t>
            </a:r>
          </a:p>
          <a:p>
            <a:pPr algn="just" rtl="1">
              <a:lnSpc>
                <a:spcPct val="170000"/>
              </a:lnSpc>
            </a:pPr>
            <a:r>
              <a:rPr lang="ar-AE" dirty="0" smtClean="0"/>
              <a:t> </a:t>
            </a:r>
            <a:r>
              <a:rPr lang="ar-AE" dirty="0"/>
              <a:t>سمها جغرافيا التاريخ أو تاريخ الجغرافيا، لا يهم. المهم هو الرحلة فائقة السحر في المكان والزمان وفي قيعان نفوس أبطال الرحلة: نور الله وقرينه لطف الله والراوي (الذي تعرف اسمه متأخرا). </a:t>
            </a:r>
            <a:endParaRPr lang="ar-AE" dirty="0" smtClean="0"/>
          </a:p>
          <a:p>
            <a:pPr algn="just" rtl="1">
              <a:lnSpc>
                <a:spcPct val="170000"/>
              </a:lnSpc>
            </a:pPr>
            <a:r>
              <a:rPr lang="ar-AE" dirty="0" smtClean="0"/>
              <a:t>رحلة </a:t>
            </a:r>
            <a:r>
              <a:rPr lang="ar-AE" dirty="0"/>
              <a:t>تسلط "قمرا" ليس على "سمرقند" وحدها ولكن على تلك السهوب الشاسعة التي تفوح من حبات ترابها رائحة تاريخ لم يكن يتخيل أحد أن يصبح منسيا بيننا إلى أن يأتي "المنسي" بقنديل يبدد به عتمة </a:t>
            </a:r>
            <a:r>
              <a:rPr lang="ar-AE" dirty="0" smtClean="0"/>
              <a:t>الغفلة.</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899265"/>
            <a:ext cx="2438400" cy="3565832"/>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613B1B59-038E-49E6-8B07-30D25178AA9F}" type="slidenum">
              <a:rPr lang="en-US" smtClean="0"/>
              <a:t>8</a:t>
            </a:fld>
            <a:endParaRPr lang="en-US"/>
          </a:p>
        </p:txBody>
      </p:sp>
    </p:spTree>
    <p:extLst>
      <p:ext uri="{BB962C8B-B14F-4D97-AF65-F5344CB8AC3E}">
        <p14:creationId xmlns:p14="http://schemas.microsoft.com/office/powerpoint/2010/main" val="401779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94</TotalTime>
  <Words>788</Words>
  <Application>Microsoft Office PowerPoint</Application>
  <PresentationFormat>On-screen Show (4:3)</PresentationFormat>
  <Paragraphs>46</Paragraphs>
  <Slides>8</Slides>
  <Notes>0</Notes>
  <HiddenSlides>0</HiddenSlides>
  <MMClips>1</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Trek</vt:lpstr>
      <vt:lpstr>فرسان يونيو 2019</vt:lpstr>
      <vt:lpstr>الكونت ليف نيكولايافيتش تولستوي </vt:lpstr>
      <vt:lpstr>آنا كرنينا</vt:lpstr>
      <vt:lpstr>أدولف هتلر </vt:lpstr>
      <vt:lpstr>كفاحي</vt:lpstr>
      <vt:lpstr>محمد المنسي قنديل</vt:lpstr>
      <vt:lpstr>PowerPoint Presentation</vt:lpstr>
      <vt:lpstr>قمر على سمرقند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يونيو</dc:title>
  <dc:creator>TOSH</dc:creator>
  <cp:lastModifiedBy>TOSH</cp:lastModifiedBy>
  <cp:revision>20</cp:revision>
  <dcterms:created xsi:type="dcterms:W3CDTF">2019-06-08T13:39:35Z</dcterms:created>
  <dcterms:modified xsi:type="dcterms:W3CDTF">2019-06-08T15:14:13Z</dcterms:modified>
</cp:coreProperties>
</file>