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5" r:id="rId3"/>
    <p:sldId id="258" r:id="rId4"/>
    <p:sldId id="257" r:id="rId5"/>
    <p:sldId id="266" r:id="rId6"/>
    <p:sldId id="260" r:id="rId7"/>
    <p:sldId id="259" r:id="rId8"/>
    <p:sldId id="267" r:id="rId9"/>
    <p:sldId id="262" r:id="rId10"/>
    <p:sldId id="261" r:id="rId11"/>
    <p:sldId id="264" r:id="rId12"/>
    <p:sldId id="268" r:id="rId13"/>
    <p:sldId id="263" r:id="rId14"/>
    <p:sldId id="272"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varScale="1">
        <p:scale>
          <a:sx n="66" d="100"/>
          <a:sy n="66" d="100"/>
        </p:scale>
        <p:origin x="-1422"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9D408A-048D-417F-A319-2D7E5D0F39D2}" type="datetimeFigureOut">
              <a:rPr lang="en-US" smtClean="0"/>
              <a:t>7/27/2019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E7A233-74E8-4619-8DFA-74C26295CF5C}" type="slidenum">
              <a:rPr lang="en-US" smtClean="0"/>
              <a:t>‹#›</a:t>
            </a:fld>
            <a:endParaRPr lang="en-US"/>
          </a:p>
        </p:txBody>
      </p:sp>
    </p:spTree>
    <p:extLst>
      <p:ext uri="{BB962C8B-B14F-4D97-AF65-F5344CB8AC3E}">
        <p14:creationId xmlns:p14="http://schemas.microsoft.com/office/powerpoint/2010/main" val="3092683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E7A233-74E8-4619-8DFA-74C26295CF5C}" type="slidenum">
              <a:rPr lang="en-US" smtClean="0"/>
              <a:t>6</a:t>
            </a:fld>
            <a:endParaRPr lang="en-US"/>
          </a:p>
        </p:txBody>
      </p:sp>
    </p:spTree>
    <p:extLst>
      <p:ext uri="{BB962C8B-B14F-4D97-AF65-F5344CB8AC3E}">
        <p14:creationId xmlns:p14="http://schemas.microsoft.com/office/powerpoint/2010/main" val="3457817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30ED3D65-5530-49EE-8A91-678A399EB9E0}" type="datetimeFigureOut">
              <a:rPr lang="en-US" smtClean="0"/>
              <a:t>7/27/2019</a:t>
            </a:fld>
            <a:endParaRPr lang="en-US"/>
          </a:p>
        </p:txBody>
      </p:sp>
      <p:sp>
        <p:nvSpPr>
          <p:cNvPr id="16" name="Slide Number Placeholder 15"/>
          <p:cNvSpPr>
            <a:spLocks noGrp="1"/>
          </p:cNvSpPr>
          <p:nvPr>
            <p:ph type="sldNum" sz="quarter" idx="11"/>
          </p:nvPr>
        </p:nvSpPr>
        <p:spPr/>
        <p:txBody>
          <a:bodyPr/>
          <a:lstStyle/>
          <a:p>
            <a:fld id="{68752664-E1FE-49AD-A2CC-6F7E1BE8BE6E}"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30ED3D65-5530-49EE-8A91-678A399EB9E0}" type="datetimeFigureOut">
              <a:rPr lang="en-US" smtClean="0"/>
              <a:t>7/27/2019</a:t>
            </a:fld>
            <a:endParaRPr lang="en-US"/>
          </a:p>
        </p:txBody>
      </p:sp>
      <p:sp>
        <p:nvSpPr>
          <p:cNvPr id="15" name="Slide Number Placeholder 14"/>
          <p:cNvSpPr>
            <a:spLocks noGrp="1"/>
          </p:cNvSpPr>
          <p:nvPr>
            <p:ph type="sldNum" sz="quarter" idx="15"/>
          </p:nvPr>
        </p:nvSpPr>
        <p:spPr/>
        <p:txBody>
          <a:bodyPr/>
          <a:lstStyle>
            <a:lvl1pPr algn="ctr">
              <a:defRPr/>
            </a:lvl1pPr>
          </a:lstStyle>
          <a:p>
            <a:fld id="{68752664-E1FE-49AD-A2CC-6F7E1BE8BE6E}"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0ED3D65-5530-49EE-8A91-678A399EB9E0}" type="datetimeFigureOut">
              <a:rPr lang="en-US" smtClean="0"/>
              <a:t>7/27/2019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0ED3D65-5530-49EE-8A91-678A399EB9E0}" type="datetimeFigureOut">
              <a:rPr lang="en-US" smtClean="0"/>
              <a:t>7/27/2019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52664-E1FE-49AD-A2CC-6F7E1BE8BE6E}"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8752664-E1FE-49AD-A2CC-6F7E1BE8BE6E}"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30ED3D65-5530-49EE-8A91-678A399EB9E0}" type="datetimeFigureOut">
              <a:rPr lang="en-US" smtClean="0"/>
              <a:t>7/27/2019</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0ED3D65-5530-49EE-8A91-678A399EB9E0}" type="datetimeFigureOut">
              <a:rPr lang="en-US" smtClean="0"/>
              <a:t>7/27/2019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52664-E1FE-49AD-A2CC-6F7E1BE8BE6E}"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ED3D65-5530-49EE-8A91-678A399EB9E0}" type="datetimeFigureOut">
              <a:rPr lang="en-US" smtClean="0"/>
              <a:t>7/27/2019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30ED3D65-5530-49EE-8A91-678A399EB9E0}" type="datetimeFigureOut">
              <a:rPr lang="en-US" smtClean="0"/>
              <a:t>7/27/2019</a:t>
            </a:fld>
            <a:endParaRPr lang="en-US"/>
          </a:p>
        </p:txBody>
      </p:sp>
      <p:sp>
        <p:nvSpPr>
          <p:cNvPr id="9" name="Slide Number Placeholder 8"/>
          <p:cNvSpPr>
            <a:spLocks noGrp="1"/>
          </p:cNvSpPr>
          <p:nvPr>
            <p:ph type="sldNum" sz="quarter" idx="15"/>
          </p:nvPr>
        </p:nvSpPr>
        <p:spPr/>
        <p:txBody>
          <a:bodyPr/>
          <a:lstStyle/>
          <a:p>
            <a:fld id="{68752664-E1FE-49AD-A2CC-6F7E1BE8BE6E}"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30ED3D65-5530-49EE-8A91-678A399EB9E0}" type="datetimeFigureOut">
              <a:rPr lang="en-US" smtClean="0"/>
              <a:t>7/27/2019</a:t>
            </a:fld>
            <a:endParaRPr lang="en-US"/>
          </a:p>
        </p:txBody>
      </p:sp>
      <p:sp>
        <p:nvSpPr>
          <p:cNvPr id="9" name="Slide Number Placeholder 8"/>
          <p:cNvSpPr>
            <a:spLocks noGrp="1"/>
          </p:cNvSpPr>
          <p:nvPr>
            <p:ph type="sldNum" sz="quarter" idx="11"/>
          </p:nvPr>
        </p:nvSpPr>
        <p:spPr/>
        <p:txBody>
          <a:bodyPr/>
          <a:lstStyle/>
          <a:p>
            <a:fld id="{68752664-E1FE-49AD-A2CC-6F7E1BE8BE6E}"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ED3D65-5530-49EE-8A91-678A399EB9E0}" type="datetimeFigureOut">
              <a:rPr lang="en-US" smtClean="0"/>
              <a:t>7/27/2019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ED3D65-5530-49EE-8A91-678A399EB9E0}" type="datetimeFigureOut">
              <a:rPr lang="en-US" smtClean="0"/>
              <a:t>7/27/2019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30ED3D65-5530-49EE-8A91-678A399EB9E0}" type="datetimeFigureOut">
              <a:rPr lang="en-US" smtClean="0"/>
              <a:t>7/27/2019</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68752664-E1FE-49AD-A2CC-6F7E1BE8BE6E}"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699804"/>
            <a:ext cx="2971800" cy="1176996"/>
          </a:xfrm>
        </p:spPr>
        <p:txBody>
          <a:bodyPr/>
          <a:lstStyle/>
          <a:p>
            <a:r>
              <a:rPr lang="ar-AE" sz="4400" b="1" dirty="0" smtClean="0">
                <a:effectLst>
                  <a:outerShdw blurRad="38100" dist="38100" dir="2700000" algn="tl">
                    <a:srgbClr val="000000">
                      <a:alpha val="43137"/>
                    </a:srgbClr>
                  </a:outerShdw>
                </a:effectLst>
              </a:rPr>
              <a:t>2019</a:t>
            </a:r>
            <a:endParaRPr lang="en-US" b="1" dirty="0">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609600" y="1447800"/>
            <a:ext cx="8305800" cy="1981200"/>
          </a:xfrm>
        </p:spPr>
        <p:txBody>
          <a:bodyPr/>
          <a:lstStyle/>
          <a:p>
            <a:r>
              <a:rPr lang="ar-AE" sz="6600" b="1" dirty="0" smtClean="0">
                <a:solidFill>
                  <a:schemeClr val="bg2">
                    <a:lumMod val="50000"/>
                  </a:schemeClr>
                </a:solidFill>
                <a:effectLst>
                  <a:outerShdw blurRad="38100" dist="38100" dir="2700000" algn="tl">
                    <a:srgbClr val="000000">
                      <a:alpha val="43137"/>
                    </a:srgbClr>
                  </a:outerShdw>
                </a:effectLst>
              </a:rPr>
              <a:t>فرسان أغسطس</a:t>
            </a:r>
            <a:endParaRPr lang="en-US" sz="6600" b="1" dirty="0">
              <a:solidFill>
                <a:schemeClr val="bg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291107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arn(inVertical)">
                                      <p:cBhvr>
                                        <p:cTn id="2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7630" y="2895600"/>
            <a:ext cx="8001000" cy="1676400"/>
          </a:xfrm>
        </p:spPr>
        <p:txBody>
          <a:bodyPr/>
          <a:lstStyle/>
          <a:p>
            <a:pPr marL="0" indent="0" algn="r">
              <a:lnSpc>
                <a:spcPct val="150000"/>
              </a:lnSpc>
              <a:buNone/>
            </a:pPr>
            <a:r>
              <a:rPr lang="ar-AE" b="1" dirty="0">
                <a:effectLst>
                  <a:outerShdw blurRad="38100" dist="38100" dir="2700000" algn="tl">
                    <a:srgbClr val="000000">
                      <a:alpha val="43137"/>
                    </a:srgbClr>
                  </a:outerShdw>
                </a:effectLst>
              </a:rPr>
              <a:t>نسمع عن هتلر من الجميع </a:t>
            </a:r>
            <a:r>
              <a:rPr lang="ar-AE" b="1" dirty="0" smtClean="0">
                <a:effectLst>
                  <a:outerShdw blurRad="38100" dist="38100" dir="2700000" algn="tl">
                    <a:srgbClr val="000000">
                      <a:alpha val="43137"/>
                    </a:srgbClr>
                  </a:outerShdw>
                </a:effectLst>
              </a:rPr>
              <a:t>ولكني رغب </a:t>
            </a:r>
            <a:r>
              <a:rPr lang="ar-AE" b="1" dirty="0">
                <a:effectLst>
                  <a:outerShdw blurRad="38100" dist="38100" dir="2700000" algn="tl">
                    <a:srgbClr val="000000">
                      <a:alpha val="43137"/>
                    </a:srgbClr>
                  </a:outerShdw>
                </a:effectLst>
              </a:rPr>
              <a:t>ان اسمع عنه منه هو نفسه .. </a:t>
            </a:r>
            <a:endParaRPr lang="ar-AE" b="1" dirty="0" smtClean="0">
              <a:effectLst>
                <a:outerShdw blurRad="38100" dist="38100" dir="2700000" algn="tl">
                  <a:srgbClr val="000000">
                    <a:alpha val="43137"/>
                  </a:srgbClr>
                </a:outerShdw>
              </a:effectLst>
            </a:endParaRPr>
          </a:p>
          <a:p>
            <a:pPr marL="0" indent="0" algn="r">
              <a:lnSpc>
                <a:spcPct val="150000"/>
              </a:lnSpc>
              <a:buNone/>
            </a:pPr>
            <a:r>
              <a:rPr lang="ar-AE" b="1" dirty="0" smtClean="0">
                <a:effectLst>
                  <a:outerShdw blurRad="38100" dist="38100" dir="2700000" algn="tl">
                    <a:srgbClr val="000000">
                      <a:alpha val="43137"/>
                    </a:srgbClr>
                  </a:outerShdw>
                </a:effectLst>
              </a:rPr>
              <a:t>كيف </a:t>
            </a:r>
            <a:r>
              <a:rPr lang="ar-AE" b="1" dirty="0">
                <a:effectLst>
                  <a:outerShdw blurRad="38100" dist="38100" dir="2700000" algn="tl">
                    <a:srgbClr val="000000">
                      <a:alpha val="43137"/>
                    </a:srgbClr>
                  </a:outerShdw>
                </a:effectLst>
              </a:rPr>
              <a:t>يتحول فنان </a:t>
            </a:r>
            <a:r>
              <a:rPr lang="ar-AE" b="1" dirty="0" smtClean="0">
                <a:effectLst>
                  <a:outerShdw blurRad="38100" dist="38100" dir="2700000" algn="tl">
                    <a:srgbClr val="000000">
                      <a:alpha val="43137"/>
                    </a:srgbClr>
                  </a:outerShdw>
                </a:effectLst>
              </a:rPr>
              <a:t>ورسام </a:t>
            </a:r>
            <a:r>
              <a:rPr lang="ar-AE" b="1" dirty="0">
                <a:effectLst>
                  <a:outerShdw blurRad="38100" dist="38100" dir="2700000" algn="tl">
                    <a:srgbClr val="000000">
                      <a:alpha val="43137"/>
                    </a:srgbClr>
                  </a:outerShdw>
                </a:effectLst>
              </a:rPr>
              <a:t>يختار المعمار والفنون الجميلة إلى قاتل ..؟.</a:t>
            </a:r>
            <a:endParaRPr lang="en-US" b="1"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762000" y="685800"/>
            <a:ext cx="7543800" cy="1219200"/>
          </a:xfrm>
        </p:spPr>
        <p:txBody>
          <a:bodyPr/>
          <a:lstStyle/>
          <a:p>
            <a:pPr algn="ctr"/>
            <a:r>
              <a:rPr lang="ar-AE" b="1" dirty="0">
                <a:ln w="3200">
                  <a:solidFill>
                    <a:srgbClr val="D2533C">
                      <a:shade val="75000"/>
                      <a:alpha val="25000"/>
                    </a:srgbClr>
                  </a:solidFill>
                  <a:prstDash val="solid"/>
                  <a:round/>
                </a:ln>
                <a:solidFill>
                  <a:srgbClr val="D2533C">
                    <a:lumMod val="50000"/>
                  </a:srgbClr>
                </a:solidFill>
                <a:effectLst>
                  <a:outerShdw blurRad="38100" dist="38100" dir="2700000" algn="tl">
                    <a:srgbClr val="000000">
                      <a:alpha val="43137"/>
                    </a:srgbClr>
                  </a:outerShdw>
                </a:effectLst>
              </a:rPr>
              <a:t>لماذ صفق لهذا الكتاب قلبك</a:t>
            </a:r>
            <a:endParaRPr lang="en-US" b="1" dirty="0">
              <a:solidFill>
                <a:schemeClr val="bg2">
                  <a:lumMod val="50000"/>
                </a:schemeClr>
              </a:solidFill>
              <a:effectLst>
                <a:outerShdw blurRad="38100" dist="38100" dir="2700000" algn="tl">
                  <a:srgbClr val="000000">
                    <a:alpha val="43137"/>
                  </a:srgbClr>
                </a:outerShdw>
              </a:effectLst>
            </a:endParaRPr>
          </a:p>
        </p:txBody>
      </p:sp>
      <p:sp>
        <p:nvSpPr>
          <p:cNvPr id="4" name="Rectangle 3"/>
          <p:cNvSpPr/>
          <p:nvPr/>
        </p:nvSpPr>
        <p:spPr>
          <a:xfrm>
            <a:off x="7848600" y="1023257"/>
            <a:ext cx="530916"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6149140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5638800" cy="5410200"/>
          </a:xfrm>
        </p:spPr>
        <p:txBody>
          <a:bodyPr>
            <a:normAutofit fontScale="92500" lnSpcReduction="10000"/>
          </a:bodyPr>
          <a:lstStyle/>
          <a:p>
            <a:pPr algn="just" rtl="1"/>
            <a:r>
              <a:rPr lang="ar-AE" b="1" dirty="0">
                <a:effectLst>
                  <a:outerShdw blurRad="38100" dist="38100" dir="2700000" algn="tl">
                    <a:srgbClr val="000000">
                      <a:alpha val="43137"/>
                    </a:srgbClr>
                  </a:outerShdw>
                </a:effectLst>
              </a:rPr>
              <a:t>أملى هتلر معظم المجلد الأول من كتابه في أثناء مكوثه في سجن "اثر الانقلاب النازي الفاشل الذي قام به" لاندسبرج على نائبه رودلف هس. وكان عنوانه الأصلي «أربع سنوات ونصف من الكفاح ضد الأكاذيب والغباء والجبن». فنصحه ناشر الكتاب، ماكس أمان، بتلخيصه إلى "كفاحي" فقط. </a:t>
            </a:r>
            <a:endParaRPr lang="ar-AE" b="1" dirty="0" smtClean="0">
              <a:effectLst>
                <a:outerShdw blurRad="38100" dist="38100" dir="2700000" algn="tl">
                  <a:srgbClr val="000000">
                    <a:alpha val="43137"/>
                  </a:srgbClr>
                </a:outerShdw>
              </a:effectLst>
            </a:endParaRPr>
          </a:p>
          <a:p>
            <a:pPr algn="just" rtl="1"/>
            <a:r>
              <a:rPr lang="ar-AE" b="1" dirty="0" smtClean="0">
                <a:effectLst>
                  <a:outerShdw blurRad="38100" dist="38100" dir="2700000" algn="tl">
                    <a:srgbClr val="000000">
                      <a:alpha val="43137"/>
                    </a:srgbClr>
                  </a:outerShdw>
                </a:effectLst>
              </a:rPr>
              <a:t>وأهدى </a:t>
            </a:r>
            <a:r>
              <a:rPr lang="ar-AE" b="1" dirty="0">
                <a:effectLst>
                  <a:outerShdw blurRad="38100" dist="38100" dir="2700000" algn="tl">
                    <a:srgbClr val="000000">
                      <a:alpha val="43137"/>
                    </a:srgbClr>
                  </a:outerShdw>
                </a:effectLst>
              </a:rPr>
              <a:t>هذا الكتاب الذي تضمن سيرته الذاتية وعرض لمذهبه الأيديولوجي إلى ديتريش ايكارت عضو الجمعية السرية المعروفة باسم "جمعية ثاتل". فنشر هذا الكتاب في مجلدين خلال عامي 1925 و1926، وبيعت منه حوالي مائتين وأربعين ألف نسخة ما بين عامي 1925 و1934. ومع نهاية الحرب العالمية الثانية، كانت قد بيعت أو وُزعت حوالي عشرة ملايين نسخة تقريبا. وحصل المتزوجون حديثًا والجنود على نسخ مجانية من الكتاب.</a:t>
            </a:r>
            <a:endParaRPr lang="en-US" b="1"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600200"/>
            <a:ext cx="2187678"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644829" y="531843"/>
            <a:ext cx="1547219"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الكتاب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2572449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1000"/>
                                        <p:tgtEl>
                                          <p:spTgt spid="1026"/>
                                        </p:tgtEl>
                                      </p:cBhvr>
                                    </p:animEffect>
                                    <p:anim calcmode="lin" valueType="num">
                                      <p:cBhvr>
                                        <p:cTn id="25" dur="1000" fill="hold"/>
                                        <p:tgtEl>
                                          <p:spTgt spid="1026"/>
                                        </p:tgtEl>
                                        <p:attrNameLst>
                                          <p:attrName>ppt_x</p:attrName>
                                        </p:attrNameLst>
                                      </p:cBhvr>
                                      <p:tavLst>
                                        <p:tav tm="0">
                                          <p:val>
                                            <p:strVal val="#ppt_x"/>
                                          </p:val>
                                        </p:tav>
                                        <p:tav tm="100000">
                                          <p:val>
                                            <p:strVal val="#ppt_x"/>
                                          </p:val>
                                        </p:tav>
                                      </p:tavLst>
                                    </p:anim>
                                    <p:anim calcmode="lin" valueType="num">
                                      <p:cBhvr>
                                        <p:cTn id="2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562100"/>
            <a:ext cx="5334000" cy="4572000"/>
          </a:xfrm>
        </p:spPr>
        <p:txBody>
          <a:bodyPr>
            <a:normAutofit/>
          </a:bodyPr>
          <a:lstStyle/>
          <a:p>
            <a:pPr algn="just" rtl="1"/>
            <a:r>
              <a:rPr lang="ar-AE" b="1" dirty="0">
                <a:effectLst>
                  <a:outerShdw blurRad="38100" dist="38100" dir="2700000" algn="tl">
                    <a:srgbClr val="000000">
                      <a:alpha val="43137"/>
                    </a:srgbClr>
                  </a:outerShdw>
                </a:effectLst>
              </a:rPr>
              <a:t>(20 أبريل 1889 - 30 أبريل 1945) سياسي ألماني </a:t>
            </a:r>
            <a:r>
              <a:rPr lang="ar-AE" b="1" dirty="0" smtClean="0">
                <a:effectLst>
                  <a:outerShdw blurRad="38100" dist="38100" dir="2700000" algn="tl">
                    <a:srgbClr val="000000">
                      <a:alpha val="43137"/>
                    </a:srgbClr>
                  </a:outerShdw>
                </a:effectLst>
              </a:rPr>
              <a:t>نازي،ولد </a:t>
            </a:r>
            <a:r>
              <a:rPr lang="ar-AE" b="1" dirty="0">
                <a:effectLst>
                  <a:outerShdw blurRad="38100" dist="38100" dir="2700000" algn="tl">
                    <a:srgbClr val="000000">
                      <a:alpha val="43137"/>
                    </a:srgbClr>
                  </a:outerShdw>
                </a:effectLst>
              </a:rPr>
              <a:t>في النمسا، وكان </a:t>
            </a:r>
            <a:r>
              <a:rPr lang="ar-AE" b="1" dirty="0" smtClean="0">
                <a:effectLst>
                  <a:outerShdw blurRad="38100" dist="38100" dir="2700000" algn="tl">
                    <a:srgbClr val="000000">
                      <a:alpha val="43137"/>
                    </a:srgbClr>
                  </a:outerShdw>
                </a:effectLst>
              </a:rPr>
              <a:t>زعيم </a:t>
            </a:r>
            <a:r>
              <a:rPr lang="ar-AE" b="1" dirty="0">
                <a:effectLst>
                  <a:outerShdw blurRad="38100" dist="38100" dir="2700000" algn="tl">
                    <a:srgbClr val="000000">
                      <a:alpha val="43137"/>
                    </a:srgbClr>
                  </a:outerShdw>
                </a:effectLst>
              </a:rPr>
              <a:t>ومؤسس حزب العمال الألماني الاشتراكي الوطني والمعروف باسم الحزب النازي</a:t>
            </a:r>
            <a:r>
              <a:rPr lang="ar-AE" b="1" dirty="0" smtClean="0">
                <a:effectLst>
                  <a:outerShdw blurRad="38100" dist="38100" dir="2700000" algn="tl">
                    <a:srgbClr val="000000">
                      <a:alpha val="43137"/>
                    </a:srgbClr>
                  </a:outerShdw>
                </a:effectLst>
              </a:rPr>
              <a:t>.</a:t>
            </a:r>
          </a:p>
          <a:p>
            <a:pPr algn="just" rtl="1"/>
            <a:r>
              <a:rPr lang="ar-AE" b="1" dirty="0" smtClean="0">
                <a:effectLst>
                  <a:outerShdw blurRad="38100" dist="38100" dir="2700000" algn="tl">
                    <a:srgbClr val="000000">
                      <a:alpha val="43137"/>
                    </a:srgbClr>
                  </a:outerShdw>
                </a:effectLst>
              </a:rPr>
              <a:t> </a:t>
            </a:r>
            <a:r>
              <a:rPr lang="ar-AE" b="1" dirty="0">
                <a:effectLst>
                  <a:outerShdw blurRad="38100" dist="38100" dir="2700000" algn="tl">
                    <a:srgbClr val="000000">
                      <a:alpha val="43137"/>
                    </a:srgbClr>
                  </a:outerShdw>
                </a:effectLst>
              </a:rPr>
              <a:t>حكم ألمانيا في الفترة ما بين عامي 1933 و1945 حيث شغل منصب مستشار الدولة </a:t>
            </a:r>
            <a:r>
              <a:rPr lang="ar-AE" b="1" dirty="0" smtClean="0">
                <a:effectLst>
                  <a:outerShdw blurRad="38100" dist="38100" dir="2700000" algn="tl">
                    <a:srgbClr val="000000">
                      <a:alpha val="43137"/>
                    </a:srgbClr>
                  </a:outerShdw>
                </a:effectLst>
              </a:rPr>
              <a:t>في </a:t>
            </a:r>
            <a:r>
              <a:rPr lang="ar-AE" b="1" dirty="0">
                <a:effectLst>
                  <a:outerShdw blurRad="38100" dist="38100" dir="2700000" algn="tl">
                    <a:srgbClr val="000000">
                      <a:alpha val="43137"/>
                    </a:srgbClr>
                  </a:outerShdw>
                </a:effectLst>
              </a:rPr>
              <a:t>الفترة ما بين عامي 1933 و1945، والفوهرر </a:t>
            </a:r>
            <a:r>
              <a:rPr lang="ar-AE" b="1" dirty="0" smtClean="0">
                <a:effectLst>
                  <a:outerShdw blurRad="38100" dist="38100" dir="2700000" algn="tl">
                    <a:srgbClr val="000000">
                      <a:alpha val="43137"/>
                    </a:srgbClr>
                  </a:outerShdw>
                </a:effectLst>
              </a:rPr>
              <a:t>في </a:t>
            </a:r>
            <a:r>
              <a:rPr lang="ar-AE" b="1" dirty="0">
                <a:effectLst>
                  <a:outerShdw blurRad="38100" dist="38100" dir="2700000" algn="tl">
                    <a:srgbClr val="000000">
                      <a:alpha val="43137"/>
                    </a:srgbClr>
                  </a:outerShdw>
                </a:effectLst>
              </a:rPr>
              <a:t>الفترة ما بين عامي 1934 و1945. واختارته مجلة تايم واحدًا من بين مائة شخصية تركت أكبر أثر في تاريخ البشرية في القرن العشرين.</a:t>
            </a:r>
            <a:endParaRPr lang="en-US" b="1"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6036948" y="5562600"/>
            <a:ext cx="2762982" cy="838200"/>
          </a:xfrm>
        </p:spPr>
        <p:txBody>
          <a:bodyPr>
            <a:normAutofit/>
          </a:bodyPr>
          <a:lstStyle/>
          <a:p>
            <a:pPr algn="ctr"/>
            <a:r>
              <a:rPr lang="ar-AE" sz="3600" b="1" dirty="0" smtClean="0">
                <a:solidFill>
                  <a:schemeClr val="bg2">
                    <a:lumMod val="50000"/>
                  </a:schemeClr>
                </a:solidFill>
                <a:effectLst>
                  <a:outerShdw blurRad="38100" dist="38100" dir="2700000" algn="tl">
                    <a:srgbClr val="000000">
                      <a:alpha val="43137"/>
                    </a:srgbClr>
                  </a:outerShdw>
                </a:effectLst>
              </a:rPr>
              <a:t>أودولف هتلر</a:t>
            </a:r>
            <a:endParaRPr lang="en-US" sz="3600" b="1" dirty="0">
              <a:solidFill>
                <a:schemeClr val="bg2">
                  <a:lumMod val="50000"/>
                </a:schemeClr>
              </a:solidFill>
              <a:effectLst>
                <a:outerShdw blurRad="38100" dist="38100" dir="2700000" algn="tl">
                  <a:srgbClr val="000000">
                    <a:alpha val="43137"/>
                  </a:srgbClr>
                </a:outerShdw>
              </a:effectLst>
            </a:endParaRPr>
          </a:p>
        </p:txBody>
      </p:sp>
      <p:pic>
        <p:nvPicPr>
          <p:cNvPr id="4" name="Picture 3" descr="C:\Users\user\Desktop\هتلر.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1977" y="1823884"/>
            <a:ext cx="2362200" cy="358140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644830" y="685800"/>
            <a:ext cx="1547218"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الكاتب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47012618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2438400"/>
            <a:ext cx="7714915" cy="2590800"/>
          </a:xfrm>
        </p:spPr>
        <p:txBody>
          <a:bodyPr>
            <a:noAutofit/>
          </a:bodyPr>
          <a:lstStyle/>
          <a:p>
            <a:pPr marL="0" indent="0" algn="r" rtl="1">
              <a:buNone/>
            </a:pPr>
            <a:r>
              <a:rPr lang="ar-AE" sz="2800" b="1" dirty="0">
                <a:effectLst>
                  <a:outerShdw blurRad="38100" dist="38100" dir="2700000" algn="tl">
                    <a:srgbClr val="000000">
                      <a:alpha val="43137"/>
                    </a:srgbClr>
                  </a:outerShdw>
                </a:effectLst>
              </a:rPr>
              <a:t>رشحت (خراب)  لرغبتي في معرفة هل هنالك صداقه بعد انتهاء علاقة ما؟!!!</a:t>
            </a:r>
          </a:p>
          <a:p>
            <a:pPr marL="0" indent="0" algn="r" rtl="1">
              <a:buNone/>
            </a:pPr>
            <a:r>
              <a:rPr lang="ar-AE" sz="2800" b="1" dirty="0">
                <a:effectLst>
                  <a:outerShdw blurRad="38100" dist="38100" dir="2700000" algn="tl">
                    <a:srgbClr val="000000">
                      <a:alpha val="43137"/>
                    </a:srgbClr>
                  </a:outerShdw>
                </a:effectLst>
              </a:rPr>
              <a:t>او كيف تكون علاقة ما بعد انتهائها؟!!!</a:t>
            </a:r>
          </a:p>
          <a:p>
            <a:pPr marL="0" indent="0" algn="r" rtl="1">
              <a:buNone/>
            </a:pPr>
            <a:r>
              <a:rPr lang="ar-AE" sz="2800" b="1" dirty="0">
                <a:effectLst>
                  <a:outerShdw blurRad="38100" dist="38100" dir="2700000" algn="tl">
                    <a:srgbClr val="000000">
                      <a:alpha val="43137"/>
                    </a:srgbClr>
                  </a:outerShdw>
                </a:effectLst>
              </a:rPr>
              <a:t>وعزز رغبتي تلك نصيحة  د. يوسف ..</a:t>
            </a:r>
          </a:p>
          <a:p>
            <a:pPr marL="0" indent="0" algn="r" rtl="1">
              <a:buNone/>
            </a:pPr>
            <a:r>
              <a:rPr lang="ar-AE" sz="2800" b="1" dirty="0">
                <a:effectLst>
                  <a:outerShdw blurRad="38100" dist="38100" dir="2700000" algn="tl">
                    <a:srgbClr val="000000">
                      <a:alpha val="43137"/>
                    </a:srgbClr>
                  </a:outerShdw>
                </a:effectLst>
              </a:rPr>
              <a:t>الذي </a:t>
            </a:r>
            <a:r>
              <a:rPr lang="ar-AE" sz="2800" b="1" dirty="0" smtClean="0">
                <a:effectLst>
                  <a:outerShdw blurRad="38100" dist="38100" dir="2700000" algn="tl">
                    <a:srgbClr val="000000">
                      <a:alpha val="43137"/>
                    </a:srgbClr>
                  </a:outerShdw>
                </a:effectLst>
              </a:rPr>
              <a:t>أحب  </a:t>
            </a:r>
            <a:r>
              <a:rPr lang="ar-AE" sz="2800" b="1" dirty="0">
                <a:effectLst>
                  <a:outerShdw blurRad="38100" dist="38100" dir="2700000" algn="tl">
                    <a:srgbClr val="000000">
                      <a:alpha val="43137"/>
                    </a:srgbClr>
                  </a:outerShdw>
                </a:effectLst>
              </a:rPr>
              <a:t>اسلوبه المحايد و العلمي البحت في التفكير في حل المشاكل..ونصحه الدائم بقراءة كتاب ما.</a:t>
            </a:r>
            <a:endParaRPr lang="en-US" sz="2800" b="1"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414802" y="385465"/>
            <a:ext cx="8229600" cy="1219200"/>
          </a:xfrm>
        </p:spPr>
        <p:txBody>
          <a:bodyPr/>
          <a:lstStyle/>
          <a:p>
            <a:pPr algn="ctr" rtl="1"/>
            <a:r>
              <a:rPr lang="ar-AE" b="1" dirty="0">
                <a:ln w="3200">
                  <a:solidFill>
                    <a:srgbClr val="D2533C">
                      <a:shade val="75000"/>
                      <a:alpha val="25000"/>
                    </a:srgbClr>
                  </a:solidFill>
                  <a:prstDash val="solid"/>
                  <a:round/>
                </a:ln>
                <a:solidFill>
                  <a:schemeClr val="bg2">
                    <a:lumMod val="50000"/>
                  </a:schemeClr>
                </a:solidFill>
                <a:effectLst>
                  <a:outerShdw blurRad="38100" dist="38100" dir="2700000" algn="tl">
                    <a:srgbClr val="000000">
                      <a:alpha val="43137"/>
                    </a:srgbClr>
                  </a:outerShdw>
                </a:effectLst>
              </a:rPr>
              <a:t>لماذ صفق لهذا الكتاب قلبك</a:t>
            </a:r>
            <a:endParaRPr lang="en-US" dirty="0">
              <a:solidFill>
                <a:schemeClr val="bg2">
                  <a:lumMod val="50000"/>
                </a:schemeClr>
              </a:solidFill>
              <a:effectLst>
                <a:outerShdw blurRad="38100" dist="38100" dir="2700000" algn="tl">
                  <a:srgbClr val="000000">
                    <a:alpha val="43137"/>
                  </a:srgbClr>
                </a:outerShdw>
              </a:effectLst>
            </a:endParaRPr>
          </a:p>
        </p:txBody>
      </p:sp>
      <p:sp>
        <p:nvSpPr>
          <p:cNvPr id="4" name="Rectangle 3"/>
          <p:cNvSpPr/>
          <p:nvPr/>
        </p:nvSpPr>
        <p:spPr>
          <a:xfrm>
            <a:off x="7982857" y="762000"/>
            <a:ext cx="530916"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0103320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350582"/>
            <a:ext cx="5562600" cy="4572000"/>
          </a:xfrm>
        </p:spPr>
        <p:txBody>
          <a:bodyPr>
            <a:normAutofit/>
          </a:bodyPr>
          <a:lstStyle/>
          <a:p>
            <a:pPr algn="just" rtl="1"/>
            <a:r>
              <a:rPr lang="ar-AE" b="1" dirty="0">
                <a:effectLst>
                  <a:outerShdw blurRad="38100" dist="38100" dir="2700000" algn="tl">
                    <a:srgbClr val="000000">
                      <a:alpha val="43137"/>
                    </a:srgbClr>
                  </a:outerShdw>
                </a:effectLst>
              </a:rPr>
              <a:t>هل تساءلت يوماً لماذا يبدو أن ازدياد إمكانية التواصل بين الناس يجعلهم أكثر تباغضاً؟ وهل تساءلت يوماً عما يجعل الناس يشعرون أنهم أكثر قلقاً وتعاسة على الرغم من ازدياد حياتهم يسراً؟</a:t>
            </a:r>
          </a:p>
          <a:p>
            <a:pPr algn="just" rtl="1"/>
            <a:r>
              <a:rPr lang="ar-AE" b="1" dirty="0">
                <a:effectLst>
                  <a:outerShdw blurRad="38100" dist="38100" dir="2700000" algn="tl">
                    <a:srgbClr val="000000">
                      <a:alpha val="43137"/>
                    </a:srgbClr>
                  </a:outerShdw>
                </a:effectLst>
              </a:rPr>
              <a:t>حسناً، شدوا الأحزمة !… سوف يأخذكم العم مارك في رحلة جديدة! ومثلما شكك كتابه «فن اللامبالاة» في حكمتنا التقليدية المعتادة حول ما يجعلنا سعداء، يأتي كتاب «خراب: كتاب عن الأمل» ليضع موضع التساؤل كل ما لدينا من افتراضات عما يجعل الحياة جديرة بأن تُعاش.</a:t>
            </a:r>
          </a:p>
          <a:p>
            <a:pPr algn="just" rtl="1"/>
            <a:endParaRPr lang="en-US" b="1" dirty="0">
              <a:effectLst>
                <a:outerShdw blurRad="38100" dist="38100" dir="2700000" algn="tl">
                  <a:srgbClr val="000000">
                    <a:alpha val="43137"/>
                  </a:srgbClr>
                </a:outerShdw>
              </a:effectLst>
            </a:endParaRPr>
          </a:p>
        </p:txBody>
      </p:sp>
      <p:pic>
        <p:nvPicPr>
          <p:cNvPr id="4" name="Picture 3" descr="C:\Users\user\Desktop\خراب.jpg"/>
          <p:cNvPicPr/>
          <p:nvPr/>
        </p:nvPicPr>
        <p:blipFill rotWithShape="1">
          <a:blip r:embed="rId3">
            <a:extLst>
              <a:ext uri="{28A0092B-C50C-407E-A947-70E740481C1C}">
                <a14:useLocalDpi xmlns:a14="http://schemas.microsoft.com/office/drawing/2010/main" val="0"/>
              </a:ext>
            </a:extLst>
          </a:blip>
          <a:srcRect l="33903" r="41221"/>
          <a:stretch/>
        </p:blipFill>
        <p:spPr bwMode="auto">
          <a:xfrm>
            <a:off x="6585155" y="2209800"/>
            <a:ext cx="1905000" cy="3200400"/>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6778793" y="1066800"/>
            <a:ext cx="1547219"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الكتاب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6072234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5715000" cy="4572000"/>
          </a:xfrm>
        </p:spPr>
        <p:txBody>
          <a:bodyPr/>
          <a:lstStyle/>
          <a:p>
            <a:pPr algn="just" rtl="1">
              <a:lnSpc>
                <a:spcPct val="150000"/>
              </a:lnSpc>
            </a:pPr>
            <a:r>
              <a:rPr lang="ar-AE" dirty="0" smtClean="0">
                <a:effectLst>
                  <a:outerShdw blurRad="38100" dist="38100" dir="2700000" algn="tl">
                    <a:srgbClr val="000000">
                      <a:alpha val="43137"/>
                    </a:srgbClr>
                  </a:outerShdw>
                </a:effectLst>
              </a:rPr>
              <a:t>(</a:t>
            </a:r>
            <a:r>
              <a:rPr lang="ar-AE" dirty="0">
                <a:effectLst>
                  <a:outerShdw blurRad="38100" dist="38100" dir="2700000" algn="tl">
                    <a:srgbClr val="000000">
                      <a:alpha val="43137"/>
                    </a:srgbClr>
                  </a:outerShdw>
                </a:effectLst>
              </a:rPr>
              <a:t>من مواليد 9 مارس 1984) </a:t>
            </a:r>
            <a:r>
              <a:rPr lang="ar-AE" dirty="0" smtClean="0">
                <a:effectLst>
                  <a:outerShdw blurRad="38100" dist="38100" dir="2700000" algn="tl">
                    <a:srgbClr val="000000">
                      <a:alpha val="43137"/>
                    </a:srgbClr>
                  </a:outerShdw>
                </a:effectLst>
              </a:rPr>
              <a:t>هو </a:t>
            </a:r>
            <a:r>
              <a:rPr lang="ar-AE" dirty="0">
                <a:effectLst>
                  <a:outerShdw blurRad="38100" dist="38100" dir="2700000" algn="tl">
                    <a:srgbClr val="000000">
                      <a:alpha val="43137"/>
                    </a:srgbClr>
                  </a:outerShdw>
                </a:effectLst>
              </a:rPr>
              <a:t>مؤلف مساعدة ذاتية ، ومستشار تنمية شخصية ، ورجل أعمال ، ومدون قام بالتدوين تحت اسمه الخاص في موقع إلكتروني مسموع ، وحتى عام 2019 قام بتأليف ثلاثة كتب ، الثاني منها ،: منهج غير بديهي للعيش حياة جيدة ، ارتفع إلى الرقم ستة في قائمة أكثر الكتب مبيعًا في نيويورك تايمز</a:t>
            </a:r>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6198010" y="5562600"/>
            <a:ext cx="2507226" cy="605790"/>
          </a:xfrm>
        </p:spPr>
        <p:txBody>
          <a:bodyPr>
            <a:normAutofit/>
          </a:bodyPr>
          <a:lstStyle/>
          <a:p>
            <a:pPr algn="ctr"/>
            <a:r>
              <a:rPr lang="ar-AE" sz="3200" dirty="0">
                <a:solidFill>
                  <a:schemeClr val="bg2">
                    <a:lumMod val="50000"/>
                  </a:schemeClr>
                </a:solidFill>
                <a:effectLst>
                  <a:outerShdw blurRad="38100" dist="38100" dir="2700000" algn="tl">
                    <a:srgbClr val="000000">
                      <a:alpha val="43137"/>
                    </a:srgbClr>
                  </a:outerShdw>
                </a:effectLst>
              </a:rPr>
              <a:t>مارك مانسون </a:t>
            </a:r>
            <a:endParaRPr lang="en-US" sz="3200" dirty="0">
              <a:solidFill>
                <a:schemeClr val="bg2">
                  <a:lumMod val="50000"/>
                </a:schemeClr>
              </a:solidFill>
              <a:effectLst>
                <a:outerShdw blurRad="38100" dist="38100" dir="2700000" algn="tl">
                  <a:srgbClr val="000000">
                    <a:alpha val="43137"/>
                  </a:srgbClr>
                </a:outerShdw>
              </a:effectLst>
            </a:endParaRPr>
          </a:p>
        </p:txBody>
      </p:sp>
      <p:pic>
        <p:nvPicPr>
          <p:cNvPr id="4" name="Picture 3" descr="C:\Users\user\Desktop\مارك منسون.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22923" y="2362200"/>
            <a:ext cx="2057400" cy="296799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644830" y="914400"/>
            <a:ext cx="1547218"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الكاتب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8670208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22685" y="2514600"/>
            <a:ext cx="6929297" cy="3048000"/>
          </a:xfrm>
        </p:spPr>
        <p:txBody>
          <a:bodyPr>
            <a:normAutofit/>
          </a:bodyPr>
          <a:lstStyle/>
          <a:p>
            <a:pPr algn="r" rtl="1">
              <a:lnSpc>
                <a:spcPct val="150000"/>
              </a:lnSpc>
            </a:pPr>
            <a:r>
              <a:rPr lang="ar-AE" b="1" dirty="0" smtClean="0">
                <a:effectLst>
                  <a:outerShdw blurRad="38100" dist="38100" dir="2700000" algn="tl">
                    <a:srgbClr val="000000">
                      <a:alpha val="43137"/>
                    </a:srgbClr>
                  </a:outerShdw>
                </a:effectLst>
              </a:rPr>
              <a:t>اخترت أن يكون دويستويفسكي نافذتنا للتعرف على الأدب الروسي  من خلال كاتب كان ولا يزال ولست أدري لماذا يأسر قلوب القراء.</a:t>
            </a:r>
          </a:p>
          <a:p>
            <a:pPr algn="r" rtl="1">
              <a:lnSpc>
                <a:spcPct val="150000"/>
              </a:lnSpc>
            </a:pPr>
            <a:r>
              <a:rPr lang="ar-AE" b="1" dirty="0" smtClean="0">
                <a:effectLst>
                  <a:outerShdw blurRad="38100" dist="38100" dir="2700000" algn="tl">
                    <a:srgbClr val="000000">
                      <a:alpha val="43137"/>
                    </a:srgbClr>
                  </a:outerShdw>
                </a:effectLst>
              </a:rPr>
              <a:t>ناهيك عن الجانب النفسي للرواية والتي أميل إليه جدا..</a:t>
            </a:r>
            <a:endParaRPr lang="en-US" b="1"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457200" y="533400"/>
            <a:ext cx="8229600" cy="1219200"/>
          </a:xfrm>
        </p:spPr>
        <p:txBody>
          <a:bodyPr/>
          <a:lstStyle/>
          <a:p>
            <a:pPr algn="ctr"/>
            <a:r>
              <a:rPr lang="ar-AE" b="1" dirty="0">
                <a:ln w="3200">
                  <a:solidFill>
                    <a:srgbClr val="D2533C">
                      <a:shade val="75000"/>
                      <a:alpha val="25000"/>
                    </a:srgbClr>
                  </a:solidFill>
                  <a:prstDash val="solid"/>
                  <a:round/>
                </a:ln>
                <a:solidFill>
                  <a:srgbClr val="D2533C">
                    <a:lumMod val="50000"/>
                  </a:srgbClr>
                </a:solidFill>
                <a:effectLst>
                  <a:outerShdw blurRad="38100" dist="38100" dir="2700000" algn="tl">
                    <a:srgbClr val="000000">
                      <a:alpha val="43137"/>
                    </a:srgbClr>
                  </a:outerShdw>
                </a:effectLst>
              </a:rPr>
              <a:t>لماذ صفق لهذا الكتاب قلبك</a:t>
            </a:r>
            <a:endParaRPr lang="en-US" b="1" dirty="0">
              <a:solidFill>
                <a:schemeClr val="bg2">
                  <a:lumMod val="50000"/>
                </a:schemeClr>
              </a:solidFill>
              <a:effectLst>
                <a:outerShdw blurRad="38100" dist="38100" dir="2700000" algn="tl">
                  <a:srgbClr val="000000">
                    <a:alpha val="43137"/>
                  </a:srgbClr>
                </a:outerShdw>
              </a:effectLst>
            </a:endParaRPr>
          </a:p>
        </p:txBody>
      </p:sp>
      <p:sp>
        <p:nvSpPr>
          <p:cNvPr id="4" name="Rectangle 3"/>
          <p:cNvSpPr/>
          <p:nvPr/>
        </p:nvSpPr>
        <p:spPr>
          <a:xfrm>
            <a:off x="7693781" y="838200"/>
            <a:ext cx="530916"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97626571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64391"/>
            <a:ext cx="6019800" cy="5410200"/>
          </a:xfrm>
        </p:spPr>
        <p:txBody>
          <a:bodyPr>
            <a:normAutofit/>
          </a:bodyPr>
          <a:lstStyle/>
          <a:p>
            <a:pPr marL="0" indent="0" algn="just" rtl="1">
              <a:buNone/>
            </a:pPr>
            <a:r>
              <a:rPr lang="ar-AE" b="1" dirty="0">
                <a:effectLst>
                  <a:outerShdw blurRad="38100" dist="38100" dir="2700000" algn="tl">
                    <a:srgbClr val="000000">
                      <a:alpha val="43137"/>
                    </a:srgbClr>
                  </a:outerShdw>
                </a:effectLst>
              </a:rPr>
              <a:t>رواية للأديب الروسي فيودور دوستويفسكي، نشرت سنة 1870 بمجلة الفجر الأدبية. تسرد الرواية، عبر فصولها السبعة عشر، علاقة معقدة بين فيلتشانينوف وتروسوتسكي، الزوج الأرمل لعشيقته المتوفاة. تتميز الرواية بأسلوب يتراوح بين التراجيديا والكوميديا، وعمق التحليل النفسي لشخصياتها. </a:t>
            </a:r>
          </a:p>
          <a:p>
            <a:pPr marL="0" indent="0" algn="just" rtl="1">
              <a:buNone/>
            </a:pPr>
            <a:r>
              <a:rPr lang="ar-AE" b="1" dirty="0">
                <a:effectLst>
                  <a:outerShdw blurRad="38100" dist="38100" dir="2700000" algn="tl">
                    <a:srgbClr val="000000">
                      <a:alpha val="43137"/>
                    </a:srgbClr>
                  </a:outerShdw>
                </a:effectLst>
              </a:rPr>
              <a:t>كتب دوستويفسكي الرواية خلال مقامه بمدينة دريسدن الألمانية، إبان هجرته الأوروبية، بين صيف وخريف سنة 1869، بطلب من صديقه الناقد ستراخوف، بنية نشرها، مسلسلة، في مجلة الفجر الأدبية. قام دوستويفسكي بإحراق المخطوطة الأصلية للرواية، خوفا من تفتيش حرس الحدود الروس، قبل عودته إلى روسيا في ربيع 1871.</a:t>
            </a:r>
          </a:p>
          <a:p>
            <a:pPr marL="0" indent="0" algn="just" rtl="1">
              <a:buNone/>
            </a:pPr>
            <a:endParaRPr lang="en-US" b="1" dirty="0">
              <a:effectLst>
                <a:outerShdw blurRad="38100" dist="38100" dir="2700000" algn="tl">
                  <a:srgbClr val="000000">
                    <a:alpha val="43137"/>
                  </a:srgbClr>
                </a:outerShdw>
              </a:effectLst>
            </a:endParaRPr>
          </a:p>
        </p:txBody>
      </p:sp>
      <p:pic>
        <p:nvPicPr>
          <p:cNvPr id="4" name="Picture 3" descr="C:\Users\user\Desktop\الزواج الابدي.jpg"/>
          <p:cNvPicPr/>
          <p:nvPr/>
        </p:nvPicPr>
        <p:blipFill rotWithShape="1">
          <a:blip r:embed="rId2">
            <a:extLst>
              <a:ext uri="{28A0092B-C50C-407E-A947-70E740481C1C}">
                <a14:useLocalDpi xmlns:a14="http://schemas.microsoft.com/office/drawing/2010/main" val="0"/>
              </a:ext>
            </a:extLst>
          </a:blip>
          <a:srcRect l="21919" r="20983"/>
          <a:stretch/>
        </p:blipFill>
        <p:spPr bwMode="auto">
          <a:xfrm>
            <a:off x="6781796" y="2194149"/>
            <a:ext cx="1946787" cy="3224182"/>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6" name="Rectangle 5"/>
          <p:cNvSpPr/>
          <p:nvPr/>
        </p:nvSpPr>
        <p:spPr>
          <a:xfrm>
            <a:off x="6981581" y="1295400"/>
            <a:ext cx="1547219"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الكتاب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0929362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5867400" cy="5029200"/>
          </a:xfrm>
        </p:spPr>
        <p:txBody>
          <a:bodyPr>
            <a:normAutofit/>
          </a:bodyPr>
          <a:lstStyle/>
          <a:p>
            <a:pPr algn="just" rtl="1"/>
            <a:r>
              <a:rPr lang="ar-AE" b="1" dirty="0" smtClean="0">
                <a:effectLst>
                  <a:outerShdw blurRad="38100" dist="38100" dir="2700000" algn="tl">
                    <a:srgbClr val="000000">
                      <a:alpha val="43137"/>
                    </a:srgbClr>
                  </a:outerShdw>
                </a:effectLst>
              </a:rPr>
              <a:t>بدأ بالكتابة </a:t>
            </a:r>
            <a:r>
              <a:rPr lang="ar-AE" b="1" dirty="0">
                <a:effectLst>
                  <a:outerShdw blurRad="38100" dist="38100" dir="2700000" algn="tl">
                    <a:srgbClr val="000000">
                      <a:alpha val="43137"/>
                    </a:srgbClr>
                  </a:outerShdw>
                </a:effectLst>
              </a:rPr>
              <a:t>في العشرينيّات من عُمره، وروايته الأولى المساكين نُشِرت عام 1846 بعمر الـ25. وأكثر أعماله شُهرة هي الإخوة كارامازوف، والجريمة والعقاب، والأبله، والشياطين. وأعمالُه الكامِلة تضم 11 رواية طويلة، و3 روايات قصيرة، و17 قصة قصيرة، وعدداً من الأعمال والمقالات الأخرى. </a:t>
            </a:r>
            <a:endParaRPr lang="ar-AE" b="1" dirty="0" smtClean="0">
              <a:effectLst>
                <a:outerShdw blurRad="38100" dist="38100" dir="2700000" algn="tl">
                  <a:srgbClr val="000000">
                    <a:alpha val="43137"/>
                  </a:srgbClr>
                </a:outerShdw>
              </a:effectLst>
            </a:endParaRPr>
          </a:p>
          <a:p>
            <a:pPr algn="just" rtl="1"/>
            <a:r>
              <a:rPr lang="ar-AE" b="1" dirty="0" smtClean="0">
                <a:effectLst>
                  <a:outerShdw blurRad="38100" dist="38100" dir="2700000" algn="tl">
                    <a:srgbClr val="000000">
                      <a:alpha val="43137"/>
                    </a:srgbClr>
                  </a:outerShdw>
                </a:effectLst>
              </a:rPr>
              <a:t>العديدُ </a:t>
            </a:r>
            <a:r>
              <a:rPr lang="ar-AE" b="1" dirty="0">
                <a:effectLst>
                  <a:outerShdw blurRad="38100" dist="38100" dir="2700000" algn="tl">
                    <a:srgbClr val="000000">
                      <a:alpha val="43137"/>
                    </a:srgbClr>
                  </a:outerShdw>
                </a:effectLst>
              </a:rPr>
              <a:t>من النُقّاد اعتبروه أحد أعظم النفسانيين في الأدب العالمي حول العالم. </a:t>
            </a:r>
            <a:endParaRPr lang="ar-AE" b="1" dirty="0" smtClean="0">
              <a:effectLst>
                <a:outerShdw blurRad="38100" dist="38100" dir="2700000" algn="tl">
                  <a:srgbClr val="000000">
                    <a:alpha val="43137"/>
                  </a:srgbClr>
                </a:outerShdw>
              </a:effectLst>
            </a:endParaRPr>
          </a:p>
          <a:p>
            <a:pPr algn="just" rtl="1"/>
            <a:r>
              <a:rPr lang="ar-AE" b="1" dirty="0" smtClean="0">
                <a:effectLst>
                  <a:outerShdw blurRad="38100" dist="38100" dir="2700000" algn="tl">
                    <a:srgbClr val="000000">
                      <a:alpha val="43137"/>
                    </a:srgbClr>
                  </a:outerShdw>
                </a:effectLst>
              </a:rPr>
              <a:t>وهو </a:t>
            </a:r>
            <a:r>
              <a:rPr lang="ar-AE" b="1" dirty="0">
                <a:effectLst>
                  <a:outerShdw blurRad="38100" dist="38100" dir="2700000" algn="tl">
                    <a:srgbClr val="000000">
                      <a:alpha val="43137"/>
                    </a:srgbClr>
                  </a:outerShdw>
                </a:effectLst>
              </a:rPr>
              <a:t>أحد مؤسسي المذهب الوجودي حيث تُعتبر روايته القصيرة الإنسان الصرصار أولى الأعمال في هذا التيّار</a:t>
            </a:r>
          </a:p>
          <a:p>
            <a:pPr algn="just" rtl="1"/>
            <a:endParaRPr lang="en-US" b="1"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6438900" y="5562600"/>
            <a:ext cx="2362200" cy="685800"/>
          </a:xfrm>
        </p:spPr>
        <p:txBody>
          <a:bodyPr/>
          <a:lstStyle/>
          <a:p>
            <a:pPr algn="ctr"/>
            <a:r>
              <a:rPr lang="ar-AE" sz="2600" b="1" spc="0" dirty="0">
                <a:ln>
                  <a:noFill/>
                </a:ln>
                <a:solidFill>
                  <a:schemeClr val="bg2">
                    <a:lumMod val="50000"/>
                  </a:schemeClr>
                </a:solidFill>
                <a:effectLst/>
                <a:ea typeface="+mn-ea"/>
              </a:rPr>
              <a:t>دوستويفسكي</a:t>
            </a:r>
            <a:endParaRPr lang="en-US" b="1" dirty="0">
              <a:solidFill>
                <a:schemeClr val="bg2">
                  <a:lumMod val="50000"/>
                </a:schemeClr>
              </a:solidFill>
            </a:endParaRPr>
          </a:p>
        </p:txBody>
      </p:sp>
      <p:pic>
        <p:nvPicPr>
          <p:cNvPr id="4" name="Picture 3" descr="C:\Users\user\Desktop\دويتويفسكي.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2438400"/>
            <a:ext cx="1981200" cy="277191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846391" y="1295400"/>
            <a:ext cx="1547218"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الكاتب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0901633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wipe(up)">
                                      <p:cBhvr>
                                        <p:cTn id="24" dur="500"/>
                                        <p:tgtEl>
                                          <p:spTgt spid="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14297" y="1676400"/>
            <a:ext cx="7010400" cy="3886200"/>
          </a:xfrm>
        </p:spPr>
        <p:txBody>
          <a:bodyPr>
            <a:normAutofit/>
          </a:bodyPr>
          <a:lstStyle/>
          <a:p>
            <a:pPr algn="just" rtl="1"/>
            <a:r>
              <a:rPr lang="ar-AE" dirty="0"/>
              <a:t>سبب اختياري لكتاب الرجال من المريخ والنساء من الزهرة هو اننا نتعامل مع الرجال بشكل يومي "اب، اخ، زوج" ولكن طريقة تفكيرهم وتفسيرهم للأمور ونظرتهم لأي شي تختلف كثيييرا عن </a:t>
            </a:r>
            <a:r>
              <a:rPr lang="ar-AE" dirty="0" smtClean="0"/>
              <a:t>النساء.في </a:t>
            </a:r>
            <a:r>
              <a:rPr lang="ar-AE" dirty="0"/>
              <a:t>حين اننا كنساء لاندرك ذلك</a:t>
            </a:r>
          </a:p>
          <a:p>
            <a:pPr algn="just" rtl="1"/>
            <a:r>
              <a:rPr lang="ar-AE" dirty="0"/>
              <a:t>وقد سمعت من احلى الصديقات بانه بعد قراءة الكتاب سنستطيع فهمهم اكثر وطريقة التعامل معهم</a:t>
            </a:r>
          </a:p>
          <a:p>
            <a:pPr algn="just" rtl="1"/>
            <a:r>
              <a:rPr lang="ar-AE" dirty="0"/>
              <a:t> ليس ذلك فقط </a:t>
            </a:r>
            <a:r>
              <a:rPr lang="ar-AE" dirty="0" smtClean="0"/>
              <a:t>بل وأيضا سيكلوجية المرأة وطريقة تفكيرها ...الخ</a:t>
            </a:r>
            <a:endParaRPr lang="en-US" dirty="0"/>
          </a:p>
        </p:txBody>
      </p:sp>
      <p:sp>
        <p:nvSpPr>
          <p:cNvPr id="3" name="Title 2"/>
          <p:cNvSpPr>
            <a:spLocks noGrp="1"/>
          </p:cNvSpPr>
          <p:nvPr>
            <p:ph type="title"/>
          </p:nvPr>
        </p:nvSpPr>
        <p:spPr/>
        <p:txBody>
          <a:bodyPr/>
          <a:lstStyle/>
          <a:p>
            <a:pPr algn="ctr"/>
            <a:r>
              <a:rPr lang="ar-AE" b="1" dirty="0">
                <a:ln w="3200">
                  <a:solidFill>
                    <a:srgbClr val="D2533C">
                      <a:shade val="75000"/>
                      <a:alpha val="25000"/>
                    </a:srgbClr>
                  </a:solidFill>
                  <a:prstDash val="solid"/>
                  <a:round/>
                </a:ln>
                <a:solidFill>
                  <a:srgbClr val="D2533C">
                    <a:lumMod val="50000"/>
                  </a:srgbClr>
                </a:solidFill>
                <a:effectLst>
                  <a:outerShdw blurRad="38100" dist="38100" dir="2700000" algn="tl">
                    <a:srgbClr val="000000">
                      <a:alpha val="43137"/>
                    </a:srgbClr>
                  </a:outerShdw>
                </a:effectLst>
              </a:rPr>
              <a:t>لماذ صفق لهذا الكتاب قلبك</a:t>
            </a:r>
            <a:endParaRPr lang="en-US" b="1" dirty="0">
              <a:solidFill>
                <a:schemeClr val="bg2">
                  <a:lumMod val="50000"/>
                </a:schemeClr>
              </a:solidFill>
              <a:effectLst>
                <a:outerShdw blurRad="38100" dist="38100" dir="2700000" algn="tl">
                  <a:srgbClr val="000000">
                    <a:alpha val="43137"/>
                  </a:srgbClr>
                </a:outerShdw>
              </a:effectLst>
            </a:endParaRPr>
          </a:p>
        </p:txBody>
      </p:sp>
      <p:sp>
        <p:nvSpPr>
          <p:cNvPr id="4" name="Rectangle 3"/>
          <p:cNvSpPr/>
          <p:nvPr/>
        </p:nvSpPr>
        <p:spPr>
          <a:xfrm>
            <a:off x="7959239" y="457200"/>
            <a:ext cx="530916"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688008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6019800" cy="4572000"/>
          </a:xfrm>
        </p:spPr>
        <p:txBody>
          <a:bodyPr>
            <a:normAutofit lnSpcReduction="10000"/>
          </a:bodyPr>
          <a:lstStyle/>
          <a:p>
            <a:pPr algn="just" rtl="1"/>
            <a:r>
              <a:rPr lang="ar-AE" dirty="0">
                <a:effectLst>
                  <a:outerShdw blurRad="38100" dist="38100" dir="2700000" algn="tl">
                    <a:srgbClr val="000000">
                      <a:alpha val="43137"/>
                    </a:srgbClr>
                  </a:outerShdw>
                </a:effectLst>
              </a:rPr>
              <a:t>في يوم ما تقابل أهل المريخ وأهل الزهرة ووقعوا في الحب وأقاموا علاقات سعيدة معاً لأنهم احترموا اختلافاتهم وتقبلوا، ثم هبطوا إلى كوكب الارض واصيبوا بالنسيان؛ نسوا أنهم من كوكبين مختلفين. </a:t>
            </a:r>
            <a:endParaRPr lang="ar-AE" dirty="0" smtClean="0">
              <a:effectLst>
                <a:outerShdw blurRad="38100" dist="38100" dir="2700000" algn="tl">
                  <a:srgbClr val="000000">
                    <a:alpha val="43137"/>
                  </a:srgbClr>
                </a:outerShdw>
              </a:effectLst>
            </a:endParaRPr>
          </a:p>
          <a:p>
            <a:pPr algn="just" rtl="1"/>
            <a:r>
              <a:rPr lang="ar-AE" dirty="0" smtClean="0">
                <a:effectLst>
                  <a:outerShdw blurRad="38100" dist="38100" dir="2700000" algn="tl">
                    <a:srgbClr val="000000">
                      <a:alpha val="43137"/>
                    </a:srgbClr>
                  </a:outerShdw>
                </a:effectLst>
              </a:rPr>
              <a:t>بالنظر </a:t>
            </a:r>
            <a:r>
              <a:rPr lang="ar-AE" dirty="0">
                <a:effectLst>
                  <a:outerShdw blurRad="38100" dist="38100" dir="2700000" algn="tl">
                    <a:srgbClr val="000000">
                      <a:alpha val="43137"/>
                    </a:srgbClr>
                  </a:outerShdw>
                </a:effectLst>
              </a:rPr>
              <a:t>الى اعتماده على سنوات من الاستشارات الناجحة للأفراد والمتزوجين، فإن كتاب الرجال من المريخ، والنساء من الزهرة ساعد ملايين المتزوجين على تحويل علاقاتهم إلى الافضل. يعتبر هذا الكتاب الان من الكلاسيكيات الحديثة، ولقد ساعد هذا الكتاب -الظاهرة - الرجال والنساء على إدراك اختلافاتهم فعليا وكذلك على فهم كيفية التواصل بطريقة لا تثير الصراعات وتخلق الحميمية في كل فرصة ممكنة.</a:t>
            </a:r>
            <a:endParaRPr lang="en-US" dirty="0">
              <a:effectLst>
                <a:outerShdw blurRad="38100" dist="38100" dir="2700000" algn="tl">
                  <a:srgbClr val="000000">
                    <a:alpha val="43137"/>
                  </a:srgbClr>
                </a:outerShdw>
              </a:effectLst>
            </a:endParaRPr>
          </a:p>
        </p:txBody>
      </p:sp>
      <p:pic>
        <p:nvPicPr>
          <p:cNvPr id="4" name="Picture 3" descr="C:\Users\user\Desktop\النساء من الزهرة.jpg"/>
          <p:cNvPicPr/>
          <p:nvPr/>
        </p:nvPicPr>
        <p:blipFill rotWithShape="1">
          <a:blip r:embed="rId2" cstate="print">
            <a:extLst>
              <a:ext uri="{28A0092B-C50C-407E-A947-70E740481C1C}">
                <a14:useLocalDpi xmlns:a14="http://schemas.microsoft.com/office/drawing/2010/main" val="0"/>
              </a:ext>
            </a:extLst>
          </a:blip>
          <a:srcRect b="3836"/>
          <a:stretch/>
        </p:blipFill>
        <p:spPr bwMode="auto">
          <a:xfrm>
            <a:off x="6629400" y="2133600"/>
            <a:ext cx="1905000" cy="3200400"/>
          </a:xfrm>
          <a:prstGeom prst="rect">
            <a:avLst/>
          </a:prstGeom>
          <a:noFill/>
          <a:ln>
            <a:noFill/>
          </a:ln>
        </p:spPr>
      </p:pic>
      <p:sp>
        <p:nvSpPr>
          <p:cNvPr id="5" name="Rectangle 4"/>
          <p:cNvSpPr/>
          <p:nvPr/>
        </p:nvSpPr>
        <p:spPr>
          <a:xfrm>
            <a:off x="6808290" y="993508"/>
            <a:ext cx="1547219"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الكتاب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5361278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905000"/>
            <a:ext cx="5181600" cy="4572000"/>
          </a:xfrm>
        </p:spPr>
        <p:txBody>
          <a:bodyPr/>
          <a:lstStyle/>
          <a:p>
            <a:pPr marL="0" marR="0" algn="just" rtl="1">
              <a:lnSpc>
                <a:spcPct val="107000"/>
              </a:lnSpc>
              <a:spcBef>
                <a:spcPts val="0"/>
              </a:spcBef>
              <a:spcAft>
                <a:spcPts val="800"/>
              </a:spcAft>
            </a:pPr>
            <a:r>
              <a:rPr lang="ar-AE" sz="2800" dirty="0">
                <a:effectLst>
                  <a:outerShdw blurRad="38100" dist="38100" dir="2700000" algn="tl">
                    <a:srgbClr val="000000">
                      <a:alpha val="43137"/>
                    </a:srgbClr>
                  </a:outerShdw>
                </a:effectLst>
                <a:latin typeface="Calibri"/>
                <a:ea typeface="Calibri"/>
                <a:cs typeface="Arial"/>
              </a:rPr>
              <a:t>كاتب ومؤلف أمريكي، ولد في ولاية تكساس الأمريكية سنة 1951م، ويعيش في ولاية كاليفورنيا. ألف سنة 1992م كتابا اشتهر عالميا وطبع منه ملايين النسخ، هو كتاب "الرجال من المريخ، النساء من الزهرة" والذي يعتبر دليلا لفهم الجنس الآخر. تزوج السيدة بوني جراي وأنجب منها بناته الثلاثة: شانون، وجولي، ولورين.</a:t>
            </a:r>
            <a:endParaRPr lang="en-US" sz="2800" dirty="0">
              <a:effectLst>
                <a:outerShdw blurRad="38100" dist="38100" dir="2700000" algn="tl">
                  <a:srgbClr val="000000">
                    <a:alpha val="43137"/>
                  </a:srgbClr>
                </a:outerShdw>
              </a:effectLst>
              <a:latin typeface="Calibri"/>
              <a:ea typeface="Calibri"/>
              <a:cs typeface="Arial"/>
            </a:endParaRPr>
          </a:p>
          <a:p>
            <a:pPr algn="r" rtl="1"/>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5905500" y="5410200"/>
            <a:ext cx="2667000" cy="609600"/>
          </a:xfrm>
        </p:spPr>
        <p:txBody>
          <a:bodyPr>
            <a:normAutofit fontScale="90000"/>
          </a:bodyPr>
          <a:lstStyle/>
          <a:p>
            <a:pPr algn="ctr"/>
            <a:r>
              <a:rPr lang="ar-AE" b="1" dirty="0" smtClean="0">
                <a:solidFill>
                  <a:schemeClr val="bg2">
                    <a:lumMod val="50000"/>
                  </a:schemeClr>
                </a:solidFill>
                <a:effectLst>
                  <a:outerShdw blurRad="38100" dist="38100" dir="2700000" algn="tl">
                    <a:srgbClr val="000000">
                      <a:alpha val="43137"/>
                    </a:srgbClr>
                  </a:outerShdw>
                </a:effectLst>
              </a:rPr>
              <a:t>جون جري</a:t>
            </a:r>
            <a:endParaRPr lang="en-US" b="1" dirty="0">
              <a:solidFill>
                <a:schemeClr val="bg2">
                  <a:lumMod val="50000"/>
                </a:schemeClr>
              </a:solidFill>
              <a:effectLst>
                <a:outerShdw blurRad="38100" dist="38100" dir="2700000" algn="tl">
                  <a:srgbClr val="000000">
                    <a:alpha val="43137"/>
                  </a:srgbClr>
                </a:outerShdw>
              </a:effectLst>
            </a:endParaRPr>
          </a:p>
        </p:txBody>
      </p:sp>
      <p:pic>
        <p:nvPicPr>
          <p:cNvPr id="4" name="Picture 3" descr="C:\Users\user\Desktop\جون دراي.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0" y="2332703"/>
            <a:ext cx="1981200" cy="281940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465391" y="993508"/>
            <a:ext cx="1547218"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الكاتب</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13526413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2362200"/>
            <a:ext cx="6781800" cy="3429000"/>
          </a:xfrm>
        </p:spPr>
        <p:txBody>
          <a:bodyPr/>
          <a:lstStyle/>
          <a:p>
            <a:pPr algn="just" rtl="1">
              <a:lnSpc>
                <a:spcPct val="150000"/>
              </a:lnSpc>
            </a:pPr>
            <a:r>
              <a:rPr lang="ar-AE" b="1" dirty="0">
                <a:effectLst>
                  <a:outerShdw blurRad="38100" dist="38100" dir="2700000" algn="tl">
                    <a:srgbClr val="000000">
                      <a:alpha val="43137"/>
                    </a:srgbClr>
                  </a:outerShdw>
                </a:effectLst>
              </a:rPr>
              <a:t>خترت هذا الكتاب ....لأنه يتكلم عن أمور يمكن للفرد أن يتعلمها و تنفعه في حياته المستقبلية....صحيح قرأنا الكثير من الكتب التي تتحدث عن تطوير الذات ....أشعر أن عبدالله المغلوث يتحدث إلينا عن طريق تجاربه....بأسلوب لبق جميل و جزل....</a:t>
            </a:r>
            <a:endParaRPr lang="en-US" b="1"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533400" y="614065"/>
            <a:ext cx="8229600" cy="1219200"/>
          </a:xfrm>
        </p:spPr>
        <p:txBody>
          <a:bodyPr/>
          <a:lstStyle/>
          <a:p>
            <a:pPr algn="ctr"/>
            <a:r>
              <a:rPr lang="ar-AE" b="1" dirty="0">
                <a:ln w="3200">
                  <a:solidFill>
                    <a:srgbClr val="D2533C">
                      <a:shade val="75000"/>
                      <a:alpha val="25000"/>
                    </a:srgbClr>
                  </a:solidFill>
                  <a:prstDash val="solid"/>
                  <a:round/>
                </a:ln>
                <a:solidFill>
                  <a:srgbClr val="D2533C">
                    <a:lumMod val="50000"/>
                  </a:srgbClr>
                </a:solidFill>
                <a:effectLst>
                  <a:outerShdw blurRad="38100" dist="38100" dir="2700000" algn="tl">
                    <a:srgbClr val="000000">
                      <a:alpha val="43137"/>
                    </a:srgbClr>
                  </a:outerShdw>
                </a:effectLst>
              </a:rPr>
              <a:t>لماذ صفق لهذا الكتاب قلبك</a:t>
            </a:r>
            <a:endParaRPr lang="en-US" dirty="0">
              <a:solidFill>
                <a:schemeClr val="bg2">
                  <a:lumMod val="50000"/>
                </a:schemeClr>
              </a:solidFill>
            </a:endParaRPr>
          </a:p>
        </p:txBody>
      </p:sp>
      <p:sp>
        <p:nvSpPr>
          <p:cNvPr id="4" name="Rectangle 3"/>
          <p:cNvSpPr/>
          <p:nvPr/>
        </p:nvSpPr>
        <p:spPr>
          <a:xfrm>
            <a:off x="7959239" y="762000"/>
            <a:ext cx="530916"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4356448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819400"/>
            <a:ext cx="8229600" cy="1219200"/>
          </a:xfrm>
        </p:spPr>
        <p:txBody>
          <a:bodyPr>
            <a:noAutofit/>
          </a:bodyPr>
          <a:lstStyle/>
          <a:p>
            <a:pPr algn="ctr"/>
            <a:r>
              <a:rPr lang="ar-AE" sz="6000" b="1" dirty="0" smtClean="0">
                <a:solidFill>
                  <a:schemeClr val="bg2">
                    <a:lumMod val="50000"/>
                  </a:schemeClr>
                </a:solidFill>
                <a:effectLst>
                  <a:outerShdw blurRad="38100" dist="38100" dir="2700000" algn="tl">
                    <a:srgbClr val="000000">
                      <a:alpha val="43137"/>
                    </a:srgbClr>
                  </a:outerShdw>
                </a:effectLst>
              </a:rPr>
              <a:t>على أحر من اللهفة</a:t>
            </a:r>
            <a:br>
              <a:rPr lang="ar-AE" sz="6000" b="1" dirty="0" smtClean="0">
                <a:solidFill>
                  <a:schemeClr val="bg2">
                    <a:lumMod val="50000"/>
                  </a:schemeClr>
                </a:solidFill>
                <a:effectLst>
                  <a:outerShdw blurRad="38100" dist="38100" dir="2700000" algn="tl">
                    <a:srgbClr val="000000">
                      <a:alpha val="43137"/>
                    </a:srgbClr>
                  </a:outerShdw>
                </a:effectLst>
              </a:rPr>
            </a:br>
            <a:r>
              <a:rPr lang="ar-AE" sz="6000" b="1" dirty="0" smtClean="0">
                <a:solidFill>
                  <a:schemeClr val="bg2">
                    <a:lumMod val="50000"/>
                  </a:schemeClr>
                </a:solidFill>
                <a:effectLst>
                  <a:outerShdw blurRad="38100" dist="38100" dir="2700000" algn="tl">
                    <a:srgbClr val="000000">
                      <a:alpha val="43137"/>
                    </a:srgbClr>
                  </a:outerShdw>
                </a:effectLst>
              </a:rPr>
              <a:t> نترقب نتائج التصويت.</a:t>
            </a:r>
            <a:endParaRPr lang="en-US" sz="6000" b="1" dirty="0">
              <a:solidFill>
                <a:schemeClr val="bg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37780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1466</TotalTime>
  <Words>966</Words>
  <Application>Microsoft Office PowerPoint</Application>
  <PresentationFormat>On-screen Show (4:3)</PresentationFormat>
  <Paragraphs>53</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Paper</vt:lpstr>
      <vt:lpstr>فرسان أغسطس</vt:lpstr>
      <vt:lpstr>لماذ صفق لهذا الكتاب قلبك</vt:lpstr>
      <vt:lpstr>PowerPoint Presentation</vt:lpstr>
      <vt:lpstr>أودولف هتلر</vt:lpstr>
      <vt:lpstr>لماذ صفق لهذا الكتاب قلبك</vt:lpstr>
      <vt:lpstr>PowerPoint Presentation</vt:lpstr>
      <vt:lpstr>مارك مانسون </vt:lpstr>
      <vt:lpstr>لماذ صفق لهذا الكتاب قلبك</vt:lpstr>
      <vt:lpstr>PowerPoint Presentation</vt:lpstr>
      <vt:lpstr>دوستويفسكي</vt:lpstr>
      <vt:lpstr>لماذ صفق لهذا الكتاب قلبك</vt:lpstr>
      <vt:lpstr>PowerPoint Presentation</vt:lpstr>
      <vt:lpstr>جون جري</vt:lpstr>
      <vt:lpstr>لماذ صفق لهذا الكتاب قلبك</vt:lpstr>
      <vt:lpstr>على أحر من اللهفة  نترقب نتائج التصويت.</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أغسطس</dc:title>
  <dc:creator>TOSH</dc:creator>
  <cp:lastModifiedBy>TOSH</cp:lastModifiedBy>
  <cp:revision>50</cp:revision>
  <dcterms:created xsi:type="dcterms:W3CDTF">2019-07-26T11:37:57Z</dcterms:created>
  <dcterms:modified xsi:type="dcterms:W3CDTF">2019-07-27T12:20:57Z</dcterms:modified>
</cp:coreProperties>
</file>