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21"/>
  </p:notesMasterIdLst>
  <p:sldIdLst>
    <p:sldId id="256" r:id="rId2"/>
    <p:sldId id="258" r:id="rId3"/>
    <p:sldId id="265" r:id="rId4"/>
    <p:sldId id="257" r:id="rId5"/>
    <p:sldId id="262" r:id="rId6"/>
    <p:sldId id="267" r:id="rId7"/>
    <p:sldId id="261" r:id="rId8"/>
    <p:sldId id="273" r:id="rId9"/>
    <p:sldId id="264" r:id="rId10"/>
    <p:sldId id="272" r:id="rId11"/>
    <p:sldId id="274" r:id="rId12"/>
    <p:sldId id="278" r:id="rId13"/>
    <p:sldId id="275" r:id="rId14"/>
    <p:sldId id="277" r:id="rId15"/>
    <p:sldId id="276" r:id="rId16"/>
    <p:sldId id="279" r:id="rId17"/>
    <p:sldId id="281" r:id="rId18"/>
    <p:sldId id="280"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66" d="100"/>
          <a:sy n="66" d="100"/>
        </p:scale>
        <p:origin x="-1422"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9D408A-048D-417F-A319-2D7E5D0F39D2}" type="datetimeFigureOut">
              <a:rPr lang="en-US" smtClean="0"/>
              <a:t>8/25/2019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E7A233-74E8-4619-8DFA-74C26295CF5C}" type="slidenum">
              <a:rPr lang="en-US" smtClean="0"/>
              <a:t>‹#›</a:t>
            </a:fld>
            <a:endParaRPr lang="en-US"/>
          </a:p>
        </p:txBody>
      </p:sp>
    </p:spTree>
    <p:extLst>
      <p:ext uri="{BB962C8B-B14F-4D97-AF65-F5344CB8AC3E}">
        <p14:creationId xmlns:p14="http://schemas.microsoft.com/office/powerpoint/2010/main" val="3092683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0ED3D65-5530-49EE-8A91-678A399EB9E0}"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30ED3D65-5530-49EE-8A91-678A399EB9E0}"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ED3D65-5530-49EE-8A91-678A399EB9E0}"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0ED3D65-5530-49EE-8A91-678A399EB9E0}"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ED3D65-5530-49EE-8A91-678A399EB9E0}" type="datetimeFigureOut">
              <a:rPr lang="en-US" smtClean="0"/>
              <a:t>8/25/2019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ED3D65-5530-49EE-8A91-678A399EB9E0}" type="datetimeFigureOut">
              <a:rPr lang="en-US" smtClean="0"/>
              <a:t>8/25/2019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D3D65-5530-49EE-8A91-678A399EB9E0}" type="datetimeFigureOut">
              <a:rPr lang="en-US" smtClean="0"/>
              <a:t>8/25/2019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D3D65-5530-49EE-8A91-678A399EB9E0}"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D3D65-5530-49EE-8A91-678A399EB9E0}"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52664-E1FE-49AD-A2CC-6F7E1BE8BE6E}" type="slidenum">
              <a:rPr lang="en-US" smtClean="0"/>
              <a:t>‹#›</a:t>
            </a:fld>
            <a:endParaRPr lang="en-US"/>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ED3D65-5530-49EE-8A91-678A399EB9E0}"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ED3D65-5530-49EE-8A91-678A399EB9E0}"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52664-E1FE-49AD-A2CC-6F7E1BE8BE6E}"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30ED3D65-5530-49EE-8A91-678A399EB9E0}" type="datetimeFigureOut">
              <a:rPr lang="en-US" smtClean="0"/>
              <a:t>8/25/2019</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68752664-E1FE-49AD-A2CC-6F7E1BE8BE6E}" type="slidenum">
              <a:rPr lang="en-US" smtClean="0"/>
              <a:t>‹#›</a:t>
            </a:fld>
            <a:endParaRPr lang="en-US"/>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8305800" cy="1981200"/>
          </a:xfrm>
        </p:spPr>
        <p:txBody>
          <a:bodyPr/>
          <a:lstStyle/>
          <a:p>
            <a:pPr algn="ctr"/>
            <a:r>
              <a:rPr lang="ar-AE" sz="6600" b="1" dirty="0" smtClean="0">
                <a:solidFill>
                  <a:schemeClr val="accent1">
                    <a:lumMod val="20000"/>
                    <a:lumOff val="80000"/>
                  </a:schemeClr>
                </a:solidFill>
                <a:effectLst>
                  <a:outerShdw blurRad="38100" dist="38100" dir="2700000" algn="tl">
                    <a:srgbClr val="000000">
                      <a:alpha val="43137"/>
                    </a:srgbClr>
                  </a:outerShdw>
                </a:effectLst>
              </a:rPr>
              <a:t>فرسان سبتمبر</a:t>
            </a:r>
            <a:endParaRPr lang="en-US" sz="6600" b="1" dirty="0">
              <a:solidFill>
                <a:schemeClr val="accent1">
                  <a:lumMod val="20000"/>
                  <a:lumOff val="8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895600" y="3886200"/>
            <a:ext cx="2971800" cy="1176996"/>
          </a:xfrm>
        </p:spPr>
        <p:txBody>
          <a:bodyPr/>
          <a:lstStyle/>
          <a:p>
            <a:pPr algn="ctr"/>
            <a:r>
              <a:rPr lang="ar-AE" sz="4400" b="1" dirty="0" smtClean="0">
                <a:solidFill>
                  <a:schemeClr val="accent3">
                    <a:lumMod val="50000"/>
                  </a:schemeClr>
                </a:solidFill>
                <a:effectLst>
                  <a:outerShdw blurRad="38100" dist="38100" dir="2700000" algn="tl">
                    <a:srgbClr val="000000">
                      <a:alpha val="43137"/>
                    </a:srgbClr>
                  </a:outerShdw>
                </a:effectLst>
              </a:rPr>
              <a:t>2019</a:t>
            </a:r>
            <a:endParaRPr lang="en-US" b="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9110785"/>
      </p:ext>
    </p:extLst>
  </p:cSld>
  <p:clrMapOvr>
    <a:masterClrMapping/>
  </p:clrMapOvr>
  <p:transition spd="slow" advTm="7746">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990600"/>
            <a:ext cx="6263829" cy="5410200"/>
          </a:xfrm>
        </p:spPr>
        <p:txBody>
          <a:bodyPr>
            <a:normAutofit/>
          </a:bodyPr>
          <a:lstStyle/>
          <a:p>
            <a:pPr algn="just" rtl="1">
              <a:lnSpc>
                <a:spcPct val="150000"/>
              </a:lnSpc>
            </a:pPr>
            <a:r>
              <a:rPr lang="ar-AE" b="1" dirty="0">
                <a:solidFill>
                  <a:schemeClr val="tx1">
                    <a:lumMod val="95000"/>
                  </a:schemeClr>
                </a:solidFill>
                <a:latin typeface="Arial" panose="020B0604020202020204" pitchFamily="34" charset="0"/>
                <a:cs typeface="Arial" panose="020B0604020202020204" pitchFamily="34" charset="0"/>
              </a:rPr>
              <a:t>أملى هتلر معظم المجلد الأول من كتابه في أثناء مكوثه في سجن "اثر الانقلاب النازي الفاشل الذي قام به" لاندسبرج على نائبه رودلف هس. وكان عنوانه الأصلي «أربع سنوات ونصف من الكفاح ضد الأكاذيب والغباء والجبن». فنصحه ناشر الكتاب، ماكس أمان، بتلخيصه إلى "كفاحي" فقط. </a:t>
            </a:r>
            <a:endParaRPr lang="ar-AE" b="1" dirty="0" smtClean="0">
              <a:solidFill>
                <a:schemeClr val="tx1">
                  <a:lumMod val="95000"/>
                </a:schemeClr>
              </a:solidFill>
              <a:latin typeface="Arial" panose="020B0604020202020204" pitchFamily="34" charset="0"/>
              <a:cs typeface="Arial" panose="020B0604020202020204" pitchFamily="34" charset="0"/>
            </a:endParaRPr>
          </a:p>
          <a:p>
            <a:pPr algn="just" rtl="1">
              <a:lnSpc>
                <a:spcPct val="150000"/>
              </a:lnSpc>
            </a:pPr>
            <a:r>
              <a:rPr lang="ar-AE" b="1" dirty="0" smtClean="0">
                <a:solidFill>
                  <a:schemeClr val="tx1">
                    <a:lumMod val="95000"/>
                  </a:schemeClr>
                </a:solidFill>
                <a:latin typeface="Arial" panose="020B0604020202020204" pitchFamily="34" charset="0"/>
                <a:cs typeface="Arial" panose="020B0604020202020204" pitchFamily="34" charset="0"/>
              </a:rPr>
              <a:t>وأهدى </a:t>
            </a:r>
            <a:r>
              <a:rPr lang="ar-AE" b="1" dirty="0">
                <a:solidFill>
                  <a:schemeClr val="tx1">
                    <a:lumMod val="95000"/>
                  </a:schemeClr>
                </a:solidFill>
                <a:latin typeface="Arial" panose="020B0604020202020204" pitchFamily="34" charset="0"/>
                <a:cs typeface="Arial" panose="020B0604020202020204" pitchFamily="34" charset="0"/>
              </a:rPr>
              <a:t>هذا الكتاب الذي تضمن سيرته الذاتية وعرض لمذهبه الأيديولوجي إلى ديتريش ايكارت عضو الجمعية السرية المعروفة باسم "جمعية ثاتل". فنشر هذا الكتاب في مجلدين خلال عامي 1925 و1926، وبيعت منه حوالي مائتين وأربعين ألف نسخة ما بين عامي 1925 و1934. ومع نهاية الحرب العالمية الثانية، كانت قد بيعت أو وُزعت حوالي عشرة ملايين نسخة تقريبا. وحصل المتزوجون حديثًا والجنود على نسخ مجانية من الكتاب.</a:t>
            </a:r>
            <a:endParaRPr lang="en-US" b="1" dirty="0">
              <a:solidFill>
                <a:schemeClr val="tx1">
                  <a:lumMod val="95000"/>
                </a:schemeClr>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0486" y="3124200"/>
            <a:ext cx="1828800" cy="241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001000" y="381000"/>
            <a:ext cx="625491"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2572449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685800"/>
            <a:ext cx="7543800" cy="1219200"/>
          </a:xfrm>
        </p:spPr>
        <p:txBody>
          <a:bodyPr/>
          <a:lstStyle/>
          <a:p>
            <a:pPr algn="ctr"/>
            <a:r>
              <a:rPr lang="ar-AE" b="1" dirty="0">
                <a:ln w="3200">
                  <a:solidFill>
                    <a:srgbClr val="D2533C">
                      <a:shade val="75000"/>
                      <a:alpha val="25000"/>
                    </a:srgbClr>
                  </a:solidFill>
                  <a:prstDash val="solid"/>
                  <a:round/>
                </a:ln>
                <a:solidFill>
                  <a:schemeClr val="accent3">
                    <a:lumMod val="50000"/>
                  </a:schemeClr>
                </a:solidFill>
                <a:effectLst>
                  <a:outerShdw blurRad="38100" dist="38100" dir="2700000" algn="tl">
                    <a:srgbClr val="000000">
                      <a:alpha val="43137"/>
                    </a:srgbClr>
                  </a:outerShdw>
                </a:effectLst>
              </a:rPr>
              <a:t>لماذ صفق لهذا الكتاب قلبك</a:t>
            </a:r>
            <a:endParaRPr lang="en-US" b="1" dirty="0">
              <a:solidFill>
                <a:schemeClr val="accent3">
                  <a:lumMod val="50000"/>
                </a:schemeClr>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367630" y="2895600"/>
            <a:ext cx="8001000" cy="2971800"/>
          </a:xfrm>
        </p:spPr>
        <p:txBody>
          <a:bodyPr>
            <a:noAutofit/>
          </a:bodyPr>
          <a:lstStyle/>
          <a:p>
            <a:pPr marL="0" indent="0" algn="r" rtl="1">
              <a:lnSpc>
                <a:spcPct val="150000"/>
              </a:lnSpc>
              <a:buNone/>
            </a:pPr>
            <a:endParaRPr lang="ar-AE"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r" rtl="1">
              <a:lnSpc>
                <a:spcPct val="150000"/>
              </a:lnSpc>
            </a:pPr>
            <a:r>
              <a:rPr lang="ar-AE" b="1" dirty="0" smtClean="0">
                <a:solidFill>
                  <a:schemeClr val="tx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المررشحة الأولى</a:t>
            </a:r>
          </a:p>
          <a:p>
            <a:pPr algn="r" rtl="1">
              <a:lnSpc>
                <a:spcPct val="150000"/>
              </a:lnSpc>
            </a:pPr>
            <a:r>
              <a:rPr lang="ar-AE"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أريد أن أعرف الرجل بنظرة حيادية .. كلنا نخطئ ولكن ماذا خلف الخطأ</a:t>
            </a:r>
          </a:p>
          <a:p>
            <a:pPr lvl="0" algn="r" rtl="1">
              <a:lnSpc>
                <a:spcPct val="150000"/>
              </a:lnSpc>
              <a:buClr>
                <a:srgbClr val="FEDD78"/>
              </a:buClr>
            </a:pPr>
            <a:r>
              <a:rPr lang="ar-AE"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اخترت الكتاب لأنه يلاحقني كظل.. كأنه يقول اقرأيني.. وأيقنت ذلك حينما بدأت بقراءة كتاب الخراب.</a:t>
            </a:r>
            <a:endParaRPr lang="ar-AE"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r" rtl="1">
              <a:lnSpc>
                <a:spcPct val="150000"/>
              </a:lnSpc>
            </a:pPr>
            <a:r>
              <a:rPr lang="ar-AE"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أريد أن نشارك التفكر في سجال.. ماذا سيفعل لو عاد هتلر إلى الحياة.. كيف سيبرر ماذا فعل.</a:t>
            </a:r>
          </a:p>
          <a:p>
            <a:pPr algn="r" rtl="1">
              <a:lnSpc>
                <a:spcPct val="150000"/>
              </a:lnSpc>
            </a:pPr>
            <a:r>
              <a:rPr lang="ar-AE" b="1" dirty="0" smtClean="0">
                <a:solidFill>
                  <a:schemeClr val="tx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المرشحة الثانية</a:t>
            </a:r>
          </a:p>
          <a:p>
            <a:pPr algn="r" rtl="1">
              <a:lnSpc>
                <a:spcPct val="150000"/>
              </a:lnSpc>
            </a:pPr>
            <a:r>
              <a:rPr lang="ar-AE"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نسمع عن هتلر من الجميع ولكني رغب ان اسمع عنه منه هو نفسه .. </a:t>
            </a:r>
          </a:p>
          <a:p>
            <a:pPr algn="r" rtl="1">
              <a:lnSpc>
                <a:spcPct val="150000"/>
              </a:lnSpc>
            </a:pPr>
            <a:r>
              <a:rPr lang="ar-AE"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كيف يتحول فنان ورسام يختار المعمار والفنون الجميلة إلى قاتل ..؟.</a:t>
            </a:r>
          </a:p>
          <a:p>
            <a:pPr algn="r" rtl="1">
              <a:lnSpc>
                <a:spcPct val="150000"/>
              </a:lnSpc>
            </a:pP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49140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up)">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wipe(up)">
                                      <p:cBhvr>
                                        <p:cTn id="26" dur="5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up)">
                                      <p:cBhvr>
                                        <p:cTn id="31" dur="5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wipe(up)">
                                      <p:cBhvr>
                                        <p:cTn id="43" dur="500"/>
                                        <p:tgtEl>
                                          <p:spTgt spid="2">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wipe(down)">
                                      <p:cBhvr>
                                        <p:cTn id="48"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36948" y="5562600"/>
            <a:ext cx="2762982" cy="838200"/>
          </a:xfrm>
        </p:spPr>
        <p:txBody>
          <a:bodyPr>
            <a:normAutofit/>
          </a:bodyPr>
          <a:lstStyle/>
          <a:p>
            <a:pPr algn="ctr"/>
            <a:r>
              <a:rPr lang="ar-AE" sz="3600" b="1" dirty="0" smtClean="0">
                <a:solidFill>
                  <a:schemeClr val="bg2">
                    <a:lumMod val="50000"/>
                  </a:schemeClr>
                </a:solidFill>
                <a:effectLst>
                  <a:outerShdw blurRad="38100" dist="38100" dir="2700000" algn="tl">
                    <a:srgbClr val="000000">
                      <a:alpha val="43137"/>
                    </a:srgbClr>
                  </a:outerShdw>
                </a:effectLst>
              </a:rPr>
              <a:t>أودولف هتلر</a:t>
            </a:r>
            <a:endParaRPr lang="en-US" sz="3600" b="1" dirty="0">
              <a:solidFill>
                <a:schemeClr val="bg2">
                  <a:lumMod val="50000"/>
                </a:schemeClr>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533400" y="1562100"/>
            <a:ext cx="5334000" cy="4572000"/>
          </a:xfrm>
        </p:spPr>
        <p:txBody>
          <a:bodyPr>
            <a:normAutofit/>
          </a:bodyPr>
          <a:lstStyle/>
          <a:p>
            <a:pPr algn="just" rtl="1">
              <a:lnSpc>
                <a:spcPct val="150000"/>
              </a:lnSpc>
            </a:pPr>
            <a:r>
              <a:rPr lang="ar-AE" dirty="0">
                <a:latin typeface="Arial" panose="020B0604020202020204" pitchFamily="34" charset="0"/>
                <a:cs typeface="Arial" panose="020B0604020202020204" pitchFamily="34" charset="0"/>
              </a:rPr>
              <a:t>(20 أبريل 1889 - 30 أبريل 1945) سياسي ألماني </a:t>
            </a:r>
            <a:r>
              <a:rPr lang="ar-AE" dirty="0" smtClean="0">
                <a:latin typeface="Arial" panose="020B0604020202020204" pitchFamily="34" charset="0"/>
                <a:cs typeface="Arial" panose="020B0604020202020204" pitchFamily="34" charset="0"/>
              </a:rPr>
              <a:t>نازي،ولد </a:t>
            </a:r>
            <a:r>
              <a:rPr lang="ar-AE" dirty="0">
                <a:latin typeface="Arial" panose="020B0604020202020204" pitchFamily="34" charset="0"/>
                <a:cs typeface="Arial" panose="020B0604020202020204" pitchFamily="34" charset="0"/>
              </a:rPr>
              <a:t>في النمسا، وكان </a:t>
            </a:r>
            <a:r>
              <a:rPr lang="ar-AE" dirty="0" smtClean="0">
                <a:latin typeface="Arial" panose="020B0604020202020204" pitchFamily="34" charset="0"/>
                <a:cs typeface="Arial" panose="020B0604020202020204" pitchFamily="34" charset="0"/>
              </a:rPr>
              <a:t>زعيم </a:t>
            </a:r>
            <a:r>
              <a:rPr lang="ar-AE" dirty="0">
                <a:latin typeface="Arial" panose="020B0604020202020204" pitchFamily="34" charset="0"/>
                <a:cs typeface="Arial" panose="020B0604020202020204" pitchFamily="34" charset="0"/>
              </a:rPr>
              <a:t>ومؤسس حزب العمال الألماني الاشتراكي الوطني والمعروف باسم الحزب النازي</a:t>
            </a:r>
            <a:r>
              <a:rPr lang="ar-AE" dirty="0" smtClean="0">
                <a:latin typeface="Arial" panose="020B0604020202020204" pitchFamily="34" charset="0"/>
                <a:cs typeface="Arial" panose="020B0604020202020204" pitchFamily="34" charset="0"/>
              </a:rPr>
              <a:t>.</a:t>
            </a:r>
          </a:p>
          <a:p>
            <a:pPr algn="just" rtl="1">
              <a:lnSpc>
                <a:spcPct val="150000"/>
              </a:lnSpc>
            </a:pPr>
            <a:r>
              <a:rPr lang="ar-AE" dirty="0" smtClean="0">
                <a:latin typeface="Arial" panose="020B0604020202020204" pitchFamily="34" charset="0"/>
                <a:cs typeface="Arial" panose="020B0604020202020204" pitchFamily="34" charset="0"/>
              </a:rPr>
              <a:t> </a:t>
            </a:r>
            <a:r>
              <a:rPr lang="ar-AE" dirty="0">
                <a:latin typeface="Arial" panose="020B0604020202020204" pitchFamily="34" charset="0"/>
                <a:cs typeface="Arial" panose="020B0604020202020204" pitchFamily="34" charset="0"/>
              </a:rPr>
              <a:t>حكم ألمانيا في الفترة ما بين عامي 1933 و1945 حيث شغل منصب مستشار الدولة </a:t>
            </a:r>
            <a:r>
              <a:rPr lang="ar-AE" dirty="0" smtClean="0">
                <a:latin typeface="Arial" panose="020B0604020202020204" pitchFamily="34" charset="0"/>
                <a:cs typeface="Arial" panose="020B0604020202020204" pitchFamily="34" charset="0"/>
              </a:rPr>
              <a:t>في </a:t>
            </a:r>
            <a:r>
              <a:rPr lang="ar-AE" dirty="0">
                <a:latin typeface="Arial" panose="020B0604020202020204" pitchFamily="34" charset="0"/>
                <a:cs typeface="Arial" panose="020B0604020202020204" pitchFamily="34" charset="0"/>
              </a:rPr>
              <a:t>الفترة ما بين عامي 1933 و1945، والفوهرر </a:t>
            </a:r>
            <a:r>
              <a:rPr lang="ar-AE" dirty="0" smtClean="0">
                <a:latin typeface="Arial" panose="020B0604020202020204" pitchFamily="34" charset="0"/>
                <a:cs typeface="Arial" panose="020B0604020202020204" pitchFamily="34" charset="0"/>
              </a:rPr>
              <a:t>في </a:t>
            </a:r>
            <a:r>
              <a:rPr lang="ar-AE" dirty="0">
                <a:latin typeface="Arial" panose="020B0604020202020204" pitchFamily="34" charset="0"/>
                <a:cs typeface="Arial" panose="020B0604020202020204" pitchFamily="34" charset="0"/>
              </a:rPr>
              <a:t>الفترة ما بين عامي 1934 و1945. واختارته مجلة تايم واحدًا من بين مائة شخصية تركت أكبر أثر في تاريخ البشرية في القرن العشرين.</a:t>
            </a:r>
            <a:endParaRPr lang="en-US" dirty="0">
              <a:latin typeface="Arial" panose="020B0604020202020204" pitchFamily="34" charset="0"/>
              <a:cs typeface="Arial" panose="020B0604020202020204" pitchFamily="34" charset="0"/>
            </a:endParaRPr>
          </a:p>
        </p:txBody>
      </p:sp>
      <p:pic>
        <p:nvPicPr>
          <p:cNvPr id="4" name="Picture 3" descr="C:\Users\user\Desktop\هتلر.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1977" y="1823884"/>
            <a:ext cx="2362200" cy="3581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012618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righ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64391"/>
            <a:ext cx="6019800" cy="5410200"/>
          </a:xfrm>
        </p:spPr>
        <p:txBody>
          <a:bodyPr>
            <a:normAutofit/>
          </a:bodyPr>
          <a:lstStyle/>
          <a:p>
            <a:pPr marL="0" indent="0" algn="just" rtl="1">
              <a:lnSpc>
                <a:spcPct val="150000"/>
              </a:lnSpc>
              <a:buNone/>
            </a:pPr>
            <a:r>
              <a:rPr lang="ar-AE" dirty="0">
                <a:latin typeface="Arial" panose="020B0604020202020204" pitchFamily="34" charset="0"/>
                <a:cs typeface="Arial" panose="020B0604020202020204" pitchFamily="34" charset="0"/>
              </a:rPr>
              <a:t>رواية للأديب الروسي فيودور دوستويفسكي، نشرت سنة 1870 بمجلة الفجر الأدبية. تسرد الرواية، عبر فصولها السبعة عشر، علاقة معقدة بين فيلتشانينوف وتروسوتسكي، الزوج الأرمل لعشيقته المتوفاة. تتميز الرواية بأسلوب يتراوح بين التراجيديا والكوميديا، وعمق التحليل النفسي لشخصياتها. </a:t>
            </a:r>
          </a:p>
          <a:p>
            <a:pPr marL="0" indent="0" algn="just" rtl="1">
              <a:lnSpc>
                <a:spcPct val="150000"/>
              </a:lnSpc>
              <a:buNone/>
            </a:pPr>
            <a:r>
              <a:rPr lang="ar-AE" dirty="0">
                <a:latin typeface="Arial" panose="020B0604020202020204" pitchFamily="34" charset="0"/>
                <a:cs typeface="Arial" panose="020B0604020202020204" pitchFamily="34" charset="0"/>
              </a:rPr>
              <a:t>كتب دوستويفسكي الرواية خلال مقامه بمدينة دريسدن الألمانية، إبان هجرته الأوروبية، بين صيف وخريف سنة 1869، بطلب من صديقه الناقد ستراخوف، بنية نشرها، مسلسلة، في مجلة الفجر الأدبية. قام دوستويفسكي بإحراق المخطوطة الأصلية للرواية، خوفا من تفتيش حرس الحدود الروس، قبل عودته إلى روسيا في ربيع 1871.</a:t>
            </a:r>
          </a:p>
          <a:p>
            <a:pPr marL="0" indent="0" algn="just" rtl="1">
              <a:lnSpc>
                <a:spcPct val="150000"/>
              </a:lnSpc>
              <a:buNone/>
            </a:pPr>
            <a:endParaRPr lang="en-US" dirty="0">
              <a:latin typeface="Arial" panose="020B0604020202020204" pitchFamily="34" charset="0"/>
              <a:cs typeface="Arial" panose="020B0604020202020204" pitchFamily="34" charset="0"/>
            </a:endParaRPr>
          </a:p>
        </p:txBody>
      </p:sp>
      <p:pic>
        <p:nvPicPr>
          <p:cNvPr id="4" name="Picture 3" descr="C:\Users\user\Desktop\الزواج الابدي.jpg"/>
          <p:cNvPicPr/>
          <p:nvPr/>
        </p:nvPicPr>
        <p:blipFill rotWithShape="1">
          <a:blip r:embed="rId2">
            <a:extLst>
              <a:ext uri="{28A0092B-C50C-407E-A947-70E740481C1C}">
                <a14:useLocalDpi xmlns:a14="http://schemas.microsoft.com/office/drawing/2010/main" val="0"/>
              </a:ext>
            </a:extLst>
          </a:blip>
          <a:srcRect l="21919" r="20983"/>
          <a:stretch/>
        </p:blipFill>
        <p:spPr bwMode="auto">
          <a:xfrm>
            <a:off x="6781796" y="2194149"/>
            <a:ext cx="1946787" cy="3224182"/>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5" name="Rectangle 4"/>
          <p:cNvSpPr/>
          <p:nvPr/>
        </p:nvSpPr>
        <p:spPr>
          <a:xfrm>
            <a:off x="8001000" y="381000"/>
            <a:ext cx="625491"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092936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1828800"/>
            <a:ext cx="5181600" cy="1219200"/>
          </a:xfrm>
        </p:spPr>
        <p:txBody>
          <a:bodyPr/>
          <a:lstStyle/>
          <a:p>
            <a:pPr algn="ctr"/>
            <a:r>
              <a:rPr lang="ar-AE" b="1" dirty="0">
                <a:ln w="3200">
                  <a:solidFill>
                    <a:srgbClr val="D2533C">
                      <a:shade val="75000"/>
                      <a:alpha val="25000"/>
                    </a:srgbClr>
                  </a:solidFill>
                  <a:prstDash val="solid"/>
                  <a:round/>
                </a:ln>
                <a:solidFill>
                  <a:schemeClr val="tx2">
                    <a:lumMod val="75000"/>
                  </a:schemeClr>
                </a:solidFill>
                <a:effectLst>
                  <a:outerShdw blurRad="38100" dist="38100" dir="2700000" algn="tl">
                    <a:srgbClr val="000000">
                      <a:alpha val="43137"/>
                    </a:srgbClr>
                  </a:outerShdw>
                </a:effectLst>
              </a:rPr>
              <a:t>لماذ صفق لهذا الكتاب قلبك</a:t>
            </a:r>
            <a:endParaRPr lang="en-US" b="1" dirty="0">
              <a:solidFill>
                <a:schemeClr val="tx2">
                  <a:lumMod val="75000"/>
                </a:schemeClr>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1022685" y="2514600"/>
            <a:ext cx="6929297" cy="3048000"/>
          </a:xfrm>
        </p:spPr>
        <p:txBody>
          <a:bodyPr>
            <a:normAutofit/>
          </a:bodyPr>
          <a:lstStyle/>
          <a:p>
            <a:pPr algn="just" rtl="1">
              <a:lnSpc>
                <a:spcPct val="150000"/>
              </a:lnSpc>
            </a:pPr>
            <a:r>
              <a:rPr lang="ar-AE" dirty="0" smtClean="0">
                <a:latin typeface="Arial" panose="020B0604020202020204" pitchFamily="34" charset="0"/>
                <a:cs typeface="Arial" panose="020B0604020202020204" pitchFamily="34" charset="0"/>
              </a:rPr>
              <a:t>اخترت أن يكون دويستويفسكي نافذتنا للتعرف على الأدب الروسي  من خلال كاتب كان ولا يزال ولست أدري لماذا يأسر قلوب القراء.</a:t>
            </a:r>
          </a:p>
          <a:p>
            <a:pPr algn="just" rtl="1">
              <a:lnSpc>
                <a:spcPct val="150000"/>
              </a:lnSpc>
            </a:pPr>
            <a:r>
              <a:rPr lang="ar-AE" dirty="0" smtClean="0">
                <a:latin typeface="Arial" panose="020B0604020202020204" pitchFamily="34" charset="0"/>
                <a:cs typeface="Arial" panose="020B0604020202020204" pitchFamily="34" charset="0"/>
              </a:rPr>
              <a:t>ناهيك عن الجانب النفسي للرواية والتي أميل إليه جدا..</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62657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5400000">
            <a:off x="7162800" y="3390900"/>
            <a:ext cx="2362200" cy="685800"/>
          </a:xfrm>
        </p:spPr>
        <p:txBody>
          <a:bodyPr>
            <a:normAutofit/>
          </a:bodyPr>
          <a:lstStyle/>
          <a:p>
            <a:pPr algn="ctr"/>
            <a:r>
              <a:rPr lang="ar-AE" sz="3600" spc="0" dirty="0">
                <a:ln>
                  <a:noFill/>
                </a:ln>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دوستويفسكي</a:t>
            </a:r>
            <a:endParaRPr lang="en-US" sz="3600" dirty="0">
              <a:solidFill>
                <a:schemeClr val="accent3">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066800"/>
            <a:ext cx="5867400" cy="5029200"/>
          </a:xfrm>
        </p:spPr>
        <p:txBody>
          <a:bodyPr>
            <a:normAutofit/>
          </a:bodyPr>
          <a:lstStyle/>
          <a:p>
            <a:pPr algn="just" rtl="1">
              <a:lnSpc>
                <a:spcPct val="150000"/>
              </a:lnSpc>
            </a:pPr>
            <a:r>
              <a:rPr lang="ar-AE" dirty="0" smtClean="0">
                <a:latin typeface="Arial" panose="020B0604020202020204" pitchFamily="34" charset="0"/>
                <a:cs typeface="Arial" panose="020B0604020202020204" pitchFamily="34" charset="0"/>
              </a:rPr>
              <a:t>بدأ بالكتابة </a:t>
            </a:r>
            <a:r>
              <a:rPr lang="ar-AE" dirty="0">
                <a:latin typeface="Arial" panose="020B0604020202020204" pitchFamily="34" charset="0"/>
                <a:cs typeface="Arial" panose="020B0604020202020204" pitchFamily="34" charset="0"/>
              </a:rPr>
              <a:t>في العشرينيّات من عُمره، وروايته الأولى المساكين نُشِرت عام 1846 بعمر الـ25. وأكثر أعماله شُهرة هي الإخوة كارامازوف، والجريمة والعقاب، والأبله، والشياطين. وأعمالُه الكامِلة تضم 11 رواية طويلة، و3 روايات قصيرة، و17 قصة قصيرة، وعدداً من الأعمال والمقالات الأخرى. </a:t>
            </a:r>
            <a:endParaRPr lang="ar-AE" dirty="0" smtClean="0">
              <a:latin typeface="Arial" panose="020B0604020202020204" pitchFamily="34" charset="0"/>
              <a:cs typeface="Arial" panose="020B0604020202020204" pitchFamily="34" charset="0"/>
            </a:endParaRPr>
          </a:p>
          <a:p>
            <a:pPr algn="just" rtl="1">
              <a:lnSpc>
                <a:spcPct val="150000"/>
              </a:lnSpc>
            </a:pPr>
            <a:r>
              <a:rPr lang="ar-AE" dirty="0" smtClean="0">
                <a:latin typeface="Arial" panose="020B0604020202020204" pitchFamily="34" charset="0"/>
                <a:cs typeface="Arial" panose="020B0604020202020204" pitchFamily="34" charset="0"/>
              </a:rPr>
              <a:t>العديدُ </a:t>
            </a:r>
            <a:r>
              <a:rPr lang="ar-AE" dirty="0">
                <a:latin typeface="Arial" panose="020B0604020202020204" pitchFamily="34" charset="0"/>
                <a:cs typeface="Arial" panose="020B0604020202020204" pitchFamily="34" charset="0"/>
              </a:rPr>
              <a:t>من النُقّاد اعتبروه أحد أعظم النفسانيين في الأدب العالمي حول العالم. </a:t>
            </a:r>
            <a:endParaRPr lang="ar-AE" dirty="0" smtClean="0">
              <a:latin typeface="Arial" panose="020B0604020202020204" pitchFamily="34" charset="0"/>
              <a:cs typeface="Arial" panose="020B0604020202020204" pitchFamily="34" charset="0"/>
            </a:endParaRPr>
          </a:p>
          <a:p>
            <a:pPr algn="just" rtl="1">
              <a:lnSpc>
                <a:spcPct val="150000"/>
              </a:lnSpc>
            </a:pPr>
            <a:r>
              <a:rPr lang="ar-AE" dirty="0" smtClean="0">
                <a:latin typeface="Arial" panose="020B0604020202020204" pitchFamily="34" charset="0"/>
                <a:cs typeface="Arial" panose="020B0604020202020204" pitchFamily="34" charset="0"/>
              </a:rPr>
              <a:t>وهو </a:t>
            </a:r>
            <a:r>
              <a:rPr lang="ar-AE" dirty="0">
                <a:latin typeface="Arial" panose="020B0604020202020204" pitchFamily="34" charset="0"/>
                <a:cs typeface="Arial" panose="020B0604020202020204" pitchFamily="34" charset="0"/>
              </a:rPr>
              <a:t>أحد مؤسسي المذهب الوجودي حيث تُعتبر روايته القصيرة الإنسان الصرصار أولى الأعمال في هذا التيّار</a:t>
            </a:r>
          </a:p>
          <a:p>
            <a:pPr algn="just" rtl="1">
              <a:lnSpc>
                <a:spcPct val="150000"/>
              </a:lnSpc>
            </a:pPr>
            <a:endParaRPr lang="en-US" dirty="0">
              <a:latin typeface="Arial" panose="020B0604020202020204" pitchFamily="34" charset="0"/>
              <a:cs typeface="Arial" panose="020B0604020202020204" pitchFamily="34" charset="0"/>
            </a:endParaRPr>
          </a:p>
        </p:txBody>
      </p:sp>
      <p:pic>
        <p:nvPicPr>
          <p:cNvPr id="4" name="Picture 3" descr="C:\Users\user\Desktop\دويتويفسكي.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2438400"/>
            <a:ext cx="1371600" cy="2590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090163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righ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righ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5238958" cy="924475"/>
          </a:xfrm>
        </p:spPr>
        <p:txBody>
          <a:bodyPr/>
          <a:lstStyle/>
          <a:p>
            <a:pPr algn="ctr"/>
            <a:r>
              <a:rPr lang="ar-AE" b="1" dirty="0" smtClean="0">
                <a:solidFill>
                  <a:schemeClr val="accent3">
                    <a:lumMod val="50000"/>
                  </a:schemeClr>
                </a:solidFill>
              </a:rPr>
              <a:t>الاب الغني والاب الفقير</a:t>
            </a:r>
            <a:endParaRPr lang="en-US" b="1" dirty="0">
              <a:solidFill>
                <a:schemeClr val="accent3">
                  <a:lumMod val="50000"/>
                </a:schemeClr>
              </a:solidFill>
            </a:endParaRPr>
          </a:p>
        </p:txBody>
      </p:sp>
      <p:sp>
        <p:nvSpPr>
          <p:cNvPr id="3" name="Content Placeholder 2"/>
          <p:cNvSpPr>
            <a:spLocks noGrp="1"/>
          </p:cNvSpPr>
          <p:nvPr>
            <p:ph idx="1"/>
          </p:nvPr>
        </p:nvSpPr>
        <p:spPr>
          <a:xfrm>
            <a:off x="762000" y="1828800"/>
            <a:ext cx="6172200" cy="4773682"/>
          </a:xfrm>
        </p:spPr>
        <p:txBody>
          <a:bodyPr>
            <a:normAutofit/>
          </a:bodyPr>
          <a:lstStyle/>
          <a:p>
            <a:pPr algn="just" rtl="1">
              <a:lnSpc>
                <a:spcPct val="150000"/>
              </a:lnSpc>
            </a:pPr>
            <a:r>
              <a:rPr lang="ar-AE" dirty="0" smtClean="0">
                <a:latin typeface="Arial" panose="020B0604020202020204" pitchFamily="34" charset="0"/>
                <a:cs typeface="Arial" panose="020B0604020202020204" pitchFamily="34" charset="0"/>
              </a:rPr>
              <a:t>كتب </a:t>
            </a:r>
            <a:r>
              <a:rPr lang="ar-AE" dirty="0">
                <a:latin typeface="Arial" panose="020B0604020202020204" pitchFamily="34" charset="0"/>
                <a:cs typeface="Arial" panose="020B0604020202020204" pitchFamily="34" charset="0"/>
              </a:rPr>
              <a:t>روبرت الكتاب على هيئة حكايات رمزية قائمة على أحداث حدثت بالفعل في حياته منذ الطفولة. </a:t>
            </a:r>
            <a:endParaRPr lang="ar-AE" dirty="0" smtClean="0">
              <a:latin typeface="Arial" panose="020B0604020202020204" pitchFamily="34" charset="0"/>
              <a:cs typeface="Arial" panose="020B0604020202020204" pitchFamily="34" charset="0"/>
            </a:endParaRPr>
          </a:p>
          <a:p>
            <a:pPr algn="just" rtl="1">
              <a:lnSpc>
                <a:spcPct val="150000"/>
              </a:lnSpc>
            </a:pPr>
            <a:r>
              <a:rPr lang="ar-AE" dirty="0" smtClean="0">
                <a:latin typeface="Arial" panose="020B0604020202020204" pitchFamily="34" charset="0"/>
                <a:cs typeface="Arial" panose="020B0604020202020204" pitchFamily="34" charset="0"/>
              </a:rPr>
              <a:t>يحكي </a:t>
            </a:r>
            <a:r>
              <a:rPr lang="ar-AE" dirty="0">
                <a:latin typeface="Arial" panose="020B0604020202020204" pitchFamily="34" charset="0"/>
                <a:cs typeface="Arial" panose="020B0604020202020204" pitchFamily="34" charset="0"/>
              </a:rPr>
              <a:t>الكاتب قصة طفولته، الموزعة بين نصائح أبيه الأستاذ الجامعي والذي يرمز له في الكتاب بلقب الأب الفقير، وبين نصائح والد صديقه مايك، رجل الأعمال العصامي والذي يرمز له في الكتاب بلقب الأب الغني. يسرد الكتاب طفولة الكاتب وهو يتعلم كيف يحصل على المال ويكتسبه، مع مقارنة دائمه ما بين وضعي والده الأكاديمي الجامعي، ووالد صديقه العملي التجاري</a:t>
            </a:r>
            <a:r>
              <a:rPr lang="ar-AE" dirty="0" smtClean="0">
                <a:latin typeface="Arial" panose="020B0604020202020204" pitchFamily="34" charset="0"/>
                <a:cs typeface="Arial" panose="020B0604020202020204" pitchFamily="34" charset="0"/>
              </a:rPr>
              <a:t>.</a:t>
            </a:r>
          </a:p>
          <a:p>
            <a:pPr algn="just" rtl="1">
              <a:lnSpc>
                <a:spcPct val="150000"/>
              </a:lnSpc>
            </a:pPr>
            <a:r>
              <a:rPr lang="ar-AE" dirty="0">
                <a:latin typeface="Arial" panose="020B0604020202020204" pitchFamily="34" charset="0"/>
                <a:cs typeface="Arial" panose="020B0604020202020204" pitchFamily="34" charset="0"/>
              </a:rPr>
              <a:t>ي</a:t>
            </a:r>
            <a:r>
              <a:rPr lang="ar-AE" dirty="0" smtClean="0">
                <a:latin typeface="Arial" panose="020B0604020202020204" pitchFamily="34" charset="0"/>
                <a:cs typeface="Arial" panose="020B0604020202020204" pitchFamily="34" charset="0"/>
              </a:rPr>
              <a:t>ؤكد الكتاب على </a:t>
            </a:r>
            <a:r>
              <a:rPr lang="ar-AE" dirty="0">
                <a:latin typeface="Arial" panose="020B0604020202020204" pitchFamily="34" charset="0"/>
                <a:cs typeface="Arial" panose="020B0604020202020204" pitchFamily="34" charset="0"/>
              </a:rPr>
              <a:t>أهمية الاستقلال المالي وبناء الثروة عن طريق شرح العديد من الوسائل كالإستثمار وإمتلاك الأصول والإستثمار بها والبدء في مشروع تجاري بالإضافة إلى كيفية تنمية الذكاء المالي لتحسين الآداء المالي والتجاري.</a:t>
            </a:r>
          </a:p>
          <a:p>
            <a:pPr algn="just" rtl="1">
              <a:lnSpc>
                <a:spcPct val="150000"/>
              </a:lnSpc>
            </a:pP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492" r="18847"/>
          <a:stretch/>
        </p:blipFill>
        <p:spPr>
          <a:xfrm>
            <a:off x="7028543" y="2971800"/>
            <a:ext cx="1828800" cy="2733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Rectangle 4"/>
          <p:cNvSpPr/>
          <p:nvPr/>
        </p:nvSpPr>
        <p:spPr>
          <a:xfrm>
            <a:off x="8001000" y="381000"/>
            <a:ext cx="625491"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7210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ar-AE" b="1" dirty="0">
                <a:ln w="3200">
                  <a:solidFill>
                    <a:srgbClr val="D2533C">
                      <a:shade val="75000"/>
                      <a:alpha val="25000"/>
                    </a:srgbClr>
                  </a:solidFill>
                  <a:prstDash val="solid"/>
                  <a:round/>
                </a:ln>
                <a:solidFill>
                  <a:schemeClr val="accent3">
                    <a:lumMod val="50000"/>
                  </a:schemeClr>
                </a:solidFill>
                <a:effectLst>
                  <a:outerShdw blurRad="38100" dist="38100" dir="2700000" algn="tl">
                    <a:srgbClr val="000000">
                      <a:alpha val="43137"/>
                    </a:srgbClr>
                  </a:outerShdw>
                </a:effectLst>
              </a:rPr>
              <a:t>لماذ صفق لهذا الكتاب قلبك</a:t>
            </a:r>
            <a:endParaRPr lang="en-US" b="1" dirty="0">
              <a:solidFill>
                <a:schemeClr val="accent3">
                  <a:lumMod val="50000"/>
                </a:schemeClr>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1214297" y="1676400"/>
            <a:ext cx="7010400" cy="3886200"/>
          </a:xfrm>
        </p:spPr>
        <p:txBody>
          <a:bodyPr>
            <a:normAutofit/>
          </a:bodyPr>
          <a:lstStyle/>
          <a:p>
            <a:pPr algn="just" rtl="1">
              <a:lnSpc>
                <a:spcPct val="150000"/>
              </a:lnSpc>
            </a:pPr>
            <a:r>
              <a:rPr lang="ar-AE" dirty="0" smtClean="0">
                <a:latin typeface="Arial" panose="020B0604020202020204" pitchFamily="34" charset="0"/>
                <a:cs typeface="Arial" panose="020B0604020202020204" pitchFamily="34" charset="0"/>
              </a:rPr>
              <a:t>اخترت هذا الكتاب لاننا في يبعض الأحيان ننسى  بأننا نستطيع أن نكون أغنياء ودائما نتذمر من الفقر ومن ان المال لا يكفي .</a:t>
            </a:r>
          </a:p>
          <a:p>
            <a:pPr algn="just" rtl="1">
              <a:lnSpc>
                <a:spcPct val="150000"/>
              </a:lnSpc>
            </a:pPr>
            <a:r>
              <a:rPr lang="ar-AE" dirty="0" smtClean="0">
                <a:latin typeface="Arial" panose="020B0604020202020204" pitchFamily="34" charset="0"/>
                <a:cs typeface="Arial" panose="020B0604020202020204" pitchFamily="34" charset="0"/>
              </a:rPr>
              <a:t>بعطينا هذا لكتاب معرفة عن كيفية بناء الطريق الصحيح وتنظيم حياتنا للوصول إلى أهدافنا.</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88008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up)">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up)">
                                      <p:cBhvr>
                                        <p:cTn id="1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752600"/>
            <a:ext cx="6019800" cy="3810000"/>
          </a:xfrm>
        </p:spPr>
        <p:txBody>
          <a:bodyPr>
            <a:noAutofit/>
          </a:bodyPr>
          <a:lstStyle/>
          <a:p>
            <a:pPr algn="just" rtl="1">
              <a:lnSpc>
                <a:spcPct val="150000"/>
              </a:lnSpc>
            </a:pPr>
            <a:r>
              <a:rPr lang="ar-AE" dirty="0" smtClean="0">
                <a:latin typeface="Arial" panose="020B0604020202020204" pitchFamily="34" charset="0"/>
                <a:cs typeface="Arial" panose="020B0604020202020204" pitchFamily="34" charset="0"/>
              </a:rPr>
              <a:t>من </a:t>
            </a:r>
            <a:r>
              <a:rPr lang="ar-AE" dirty="0">
                <a:latin typeface="Arial" panose="020B0604020202020204" pitchFamily="34" charset="0"/>
                <a:cs typeface="Arial" panose="020B0604020202020204" pitchFamily="34" charset="0"/>
              </a:rPr>
              <a:t>مواليد 4 أبريل 1947، هو رجل أعمال أمريكي خبير مختص في التنمية البشرية، ومؤلف كتاب الأب الغني والأب الفقير أفضل الكتب مبيعا حسب صحيفة نيويورك تايمز </a:t>
            </a:r>
          </a:p>
          <a:p>
            <a:pPr algn="just" rtl="1">
              <a:lnSpc>
                <a:spcPct val="150000"/>
              </a:lnSpc>
            </a:pPr>
            <a:endParaRPr lang="ar-AE" dirty="0">
              <a:latin typeface="Arial" panose="020B0604020202020204" pitchFamily="34" charset="0"/>
              <a:cs typeface="Arial" panose="020B0604020202020204" pitchFamily="34" charset="0"/>
            </a:endParaRPr>
          </a:p>
          <a:p>
            <a:pPr algn="just" rtl="1">
              <a:lnSpc>
                <a:spcPct val="150000"/>
              </a:lnSpc>
            </a:pPr>
            <a:r>
              <a:rPr lang="ar-AE" dirty="0">
                <a:latin typeface="Arial" panose="020B0604020202020204" pitchFamily="34" charset="0"/>
                <a:cs typeface="Arial" panose="020B0604020202020204" pitchFamily="34" charset="0"/>
              </a:rPr>
              <a:t>ولد </a:t>
            </a:r>
            <a:r>
              <a:rPr lang="ar-AE" dirty="0" smtClean="0">
                <a:latin typeface="Arial" panose="020B0604020202020204" pitchFamily="34" charset="0"/>
                <a:cs typeface="Arial" panose="020B0604020202020204" pitchFamily="34" charset="0"/>
              </a:rPr>
              <a:t>في </a:t>
            </a:r>
            <a:r>
              <a:rPr lang="ar-AE" dirty="0">
                <a:latin typeface="Arial" panose="020B0604020202020204" pitchFamily="34" charset="0"/>
                <a:cs typeface="Arial" panose="020B0604020202020204" pitchFamily="34" charset="0"/>
              </a:rPr>
              <a:t>هاواي وهو ٱبن المدرس غالف أش كيوزاكي (1919 - 1991). ذكر في كتبه أنه خدم خلال حرب الفايتنام كجندي طيار لمروحية الهيليكوبتر مع قوات المارينز الأمريكية إلى حدود سنة 1975 حيث تركها وعمل في إكسغوكس كوربوريشن كبائع ألات طباعة.</a:t>
            </a: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781800" y="2819400"/>
            <a:ext cx="1600200" cy="2362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Rectangle 5"/>
          <p:cNvSpPr/>
          <p:nvPr/>
        </p:nvSpPr>
        <p:spPr>
          <a:xfrm>
            <a:off x="8382000" y="3153633"/>
            <a:ext cx="461665" cy="1414811"/>
          </a:xfrm>
          <a:prstGeom prst="rect">
            <a:avLst/>
          </a:prstGeom>
        </p:spPr>
        <p:txBody>
          <a:bodyPr vert="vert" wrap="none">
            <a:spAutoFit/>
          </a:bodyPr>
          <a:lstStyle/>
          <a:p>
            <a:r>
              <a:rPr lang="ar-AE" dirty="0">
                <a:solidFill>
                  <a:schemeClr val="accent3">
                    <a:lumMod val="60000"/>
                    <a:lumOff val="40000"/>
                  </a:schemeClr>
                </a:solidFill>
                <a:latin typeface="Arial" panose="020B0604020202020204" pitchFamily="34" charset="0"/>
                <a:cs typeface="Arial" panose="020B0604020202020204" pitchFamily="34" charset="0"/>
              </a:rPr>
              <a:t>روبرت كيوساكي </a:t>
            </a:r>
            <a:endParaRPr lang="en-US" dirty="0">
              <a:solidFill>
                <a:schemeClr val="accent3">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56448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righ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143000"/>
            <a:ext cx="3791158" cy="924475"/>
          </a:xfrm>
        </p:spPr>
        <p:txBody>
          <a:bodyPr/>
          <a:lstStyle/>
          <a:p>
            <a:pPr algn="ctr" rtl="1"/>
            <a:r>
              <a:rPr lang="ar-AE" sz="4400" b="1" dirty="0" smtClean="0">
                <a:solidFill>
                  <a:schemeClr val="accent3">
                    <a:lumMod val="50000"/>
                  </a:schemeClr>
                </a:solidFill>
              </a:rPr>
              <a:t>اسأل تعط</a:t>
            </a:r>
            <a:endParaRPr lang="en-US" sz="4400" b="1" dirty="0">
              <a:solidFill>
                <a:schemeClr val="accent3">
                  <a:lumMod val="50000"/>
                </a:schemeClr>
              </a:solidFill>
            </a:endParaRPr>
          </a:p>
        </p:txBody>
      </p:sp>
      <p:sp>
        <p:nvSpPr>
          <p:cNvPr id="3" name="Content Placeholder 2"/>
          <p:cNvSpPr>
            <a:spLocks noGrp="1"/>
          </p:cNvSpPr>
          <p:nvPr>
            <p:ph idx="1"/>
          </p:nvPr>
        </p:nvSpPr>
        <p:spPr>
          <a:xfrm>
            <a:off x="381000" y="1828800"/>
            <a:ext cx="6324600" cy="4051437"/>
          </a:xfrm>
        </p:spPr>
        <p:txBody>
          <a:bodyPr/>
          <a:lstStyle/>
          <a:p>
            <a:pPr algn="just" rtl="1">
              <a:lnSpc>
                <a:spcPct val="150000"/>
              </a:lnSpc>
            </a:pPr>
            <a:r>
              <a:rPr lang="ar-AE" dirty="0">
                <a:latin typeface="Arial" panose="020B0604020202020204" pitchFamily="34" charset="0"/>
                <a:cs typeface="Arial" panose="020B0604020202020204" pitchFamily="34" charset="0"/>
              </a:rPr>
              <a:t>إسال تعط هذا الكتاب المبهر أثبت نفسه بأنه الكتاب الأكثر مبيعا خلال أسابيع قليلة من صدوره في الولايات المتحدة .</a:t>
            </a:r>
          </a:p>
          <a:p>
            <a:pPr algn="just" rtl="1"/>
            <a:r>
              <a:rPr lang="ar-AE" dirty="0">
                <a:latin typeface="Arial" panose="020B0604020202020204" pitchFamily="34" charset="0"/>
                <a:cs typeface="Arial" panose="020B0604020202020204" pitchFamily="34" charset="0"/>
              </a:rPr>
              <a:t> ستستوعب كيف إن العلاقات والمسائل الصحية والأوضع المالية والقلق المهني والمزيد من الأمور تتأثر بقوانين كونية تحكم واقعك الزماني-المكاني </a:t>
            </a:r>
            <a:r>
              <a:rPr lang="ar-AE" dirty="0" smtClean="0">
                <a:latin typeface="Arial" panose="020B0604020202020204" pitchFamily="34" charset="0"/>
                <a:cs typeface="Arial" panose="020B0604020202020204" pitchFamily="34" charset="0"/>
              </a:rPr>
              <a:t>وستكتشف </a:t>
            </a:r>
            <a:r>
              <a:rPr lang="ar-AE" dirty="0">
                <a:latin typeface="Arial" panose="020B0604020202020204" pitchFamily="34" charset="0"/>
                <a:cs typeface="Arial" panose="020B0604020202020204" pitchFamily="34" charset="0"/>
              </a:rPr>
              <a:t>عمليات فعله.</a:t>
            </a:r>
          </a:p>
          <a:p>
            <a:pPr algn="just" rtl="1"/>
            <a:r>
              <a:rPr lang="ar-AE" dirty="0">
                <a:latin typeface="Arial" panose="020B0604020202020204" pitchFamily="34" charset="0"/>
                <a:cs typeface="Arial" panose="020B0604020202020204" pitchFamily="34" charset="0"/>
              </a:rPr>
              <a:t> سأساعدك للتدفق مع التيار الإيجابي للحياة إنه حقك الطبيعي أن تعيش حياة جيدة ،وهذا الكتاب سيريك كيف تقوم بذلك بشتى الطرق .. </a:t>
            </a:r>
          </a:p>
          <a:p>
            <a:pPr marL="0" indent="0" algn="just" rtl="1">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0" y="2286001"/>
            <a:ext cx="1981200" cy="288174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Rectangle 5"/>
          <p:cNvSpPr/>
          <p:nvPr/>
        </p:nvSpPr>
        <p:spPr>
          <a:xfrm>
            <a:off x="8001000" y="381000"/>
            <a:ext cx="625492" cy="923330"/>
          </a:xfrm>
          <a:prstGeom prst="rect">
            <a:avLst/>
          </a:prstGeom>
          <a:noFill/>
        </p:spPr>
        <p:txBody>
          <a:bodyPr wrap="none" lIns="91440" tIns="45720" rIns="91440" bIns="45720">
            <a:spAutoFit/>
          </a:bodyPr>
          <a:lstStyle/>
          <a:p>
            <a:pPr algn="ctr"/>
            <a:r>
              <a:rPr lang="ar-AE"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50007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57400"/>
            <a:ext cx="7125113" cy="924475"/>
          </a:xfrm>
        </p:spPr>
        <p:txBody>
          <a:bodyPr/>
          <a:lstStyle/>
          <a:p>
            <a:pPr algn="ctr" rtl="1"/>
            <a:r>
              <a:rPr lang="ar-AE" b="1" dirty="0">
                <a:ln w="3200">
                  <a:solidFill>
                    <a:srgbClr val="D2533C">
                      <a:shade val="75000"/>
                      <a:alpha val="25000"/>
                    </a:srgbClr>
                  </a:solidFill>
                  <a:prstDash val="solid"/>
                  <a:round/>
                </a:ln>
                <a:solidFill>
                  <a:srgbClr val="FFCE2D">
                    <a:lumMod val="50000"/>
                  </a:srgbClr>
                </a:solidFill>
                <a:effectLst>
                  <a:outerShdw blurRad="38100" dist="38100" dir="2700000" algn="tl">
                    <a:srgbClr val="000000">
                      <a:alpha val="43137"/>
                    </a:srgbClr>
                  </a:outerShdw>
                </a:effectLst>
              </a:rPr>
              <a:t>لماذ صفق لهذا الكتاب قلبك</a:t>
            </a:r>
            <a:endParaRPr lang="en-US" dirty="0"/>
          </a:p>
        </p:txBody>
      </p:sp>
      <p:sp>
        <p:nvSpPr>
          <p:cNvPr id="3" name="Content Placeholder 2"/>
          <p:cNvSpPr>
            <a:spLocks noGrp="1"/>
          </p:cNvSpPr>
          <p:nvPr>
            <p:ph idx="1"/>
          </p:nvPr>
        </p:nvSpPr>
        <p:spPr/>
        <p:txBody>
          <a:bodyPr/>
          <a:lstStyle/>
          <a:p>
            <a:pPr algn="r" rtl="1"/>
            <a:r>
              <a:rPr lang="ar-AE" dirty="0" smtClean="0"/>
              <a:t>اراشح هذا الكتاب لأنه يعلمنا كيف نطلب ونؤمن بتحقيق وتجلي ماطلبنا بأفضل الاحتمالات  بإذن المولى عز وجل.</a:t>
            </a:r>
          </a:p>
        </p:txBody>
      </p:sp>
    </p:spTree>
    <p:extLst>
      <p:ext uri="{BB962C8B-B14F-4D97-AF65-F5344CB8AC3E}">
        <p14:creationId xmlns:p14="http://schemas.microsoft.com/office/powerpoint/2010/main" val="381451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1354"/>
            <a:ext cx="7125113" cy="924475"/>
          </a:xfrm>
        </p:spPr>
        <p:txBody>
          <a:bodyPr/>
          <a:lstStyle/>
          <a:p>
            <a:pPr algn="ctr" rtl="1"/>
            <a:r>
              <a:rPr lang="ar-AE" dirty="0" smtClean="0">
                <a:solidFill>
                  <a:schemeClr val="accent3">
                    <a:lumMod val="75000"/>
                  </a:schemeClr>
                </a:solidFill>
              </a:rPr>
              <a:t>ما أنا بقارئ</a:t>
            </a:r>
            <a:endParaRPr lang="en-US" dirty="0">
              <a:solidFill>
                <a:schemeClr val="accent3">
                  <a:lumMod val="75000"/>
                </a:schemeClr>
              </a:solidFill>
            </a:endParaRPr>
          </a:p>
        </p:txBody>
      </p:sp>
      <p:sp>
        <p:nvSpPr>
          <p:cNvPr id="3" name="Content Placeholder 2"/>
          <p:cNvSpPr>
            <a:spLocks noGrp="1"/>
          </p:cNvSpPr>
          <p:nvPr>
            <p:ph idx="1"/>
          </p:nvPr>
        </p:nvSpPr>
        <p:spPr>
          <a:xfrm>
            <a:off x="725715" y="1905000"/>
            <a:ext cx="6324599" cy="4051437"/>
          </a:xfrm>
        </p:spPr>
        <p:txBody>
          <a:bodyPr>
            <a:normAutofit/>
          </a:bodyPr>
          <a:lstStyle/>
          <a:p>
            <a:pPr algn="just" rtl="1">
              <a:lnSpc>
                <a:spcPct val="150000"/>
              </a:lnSpc>
            </a:pPr>
            <a:r>
              <a:rPr lang="ar-AE" dirty="0">
                <a:latin typeface="Arial" panose="020B0604020202020204" pitchFamily="34" charset="0"/>
                <a:cs typeface="Arial" panose="020B0604020202020204" pitchFamily="34" charset="0"/>
              </a:rPr>
              <a:t>القراءة ليست قراءة </a:t>
            </a:r>
            <a:r>
              <a:rPr lang="ar-AE" dirty="0" smtClean="0">
                <a:latin typeface="Arial" panose="020B0604020202020204" pitchFamily="34" charset="0"/>
                <a:cs typeface="Arial" panose="020B0604020202020204" pitchFamily="34" charset="0"/>
              </a:rPr>
              <a:t>فقط وليست </a:t>
            </a:r>
            <a:r>
              <a:rPr lang="ar-AE" dirty="0">
                <a:latin typeface="Arial" panose="020B0604020202020204" pitchFamily="34" charset="0"/>
                <a:cs typeface="Arial" panose="020B0604020202020204" pitchFamily="34" charset="0"/>
              </a:rPr>
              <a:t>كمالية لبرنامج </a:t>
            </a:r>
            <a:r>
              <a:rPr lang="ar-AE" dirty="0" smtClean="0">
                <a:latin typeface="Arial" panose="020B0604020202020204" pitchFamily="34" charset="0"/>
                <a:cs typeface="Arial" panose="020B0604020202020204" pitchFamily="34" charset="0"/>
              </a:rPr>
              <a:t>يومي ،القراءة </a:t>
            </a:r>
            <a:r>
              <a:rPr lang="ar-AE" dirty="0">
                <a:latin typeface="Arial" panose="020B0604020202020204" pitchFamily="34" charset="0"/>
                <a:cs typeface="Arial" panose="020B0604020202020204" pitchFamily="34" charset="0"/>
              </a:rPr>
              <a:t>أسمى بكثير من أن تكون نطقاً لحروف متراكمة </a:t>
            </a:r>
            <a:r>
              <a:rPr lang="ar-AE" dirty="0" smtClean="0">
                <a:latin typeface="Arial" panose="020B0604020202020204" pitchFamily="34" charset="0"/>
                <a:cs typeface="Arial" panose="020B0604020202020204" pitchFamily="34" charset="0"/>
              </a:rPr>
              <a:t>على الورق</a:t>
            </a:r>
            <a:r>
              <a:rPr lang="ar-AE" dirty="0">
                <a:latin typeface="Arial" panose="020B0604020202020204" pitchFamily="34" charset="0"/>
                <a:cs typeface="Arial" panose="020B0604020202020204" pitchFamily="34" charset="0"/>
              </a:rPr>
              <a:t>, إنها نمو فكر وبناء علم</a:t>
            </a:r>
            <a:r>
              <a:rPr lang="ar-AE" dirty="0" smtClean="0">
                <a:latin typeface="Arial" panose="020B0604020202020204" pitchFamily="34" charset="0"/>
                <a:cs typeface="Arial" panose="020B0604020202020204" pitchFamily="34" charset="0"/>
              </a:rPr>
              <a:t>.</a:t>
            </a:r>
            <a:endParaRPr lang="ar-AE" dirty="0">
              <a:latin typeface="Arial" panose="020B0604020202020204" pitchFamily="34" charset="0"/>
              <a:cs typeface="Arial" panose="020B0604020202020204" pitchFamily="34" charset="0"/>
            </a:endParaRPr>
          </a:p>
          <a:p>
            <a:pPr algn="just" rtl="1">
              <a:lnSpc>
                <a:spcPct val="150000"/>
              </a:lnSpc>
            </a:pPr>
            <a:r>
              <a:rPr lang="ar-AE" dirty="0">
                <a:latin typeface="Arial" panose="020B0604020202020204" pitchFamily="34" charset="0"/>
                <a:cs typeface="Arial" panose="020B0604020202020204" pitchFamily="34" charset="0"/>
              </a:rPr>
              <a:t> الإقبال على القراءة خطوة تعني الحياة الفعلية، والحياة التي تدعي بأنها حياة دون قراءة، تعني فراغاً تاماً لا تحمل صفة الوجود، ولحظة الرفض على أن تكون الحياة شكلية في المقام الأول والأساسي، هي ذاتها اللحظة المدركة والعاقلة التي تثبت وجودنا وصدق دورنا في هذا الخلق الكبير جداً.</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2347686"/>
            <a:ext cx="1714500" cy="2667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Rectangle 4"/>
          <p:cNvSpPr/>
          <p:nvPr/>
        </p:nvSpPr>
        <p:spPr>
          <a:xfrm>
            <a:off x="8001000" y="381000"/>
            <a:ext cx="625491"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3053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981200"/>
            <a:ext cx="7125113" cy="924475"/>
          </a:xfrm>
        </p:spPr>
        <p:txBody>
          <a:bodyPr/>
          <a:lstStyle/>
          <a:p>
            <a:pPr algn="ctr" rtl="1"/>
            <a:r>
              <a:rPr lang="ar-AE" b="1" dirty="0">
                <a:ln w="3200">
                  <a:solidFill>
                    <a:srgbClr val="D2533C">
                      <a:shade val="75000"/>
                      <a:alpha val="25000"/>
                    </a:srgbClr>
                  </a:solidFill>
                  <a:prstDash val="solid"/>
                  <a:round/>
                </a:ln>
                <a:solidFill>
                  <a:srgbClr val="FFCE2D">
                    <a:lumMod val="50000"/>
                  </a:srgbClr>
                </a:solidFill>
                <a:effectLst>
                  <a:outerShdw blurRad="38100" dist="38100" dir="2700000" algn="tl">
                    <a:srgbClr val="000000">
                      <a:alpha val="43137"/>
                    </a:srgbClr>
                  </a:outerShdw>
                </a:effectLst>
              </a:rPr>
              <a:t>لماذ صفق لهذا الكتاب قلبك</a:t>
            </a:r>
            <a:endParaRPr lang="en-US" dirty="0"/>
          </a:p>
        </p:txBody>
      </p:sp>
      <p:sp>
        <p:nvSpPr>
          <p:cNvPr id="3" name="Content Placeholder 2"/>
          <p:cNvSpPr>
            <a:spLocks noGrp="1"/>
          </p:cNvSpPr>
          <p:nvPr>
            <p:ph idx="1"/>
          </p:nvPr>
        </p:nvSpPr>
        <p:spPr>
          <a:xfrm>
            <a:off x="1009443" y="1807361"/>
            <a:ext cx="6305757" cy="4051437"/>
          </a:xfrm>
        </p:spPr>
        <p:txBody>
          <a:bodyPr/>
          <a:lstStyle/>
          <a:p>
            <a:pPr algn="just" rtl="1">
              <a:lnSpc>
                <a:spcPct val="150000"/>
              </a:lnSpc>
            </a:pPr>
            <a:r>
              <a:rPr lang="ar-AE" dirty="0" smtClean="0">
                <a:latin typeface="Arial" panose="020B0604020202020204" pitchFamily="34" charset="0"/>
                <a:cs typeface="Arial" panose="020B0604020202020204" pitchFamily="34" charset="0"/>
              </a:rPr>
              <a:t>العنوان ذكي وجميل ناهيك عن كونه أول كلمة نزلت من القرآن الكريم .</a:t>
            </a:r>
          </a:p>
          <a:p>
            <a:pPr algn="just" rtl="1">
              <a:lnSpc>
                <a:spcPct val="150000"/>
              </a:lnSpc>
            </a:pPr>
            <a:r>
              <a:rPr lang="ar-AE" dirty="0" smtClean="0">
                <a:latin typeface="Arial" panose="020B0604020202020204" pitchFamily="34" charset="0"/>
                <a:cs typeface="Arial" panose="020B0604020202020204" pitchFamily="34" charset="0"/>
              </a:rPr>
              <a:t>أريد أن افهم  مالذي يريد أن يوصله الكاتب إلينا كقراء </a:t>
            </a:r>
          </a:p>
          <a:p>
            <a:pPr algn="just" rtl="1">
              <a:lnSpc>
                <a:spcPct val="150000"/>
              </a:lnSpc>
            </a:pPr>
            <a:r>
              <a:rPr lang="ar-AE" dirty="0" smtClean="0">
                <a:latin typeface="Arial" panose="020B0604020202020204" pitchFamily="34" charset="0"/>
                <a:cs typeface="Arial" panose="020B0604020202020204" pitchFamily="34" charset="0"/>
              </a:rPr>
              <a:t>اريد أن أعرف نفسي.. هل انا من الناس التي تفهم ماهي القراءة فعلا.؟</a:t>
            </a:r>
          </a:p>
        </p:txBody>
      </p:sp>
    </p:spTree>
    <p:extLst>
      <p:ext uri="{BB962C8B-B14F-4D97-AF65-F5344CB8AC3E}">
        <p14:creationId xmlns:p14="http://schemas.microsoft.com/office/powerpoint/2010/main" val="227423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752600"/>
            <a:ext cx="4324558" cy="924475"/>
          </a:xfrm>
        </p:spPr>
        <p:txBody>
          <a:bodyPr/>
          <a:lstStyle/>
          <a:p>
            <a:pPr algn="ctr" rtl="1"/>
            <a:r>
              <a:rPr lang="ar-AE" b="1" dirty="0" smtClean="0">
                <a:solidFill>
                  <a:schemeClr val="accent3">
                    <a:lumMod val="50000"/>
                  </a:schemeClr>
                </a:solidFill>
              </a:rPr>
              <a:t>أحمد الزمام</a:t>
            </a:r>
            <a:endParaRPr lang="en-US" b="1" dirty="0">
              <a:solidFill>
                <a:schemeClr val="accent3">
                  <a:lumMod val="50000"/>
                </a:schemeClr>
              </a:solidFill>
            </a:endParaRPr>
          </a:p>
        </p:txBody>
      </p:sp>
      <p:sp>
        <p:nvSpPr>
          <p:cNvPr id="3" name="Content Placeholder 2"/>
          <p:cNvSpPr>
            <a:spLocks noGrp="1"/>
          </p:cNvSpPr>
          <p:nvPr>
            <p:ph idx="1"/>
          </p:nvPr>
        </p:nvSpPr>
        <p:spPr>
          <a:xfrm>
            <a:off x="1009443" y="1807361"/>
            <a:ext cx="5238957" cy="4051437"/>
          </a:xfrm>
        </p:spPr>
        <p:txBody>
          <a:bodyPr/>
          <a:lstStyle/>
          <a:p>
            <a:pPr algn="r" rtl="1"/>
            <a:r>
              <a:rPr lang="ar-AE" dirty="0">
                <a:latin typeface="Arial" panose="020B0604020202020204" pitchFamily="34" charset="0"/>
                <a:cs typeface="Arial" panose="020B0604020202020204" pitchFamily="34" charset="0"/>
              </a:rPr>
              <a:t>كاتب سعودي حاصل على  ماجستير علوم سياسي، صدر له  حديثاً كتاب آدم ينحت وجه العالم.</a:t>
            </a:r>
          </a:p>
          <a:p>
            <a:pPr algn="r" rtl="1"/>
            <a:r>
              <a:rPr lang="ar-AE" dirty="0" smtClean="0">
                <a:latin typeface="Arial" panose="020B0604020202020204" pitchFamily="34" charset="0"/>
                <a:cs typeface="Arial" panose="020B0604020202020204" pitchFamily="34" charset="0"/>
              </a:rPr>
              <a:t>قرأنا له اصدار آخر : </a:t>
            </a:r>
            <a:r>
              <a:rPr lang="ar-AE" dirty="0">
                <a:latin typeface="Arial" panose="020B0604020202020204" pitchFamily="34" charset="0"/>
                <a:cs typeface="Arial" panose="020B0604020202020204" pitchFamily="34" charset="0"/>
              </a:rPr>
              <a:t>وما صاحبكم </a:t>
            </a:r>
            <a:r>
              <a:rPr lang="ar-AE" dirty="0" smtClean="0">
                <a:latin typeface="Arial" panose="020B0604020202020204" pitchFamily="34" charset="0"/>
                <a:cs typeface="Arial" panose="020B0604020202020204" pitchFamily="34" charset="0"/>
              </a:rPr>
              <a:t>بمجنون</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629399" y="2357436"/>
            <a:ext cx="1621971" cy="26717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33076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44" y="685800"/>
            <a:ext cx="7125113" cy="924475"/>
          </a:xfrm>
        </p:spPr>
        <p:txBody>
          <a:bodyPr/>
          <a:lstStyle/>
          <a:p>
            <a:pPr algn="ctr" rtl="1"/>
            <a:r>
              <a:rPr lang="ar-AE" sz="4400" b="1" dirty="0" smtClean="0">
                <a:solidFill>
                  <a:schemeClr val="accent3">
                    <a:lumMod val="50000"/>
                  </a:schemeClr>
                </a:solidFill>
              </a:rPr>
              <a:t>أنا ويوسف</a:t>
            </a:r>
            <a:endParaRPr lang="en-US" sz="4400" b="1" dirty="0">
              <a:solidFill>
                <a:schemeClr val="accent3">
                  <a:lumMod val="50000"/>
                </a:schemeClr>
              </a:solidFill>
            </a:endParaRPr>
          </a:p>
        </p:txBody>
      </p:sp>
      <p:sp>
        <p:nvSpPr>
          <p:cNvPr id="3" name="Content Placeholder 2"/>
          <p:cNvSpPr>
            <a:spLocks noGrp="1"/>
          </p:cNvSpPr>
          <p:nvPr>
            <p:ph idx="1"/>
          </p:nvPr>
        </p:nvSpPr>
        <p:spPr>
          <a:xfrm>
            <a:off x="609600" y="1295400"/>
            <a:ext cx="6477000" cy="4745839"/>
          </a:xfrm>
        </p:spPr>
        <p:txBody>
          <a:bodyPr>
            <a:noAutofit/>
          </a:bodyPr>
          <a:lstStyle/>
          <a:p>
            <a:pPr algn="just" rtl="1">
              <a:lnSpc>
                <a:spcPct val="150000"/>
              </a:lnSpc>
            </a:pPr>
            <a:r>
              <a:rPr lang="ar-AE" dirty="0" smtClean="0">
                <a:latin typeface="Arial" panose="020B0604020202020204" pitchFamily="34" charset="0"/>
                <a:cs typeface="Arial" panose="020B0604020202020204" pitchFamily="34" charset="0"/>
              </a:rPr>
              <a:t>- </a:t>
            </a:r>
            <a:r>
              <a:rPr lang="ar-AE" dirty="0">
                <a:latin typeface="Arial" panose="020B0604020202020204" pitchFamily="34" charset="0"/>
                <a:cs typeface="Arial" panose="020B0604020202020204" pitchFamily="34" charset="0"/>
              </a:rPr>
              <a:t>كيف قضى يوسف لياليه في البئر</a:t>
            </a:r>
            <a:r>
              <a:rPr lang="ar-AE" dirty="0" smtClean="0">
                <a:latin typeface="Arial" panose="020B0604020202020204" pitchFamily="34" charset="0"/>
                <a:cs typeface="Arial" panose="020B0604020202020204" pitchFamily="34" charset="0"/>
              </a:rPr>
              <a:t>؟ كيف </a:t>
            </a:r>
            <a:r>
              <a:rPr lang="ar-AE" dirty="0">
                <a:latin typeface="Arial" panose="020B0604020202020204" pitchFamily="34" charset="0"/>
                <a:cs typeface="Arial" panose="020B0604020202020204" pitchFamily="34" charset="0"/>
              </a:rPr>
              <a:t>تلقّى الأب الخبر </a:t>
            </a:r>
            <a:r>
              <a:rPr lang="ar-AE" dirty="0" smtClean="0">
                <a:latin typeface="Arial" panose="020B0604020202020204" pitchFamily="34" charset="0"/>
                <a:cs typeface="Arial" panose="020B0604020202020204" pitchFamily="34" charset="0"/>
              </a:rPr>
              <a:t>حين </a:t>
            </a:r>
            <a:r>
              <a:rPr lang="ar-AE" dirty="0">
                <a:latin typeface="Arial" panose="020B0604020202020204" pitchFamily="34" charset="0"/>
                <a:cs typeface="Arial" panose="020B0604020202020204" pitchFamily="34" charset="0"/>
              </a:rPr>
              <a:t>قيل له إن ابنك أكله الذئب، </a:t>
            </a:r>
            <a:r>
              <a:rPr lang="ar-AE" dirty="0" smtClean="0">
                <a:latin typeface="Arial" panose="020B0604020202020204" pitchFamily="34" charset="0"/>
                <a:cs typeface="Arial" panose="020B0604020202020204" pitchFamily="34" charset="0"/>
              </a:rPr>
              <a:t>وحين </a:t>
            </a:r>
            <a:r>
              <a:rPr lang="ar-AE" dirty="0">
                <a:latin typeface="Arial" panose="020B0604020202020204" pitchFamily="34" charset="0"/>
                <a:cs typeface="Arial" panose="020B0604020202020204" pitchFamily="34" charset="0"/>
              </a:rPr>
              <a:t>قيل له إنّ ابنكَ </a:t>
            </a:r>
            <a:r>
              <a:rPr lang="ar-AE" dirty="0" smtClean="0">
                <a:latin typeface="Arial" panose="020B0604020202020204" pitchFamily="34" charset="0"/>
                <a:cs typeface="Arial" panose="020B0604020202020204" pitchFamily="34" charset="0"/>
              </a:rPr>
              <a:t>سرق؟ ..كيف </a:t>
            </a:r>
            <a:r>
              <a:rPr lang="ar-AE" dirty="0">
                <a:latin typeface="Arial" panose="020B0604020202020204" pitchFamily="34" charset="0"/>
                <a:cs typeface="Arial" panose="020B0604020202020204" pitchFamily="34" charset="0"/>
              </a:rPr>
              <a:t>كان شعور يوسف عندما علم أنّ إخوته أقرب الناس إليه ينوون قتله؟</a:t>
            </a:r>
          </a:p>
          <a:p>
            <a:pPr algn="just" rtl="1">
              <a:lnSpc>
                <a:spcPct val="150000"/>
              </a:lnSpc>
            </a:pPr>
            <a:r>
              <a:rPr lang="ar-AE" dirty="0">
                <a:latin typeface="Arial" panose="020B0604020202020204" pitchFamily="34" charset="0"/>
                <a:cs typeface="Arial" panose="020B0604020202020204" pitchFamily="34" charset="0"/>
              </a:rPr>
              <a:t>- كيف </a:t>
            </a:r>
            <a:r>
              <a:rPr lang="ar-AE" dirty="0" smtClean="0">
                <a:latin typeface="Arial" panose="020B0604020202020204" pitchFamily="34" charset="0"/>
                <a:cs typeface="Arial" panose="020B0604020202020204" pitchFamily="34" charset="0"/>
              </a:rPr>
              <a:t>شعر عندما </a:t>
            </a:r>
            <a:r>
              <a:rPr lang="ar-AE" dirty="0">
                <a:latin typeface="Arial" panose="020B0604020202020204" pitchFamily="34" charset="0"/>
                <a:cs typeface="Arial" panose="020B0604020202020204" pitchFamily="34" charset="0"/>
              </a:rPr>
              <a:t>ألقي في السجن ومكث فيه ١٢ سنة وهو بريء</a:t>
            </a:r>
            <a:r>
              <a:rPr lang="ar-AE" dirty="0" smtClean="0">
                <a:latin typeface="Arial" panose="020B0604020202020204" pitchFamily="34" charset="0"/>
                <a:cs typeface="Arial" panose="020B0604020202020204" pitchFamily="34" charset="0"/>
              </a:rPr>
              <a:t>؟ </a:t>
            </a:r>
            <a:r>
              <a:rPr lang="ar-AE" dirty="0">
                <a:latin typeface="Arial" panose="020B0604020202020204" pitchFamily="34" charset="0"/>
                <a:cs typeface="Arial" panose="020B0604020202020204" pitchFamily="34" charset="0"/>
              </a:rPr>
              <a:t>كيف </a:t>
            </a:r>
            <a:r>
              <a:rPr lang="ar-AE" dirty="0" smtClean="0">
                <a:latin typeface="Arial" panose="020B0604020202020204" pitchFamily="34" charset="0"/>
                <a:cs typeface="Arial" panose="020B0604020202020204" pitchFamily="34" charset="0"/>
              </a:rPr>
              <a:t>شعر عندما </a:t>
            </a:r>
            <a:r>
              <a:rPr lang="ar-AE" dirty="0">
                <a:latin typeface="Arial" panose="020B0604020202020204" pitchFamily="34" charset="0"/>
                <a:cs typeface="Arial" panose="020B0604020202020204" pitchFamily="34" charset="0"/>
              </a:rPr>
              <a:t>قالت له زليخة: (هيت لك)، وكيف نُفسّر أنّ ملكةً مُتوّجة تحب حدّ الجنون عبدًا من عبيدها؟ ما هو تفسير اللذة أو الشهوة أو الامتلاك في هذه الحالة؟</a:t>
            </a:r>
          </a:p>
          <a:p>
            <a:pPr algn="just" rtl="1">
              <a:lnSpc>
                <a:spcPct val="150000"/>
              </a:lnSpc>
            </a:pPr>
            <a:r>
              <a:rPr lang="ar-AE" dirty="0">
                <a:latin typeface="Arial" panose="020B0604020202020204" pitchFamily="34" charset="0"/>
                <a:cs typeface="Arial" panose="020B0604020202020204" pitchFamily="34" charset="0"/>
              </a:rPr>
              <a:t>- كيف صبر يعقوب أكثر من أربعين سنة على فراق ابنه الحبيب يوسف</a:t>
            </a:r>
            <a:r>
              <a:rPr lang="ar-AE" dirty="0" smtClean="0">
                <a:latin typeface="Arial" panose="020B0604020202020204" pitchFamily="34" charset="0"/>
                <a:cs typeface="Arial" panose="020B0604020202020204" pitchFamily="34" charset="0"/>
              </a:rPr>
              <a:t>؟ </a:t>
            </a:r>
            <a:r>
              <a:rPr lang="ar-AE" dirty="0">
                <a:latin typeface="Arial" panose="020B0604020202020204" pitchFamily="34" charset="0"/>
                <a:cs typeface="Arial" panose="020B0604020202020204" pitchFamily="34" charset="0"/>
              </a:rPr>
              <a:t>كيف كان اللّقاء بعد سنوات الفراق الطّويلة، وماذا كان من يوسف وأبيه </a:t>
            </a:r>
            <a:r>
              <a:rPr lang="ar-AE" dirty="0" smtClean="0">
                <a:latin typeface="Arial" panose="020B0604020202020204" pitchFamily="34" charset="0"/>
                <a:cs typeface="Arial" panose="020B0604020202020204" pitchFamily="34" charset="0"/>
              </a:rPr>
              <a:t>وإخوته.. وهناك مزيد..</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743200"/>
            <a:ext cx="1550158" cy="2209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Rectangle 4"/>
          <p:cNvSpPr/>
          <p:nvPr/>
        </p:nvSpPr>
        <p:spPr>
          <a:xfrm>
            <a:off x="8001000" y="381000"/>
            <a:ext cx="625491" cy="923330"/>
          </a:xfrm>
          <a:prstGeom prst="rect">
            <a:avLst/>
          </a:prstGeom>
          <a:noFill/>
        </p:spPr>
        <p:txBody>
          <a:bodyPr wrap="none" lIns="91440" tIns="45720" rIns="91440" bIns="45720">
            <a:spAutoFit/>
          </a:bodyPr>
          <a:lstStyle/>
          <a:p>
            <a:pPr algn="ctr"/>
            <a:r>
              <a:rPr lang="ar-AE"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248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905000"/>
            <a:ext cx="7125113" cy="924475"/>
          </a:xfrm>
        </p:spPr>
        <p:txBody>
          <a:bodyPr/>
          <a:lstStyle/>
          <a:p>
            <a:pPr algn="ctr"/>
            <a:r>
              <a:rPr lang="ar-AE" b="1" dirty="0">
                <a:ln w="3200">
                  <a:solidFill>
                    <a:srgbClr val="D2533C">
                      <a:shade val="75000"/>
                      <a:alpha val="25000"/>
                    </a:srgbClr>
                  </a:solidFill>
                  <a:prstDash val="solid"/>
                  <a:round/>
                </a:ln>
                <a:solidFill>
                  <a:srgbClr val="FFCE2D">
                    <a:lumMod val="50000"/>
                  </a:srgbClr>
                </a:solidFill>
                <a:effectLst>
                  <a:outerShdw blurRad="38100" dist="38100" dir="2700000" algn="tl">
                    <a:srgbClr val="000000">
                      <a:alpha val="43137"/>
                    </a:srgbClr>
                  </a:outerShdw>
                </a:effectLst>
              </a:rPr>
              <a:t>لماذ صفق لهذا الكتاب قلبك</a:t>
            </a:r>
            <a:endParaRPr lang="en-US" dirty="0"/>
          </a:p>
        </p:txBody>
      </p:sp>
      <p:sp>
        <p:nvSpPr>
          <p:cNvPr id="3" name="Content Placeholder 2"/>
          <p:cNvSpPr>
            <a:spLocks noGrp="1"/>
          </p:cNvSpPr>
          <p:nvPr>
            <p:ph idx="1"/>
          </p:nvPr>
        </p:nvSpPr>
        <p:spPr>
          <a:xfrm>
            <a:off x="1009443" y="1807361"/>
            <a:ext cx="7067757" cy="4051437"/>
          </a:xfrm>
        </p:spPr>
        <p:txBody>
          <a:bodyPr/>
          <a:lstStyle/>
          <a:p>
            <a:pPr algn="just" rtl="1">
              <a:lnSpc>
                <a:spcPct val="150000"/>
              </a:lnSpc>
            </a:pPr>
            <a:r>
              <a:rPr lang="ar-AE" dirty="0" smtClean="0">
                <a:latin typeface="Arial" panose="020B0604020202020204" pitchFamily="34" charset="0"/>
                <a:cs typeface="Arial" panose="020B0604020202020204" pitchFamily="34" charset="0"/>
              </a:rPr>
              <a:t>شيء ما في أسلوب أيمن العتوم جذبني.. أريد أن أحضى بشيء ما من جمال كتاباته..</a:t>
            </a:r>
          </a:p>
          <a:p>
            <a:pPr algn="just" rtl="1">
              <a:lnSpc>
                <a:spcPct val="150000"/>
              </a:lnSpc>
            </a:pPr>
            <a:r>
              <a:rPr lang="ar-AE" dirty="0" smtClean="0">
                <a:latin typeface="Arial" panose="020B0604020202020204" pitchFamily="34" charset="0"/>
                <a:cs typeface="Arial" panose="020B0604020202020204" pitchFamily="34" charset="0"/>
              </a:rPr>
              <a:t>سأتعرف على قصة يوسف عليه السلام من زاوية جديدة لم أعرفها من قبل من وجهة نظر الكاتب.</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597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125113" cy="924475"/>
          </a:xfrm>
        </p:spPr>
        <p:txBody>
          <a:bodyPr/>
          <a:lstStyle/>
          <a:p>
            <a:pPr algn="ctr" rtl="1"/>
            <a:r>
              <a:rPr lang="ar-AE" sz="3600" dirty="0" smtClean="0">
                <a:solidFill>
                  <a:schemeClr val="accent3">
                    <a:lumMod val="50000"/>
                  </a:schemeClr>
                </a:solidFill>
              </a:rPr>
              <a:t>أيمن العتوم</a:t>
            </a:r>
            <a:endParaRPr lang="en-US" sz="3600" dirty="0">
              <a:solidFill>
                <a:schemeClr val="accent3">
                  <a:lumMod val="50000"/>
                </a:schemeClr>
              </a:solidFill>
            </a:endParaRPr>
          </a:p>
        </p:txBody>
      </p:sp>
      <p:sp>
        <p:nvSpPr>
          <p:cNvPr id="3" name="Content Placeholder 2"/>
          <p:cNvSpPr>
            <a:spLocks noGrp="1"/>
          </p:cNvSpPr>
          <p:nvPr>
            <p:ph idx="1"/>
          </p:nvPr>
        </p:nvSpPr>
        <p:spPr>
          <a:xfrm>
            <a:off x="381000" y="1143000"/>
            <a:ext cx="6857999" cy="5486400"/>
          </a:xfrm>
        </p:spPr>
        <p:txBody>
          <a:bodyPr>
            <a:normAutofit/>
          </a:bodyPr>
          <a:lstStyle/>
          <a:p>
            <a:pPr algn="just" rtl="1">
              <a:lnSpc>
                <a:spcPct val="160000"/>
              </a:lnSpc>
            </a:pPr>
            <a:r>
              <a:rPr lang="ar-AE" dirty="0" smtClean="0">
                <a:latin typeface="Arial" panose="020B0604020202020204" pitchFamily="34" charset="0"/>
                <a:cs typeface="Arial" panose="020B0604020202020204" pitchFamily="34" charset="0"/>
              </a:rPr>
              <a:t>شاعر </a:t>
            </a:r>
            <a:r>
              <a:rPr lang="ar-AE" dirty="0">
                <a:latin typeface="Arial" panose="020B0604020202020204" pitchFamily="34" charset="0"/>
                <a:cs typeface="Arial" panose="020B0604020202020204" pitchFamily="34" charset="0"/>
              </a:rPr>
              <a:t>وروائي أردنيّ ولد في ( الأردن - جرش سوف 2 آذار 1972)، تلقّى تعليمه الثانوي في دولة الإمارات العربية المتحدة - إمارة عجمان والتحق بـجامعة العلوم والتكنولوجيا الأردنية ليتحصل على بكالوريوس الهندسة المدنية فيها عام 1997 وفي عام 1999 تخرّج في جامعة اليرموك بشهادة بكالوريوس لغة عربية، ثمّ التحق بالجامعة الأردنية ليُكمل مرحلة الدراسات العليا في اللغة العربية وحصل على شهادتي الماجستير والدكتوراة في اللغة العربية تخصص نَحو ولغة عامي 2004 و 2007</a:t>
            </a:r>
            <a:r>
              <a:rPr lang="ar-AE" dirty="0" smtClean="0">
                <a:latin typeface="Arial" panose="020B0604020202020204" pitchFamily="34" charset="0"/>
                <a:cs typeface="Arial" panose="020B0604020202020204" pitchFamily="34" charset="0"/>
              </a:rPr>
              <a:t>،</a:t>
            </a:r>
            <a:endParaRPr lang="ar-AE" dirty="0">
              <a:latin typeface="Arial" panose="020B0604020202020204" pitchFamily="34" charset="0"/>
              <a:cs typeface="Arial" panose="020B0604020202020204" pitchFamily="34" charset="0"/>
            </a:endParaRPr>
          </a:p>
          <a:p>
            <a:pPr algn="just" rtl="1">
              <a:lnSpc>
                <a:spcPct val="160000"/>
              </a:lnSpc>
            </a:pPr>
            <a:r>
              <a:rPr lang="ar-AE" dirty="0">
                <a:latin typeface="Arial" panose="020B0604020202020204" pitchFamily="34" charset="0"/>
                <a:cs typeface="Arial" panose="020B0604020202020204" pitchFamily="34" charset="0"/>
              </a:rPr>
              <a:t>وقد طُبع </a:t>
            </a:r>
            <a:r>
              <a:rPr lang="ar-AE" dirty="0" smtClean="0">
                <a:latin typeface="Arial" panose="020B0604020202020204" pitchFamily="34" charset="0"/>
                <a:cs typeface="Arial" panose="020B0604020202020204" pitchFamily="34" charset="0"/>
              </a:rPr>
              <a:t>أدبه بالطابع </a:t>
            </a:r>
            <a:r>
              <a:rPr lang="ar-AE" dirty="0">
                <a:latin typeface="Arial" panose="020B0604020202020204" pitchFamily="34" charset="0"/>
                <a:cs typeface="Arial" panose="020B0604020202020204" pitchFamily="34" charset="0"/>
              </a:rPr>
              <a:t>الإسلامي، وذلك جليٌّ في عناوين رواياته؛ حيث يقتبس أسماءها من آيات القرآن الكريم، كما يظهر ذلك في كثير من قصائده</a:t>
            </a:r>
            <a:r>
              <a:rPr lang="ar-AE" dirty="0" smtClean="0">
                <a:latin typeface="Arial" panose="020B0604020202020204" pitchFamily="34" charset="0"/>
                <a:cs typeface="Arial" panose="020B0604020202020204" pitchFamily="34" charset="0"/>
              </a:rPr>
              <a:t>.</a:t>
            </a:r>
            <a:endParaRPr lang="ar-AE" dirty="0">
              <a:latin typeface="Arial" panose="020B0604020202020204" pitchFamily="34" charset="0"/>
              <a:cs typeface="Arial" panose="020B0604020202020204" pitchFamily="34" charset="0"/>
            </a:endParaRPr>
          </a:p>
          <a:p>
            <a:pPr algn="just" rtl="1">
              <a:lnSpc>
                <a:spcPct val="160000"/>
              </a:lnSpc>
            </a:pPr>
            <a:r>
              <a:rPr lang="ar-AE" dirty="0">
                <a:latin typeface="Arial" panose="020B0604020202020204" pitchFamily="34" charset="0"/>
                <a:cs typeface="Arial" panose="020B0604020202020204" pitchFamily="34" charset="0"/>
              </a:rPr>
              <a:t>وقد ساهمت نشأته الإجتماعية حيث والده الدكتور علي العتوم أحد المحسوبين على الحركة الإسلامية في الأردن في ذلك، كما كان لوالده الدور الأكبر في تحبيب اللغة العربية وآدابها وأهلها إليه؛ لكون والده كان أستاذا للغة العربية في جامعة اليرموك.</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391400" y="2706913"/>
            <a:ext cx="1524000" cy="25050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1989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righ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right)">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right)">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819400"/>
            <a:ext cx="8229600" cy="1219200"/>
          </a:xfrm>
        </p:spPr>
        <p:txBody>
          <a:bodyPr>
            <a:noAutofit/>
          </a:bodyPr>
          <a:lstStyle/>
          <a:p>
            <a:pPr algn="ctr"/>
            <a:r>
              <a:rPr lang="ar-AE" sz="6000" b="1" dirty="0" smtClean="0">
                <a:solidFill>
                  <a:schemeClr val="bg2">
                    <a:lumMod val="50000"/>
                  </a:schemeClr>
                </a:solidFill>
                <a:effectLst>
                  <a:outerShdw blurRad="38100" dist="38100" dir="2700000" algn="tl">
                    <a:srgbClr val="000000">
                      <a:alpha val="43137"/>
                    </a:srgbClr>
                  </a:outerShdw>
                </a:effectLst>
              </a:rPr>
              <a:t>على أحر من اللهفة</a:t>
            </a:r>
            <a:br>
              <a:rPr lang="ar-AE" sz="6000" b="1" dirty="0" smtClean="0">
                <a:solidFill>
                  <a:schemeClr val="bg2">
                    <a:lumMod val="50000"/>
                  </a:schemeClr>
                </a:solidFill>
                <a:effectLst>
                  <a:outerShdw blurRad="38100" dist="38100" dir="2700000" algn="tl">
                    <a:srgbClr val="000000">
                      <a:alpha val="43137"/>
                    </a:srgbClr>
                  </a:outerShdw>
                </a:effectLst>
              </a:rPr>
            </a:br>
            <a:r>
              <a:rPr lang="ar-AE" sz="6000" b="1" dirty="0" smtClean="0">
                <a:solidFill>
                  <a:schemeClr val="bg2">
                    <a:lumMod val="50000"/>
                  </a:schemeClr>
                </a:solidFill>
                <a:effectLst>
                  <a:outerShdw blurRad="38100" dist="38100" dir="2700000" algn="tl">
                    <a:srgbClr val="000000">
                      <a:alpha val="43137"/>
                    </a:srgbClr>
                  </a:outerShdw>
                </a:effectLst>
              </a:rPr>
              <a:t> نترقب نتائج التصويت.</a:t>
            </a:r>
            <a:endParaRPr lang="en-US" sz="6000" b="1" dirty="0">
              <a:solidFill>
                <a:schemeClr val="bg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37780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TM01972873[[fn=Summer]]</Template>
  <TotalTime>1692</TotalTime>
  <Words>1323</Words>
  <Application>Microsoft Office PowerPoint</Application>
  <PresentationFormat>On-screen Show (4:3)</PresentationFormat>
  <Paragraphs>70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Summer</vt:lpstr>
      <vt:lpstr>فرسان سبتمبر</vt:lpstr>
      <vt:lpstr>PowerPoint Presentation</vt:lpstr>
      <vt:lpstr>لماذ صفق لهذا الكتاب قلبك</vt:lpstr>
      <vt:lpstr>أودولف هتلر</vt:lpstr>
      <vt:lpstr>PowerPoint Presentation</vt:lpstr>
      <vt:lpstr>لماذ صفق لهذا الكتاب قلبك</vt:lpstr>
      <vt:lpstr>دوستويفسكي</vt:lpstr>
      <vt:lpstr>الاب الغني والاب الفقير</vt:lpstr>
      <vt:lpstr>لماذ صفق لهذا الكتاب قلبك</vt:lpstr>
      <vt:lpstr>PowerPoint Presentation</vt:lpstr>
      <vt:lpstr>اسأل تعط</vt:lpstr>
      <vt:lpstr>لماذ صفق لهذا الكتاب قلبك</vt:lpstr>
      <vt:lpstr>ما أنا بقارئ</vt:lpstr>
      <vt:lpstr>لماذ صفق لهذا الكتاب قلبك</vt:lpstr>
      <vt:lpstr>أحمد الزمام</vt:lpstr>
      <vt:lpstr>أنا ويوسف</vt:lpstr>
      <vt:lpstr>لماذ صفق لهذا الكتاب قلبك</vt:lpstr>
      <vt:lpstr>أيمن العتوم</vt:lpstr>
      <vt:lpstr>على أحر من اللهفة  نترقب نتائج التصويت.</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أغسطس</dc:title>
  <dc:creator>TOSH</dc:creator>
  <cp:lastModifiedBy>TOSH</cp:lastModifiedBy>
  <cp:revision>78</cp:revision>
  <dcterms:created xsi:type="dcterms:W3CDTF">2019-07-26T11:37:57Z</dcterms:created>
  <dcterms:modified xsi:type="dcterms:W3CDTF">2019-08-25T09:13:00Z</dcterms:modified>
</cp:coreProperties>
</file>