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62" autoAdjust="0"/>
    <p:restoredTop sz="94660"/>
  </p:normalViewPr>
  <p:slideViewPr>
    <p:cSldViewPr>
      <p:cViewPr varScale="1">
        <p:scale>
          <a:sx n="110" d="100"/>
          <a:sy n="110" d="100"/>
        </p:scale>
        <p:origin x="207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87063D-BC7B-4AF0-B74C-BBCF0EBC6593}" type="datetimeFigureOut">
              <a:rPr lang="en-US" smtClean="0"/>
              <a:t>2/25/2020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255BD0-4307-47BA-B93D-1D6196C4702A}" type="slidenum">
              <a:rPr lang="en-US" smtClean="0"/>
              <a:t>‹#›</a:t>
            </a:fld>
            <a:endParaRPr lang="en-US"/>
          </a:p>
        </p:txBody>
      </p:sp>
    </p:spTree>
    <p:extLst>
      <p:ext uri="{BB962C8B-B14F-4D97-AF65-F5344CB8AC3E}">
        <p14:creationId xmlns:p14="http://schemas.microsoft.com/office/powerpoint/2010/main" val="4037865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55BD0-4307-47BA-B93D-1D6196C4702A}" type="slidenum">
              <a:rPr lang="en-US" smtClean="0"/>
              <a:t>1</a:t>
            </a:fld>
            <a:endParaRPr lang="en-US"/>
          </a:p>
        </p:txBody>
      </p:sp>
    </p:spTree>
    <p:extLst>
      <p:ext uri="{BB962C8B-B14F-4D97-AF65-F5344CB8AC3E}">
        <p14:creationId xmlns:p14="http://schemas.microsoft.com/office/powerpoint/2010/main" val="157754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255BD0-4307-47BA-B93D-1D6196C4702A}" type="slidenum">
              <a:rPr lang="en-US" smtClean="0"/>
              <a:t>3</a:t>
            </a:fld>
            <a:endParaRPr lang="en-US"/>
          </a:p>
        </p:txBody>
      </p:sp>
    </p:spTree>
    <p:extLst>
      <p:ext uri="{BB962C8B-B14F-4D97-AF65-F5344CB8AC3E}">
        <p14:creationId xmlns:p14="http://schemas.microsoft.com/office/powerpoint/2010/main" val="1164655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0EF6C5F9-5881-4569-96E9-5BDD1E980A2A}"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91A8B-8388-49F6-98DE-538D219434BC}"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6C5F9-5881-4569-96E9-5BDD1E980A2A}"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91A8B-8388-49F6-98DE-538D219434B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0EF6C5F9-5881-4569-96E9-5BDD1E980A2A}" type="datetimeFigureOut">
              <a:rPr lang="en-US" smtClean="0"/>
              <a:t>2/25/2020</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51E91A8B-8388-49F6-98DE-538D219434B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F6C5F9-5881-4569-96E9-5BDD1E980A2A}"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91A8B-8388-49F6-98DE-538D219434B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F6C5F9-5881-4569-96E9-5BDD1E980A2A}"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E91A8B-8388-49F6-98DE-538D219434B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F6C5F9-5881-4569-96E9-5BDD1E980A2A}" type="datetimeFigureOut">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E91A8B-8388-49F6-98DE-538D219434B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6C5F9-5881-4569-96E9-5BDD1E980A2A}" type="datetimeFigureOut">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E91A8B-8388-49F6-98DE-538D219434B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F6C5F9-5881-4569-96E9-5BDD1E980A2A}"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91A8B-8388-49F6-98DE-538D219434BC}"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0EF6C5F9-5881-4569-96E9-5BDD1E980A2A}"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91A8B-8388-49F6-98DE-538D219434BC}"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6C5F9-5881-4569-96E9-5BDD1E980A2A}"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91A8B-8388-49F6-98DE-538D219434B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F6C5F9-5881-4569-96E9-5BDD1E980A2A}"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91A8B-8388-49F6-98DE-538D219434B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0EF6C5F9-5881-4569-96E9-5BDD1E980A2A}" type="datetimeFigureOut">
              <a:rPr lang="en-US" smtClean="0"/>
              <a:t>2/25/2020</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51E91A8B-8388-49F6-98DE-538D219434B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13.jp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rtl="1"/>
            <a:r>
              <a:rPr lang="ar-AE" dirty="0" smtClean="0">
                <a:solidFill>
                  <a:srgbClr val="92D050"/>
                </a:solidFill>
                <a:effectLst>
                  <a:outerShdw blurRad="38100" dist="38100" dir="2700000" algn="tl">
                    <a:srgbClr val="000000">
                      <a:alpha val="43137"/>
                    </a:srgbClr>
                  </a:outerShdw>
                </a:effectLst>
              </a:rPr>
              <a:t>فرسان مارس</a:t>
            </a:r>
            <a:endParaRPr lang="en-US" dirty="0">
              <a:solidFill>
                <a:srgbClr val="92D05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pPr algn="r" rtl="1"/>
            <a:r>
              <a:rPr lang="ar-AE" dirty="0" smtClean="0">
                <a:solidFill>
                  <a:srgbClr val="C00000"/>
                </a:solidFill>
                <a:effectLst>
                  <a:outerShdw blurRad="38100" dist="38100" dir="2700000" algn="tl">
                    <a:srgbClr val="000000">
                      <a:alpha val="43137"/>
                    </a:srgbClr>
                  </a:outerShdw>
                </a:effectLst>
              </a:rPr>
              <a:t>2020</a:t>
            </a:r>
            <a:endParaRPr lang="en-US"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97697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5074" t="-256" r="16594" b="-338"/>
          <a:stretch/>
        </p:blipFill>
        <p:spPr>
          <a:xfrm>
            <a:off x="7620000" y="549547"/>
            <a:ext cx="1262849" cy="185903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Content Placeholder 2"/>
          <p:cNvSpPr>
            <a:spLocks noGrp="1"/>
          </p:cNvSpPr>
          <p:nvPr>
            <p:ph idx="1"/>
          </p:nvPr>
        </p:nvSpPr>
        <p:spPr>
          <a:xfrm>
            <a:off x="381000" y="1066800"/>
            <a:ext cx="4041913" cy="3200401"/>
          </a:xfrm>
        </p:spPr>
        <p:txBody>
          <a:bodyPr>
            <a:normAutofit fontScale="92500" lnSpcReduction="20000"/>
          </a:bodyPr>
          <a:lstStyle/>
          <a:p>
            <a:pPr algn="r" rtl="1">
              <a:lnSpc>
                <a:spcPct val="150000"/>
              </a:lnSpc>
            </a:pPr>
            <a:r>
              <a:rPr lang="ar-AE" sz="1400" dirty="0" smtClean="0"/>
              <a:t>هي </a:t>
            </a:r>
            <a:r>
              <a:rPr lang="ar-AE" sz="1400" dirty="0"/>
              <a:t>كاتبة إنجليزية ولدت في مانشستر في نوفمبر 1849 من عائلة فقيرة جداً انتقلت برفقة عائلتها إلى العالم الجديد أمريكا. كانت تنشر بعض أعمالها في الصحف لتقيم أود عائلتها. عرفت فيما بعد بأهتمامها بأدب الأطفال فهي أديبة ومؤلفة مسرحية. ويكيبيديا</a:t>
            </a:r>
          </a:p>
          <a:p>
            <a:pPr algn="r" rtl="1">
              <a:lnSpc>
                <a:spcPct val="150000"/>
              </a:lnSpc>
            </a:pPr>
            <a:r>
              <a:rPr lang="ar-AE" sz="1400" dirty="0"/>
              <a:t>الميلاد: 24 نوفمبر 1849، شيتهام هيل، مانشستر، المملكة المتحدة</a:t>
            </a:r>
          </a:p>
          <a:p>
            <a:pPr algn="r" rtl="1">
              <a:lnSpc>
                <a:spcPct val="150000"/>
              </a:lnSpc>
            </a:pPr>
            <a:r>
              <a:rPr lang="ar-AE" sz="1400" dirty="0"/>
              <a:t>الوفاة: 29 أكتوبر 1924، بلاندوم، نيويورك، الولايات المتحدة</a:t>
            </a:r>
          </a:p>
          <a:p>
            <a:pPr algn="r" rtl="1">
              <a:lnSpc>
                <a:spcPct val="150000"/>
              </a:lnSpc>
            </a:pPr>
            <a:r>
              <a:rPr lang="ar-AE" sz="1400" dirty="0"/>
              <a:t>الأفلام: في الحديقة السرية، </a:t>
            </a:r>
            <a:r>
              <a:rPr lang="en-US" sz="1400" dirty="0"/>
              <a:t>Little Lord Fauntleroy، </a:t>
            </a:r>
            <a:r>
              <a:rPr lang="ar-AE" sz="1400" dirty="0"/>
              <a:t>الاميره الصغيره، اميره صغيره، الحديقة السرية، المزيد مساهمة</a:t>
            </a:r>
          </a:p>
          <a:p>
            <a:pPr algn="r" rtl="1">
              <a:lnSpc>
                <a:spcPct val="150000"/>
              </a:lnSpc>
            </a:pPr>
            <a:r>
              <a:rPr lang="ar-AE" sz="1400" dirty="0"/>
              <a:t>الزوج/الزوجة: ستيفين تاونسند (متزوج 1900–1902)، سوان بورنيت (متزوج 1873–1898)</a:t>
            </a:r>
          </a:p>
          <a:p>
            <a:pPr algn="r" rtl="1">
              <a:lnSpc>
                <a:spcPct val="150000"/>
              </a:lnSpc>
            </a:pPr>
            <a:r>
              <a:rPr lang="ar-AE" sz="1400" dirty="0"/>
              <a:t>الأولاد: فيفيان بورنيت، ليونيل بورنيت</a:t>
            </a:r>
            <a:endParaRPr lang="en-US" sz="1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82763" flipH="1">
            <a:off x="961913" y="3834863"/>
            <a:ext cx="1219200" cy="1916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rot="1246757">
            <a:off x="5257800" y="2590800"/>
            <a:ext cx="3352800" cy="2677656"/>
          </a:xfrm>
          <a:prstGeom prst="rect">
            <a:avLst/>
          </a:prstGeom>
          <a:noFill/>
        </p:spPr>
        <p:txBody>
          <a:bodyPr wrap="square" rtlCol="0">
            <a:spAutoFit/>
          </a:bodyPr>
          <a:lstStyle/>
          <a:p>
            <a:pPr algn="just" rtl="1">
              <a:lnSpc>
                <a:spcPct val="150000"/>
              </a:lnSpc>
            </a:pPr>
            <a:r>
              <a:rPr lang="ar-AE" sz="1400" dirty="0" smtClean="0"/>
              <a:t>اكتسبت هذه الرواية شهرتها العربية من المسلسل الانيمي سالي في عام ١٩٨٥ حاز على شهرة اضافية لما كان عليه من الاثر الكلاسيكي الخالد. اسم البطلة في الرواية الاصلية هو سارة وهي طفلة صغيرة لكنها تتحدث كالناضجين ولها آراء عن العالم تبدو معها خبرات السنين طويلة. سبب اختياري للروايه هو حبي لمسلسل سالي ورغبتي في معرفة الاجواء التي خلقتها الكاتبة في النسخة الاصلية.</a:t>
            </a:r>
            <a:endParaRPr lang="en-US" sz="1400" dirty="0"/>
          </a:p>
        </p:txBody>
      </p:sp>
      <p:sp>
        <p:nvSpPr>
          <p:cNvPr id="7" name="TextBox 6"/>
          <p:cNvSpPr txBox="1"/>
          <p:nvPr/>
        </p:nvSpPr>
        <p:spPr>
          <a:xfrm>
            <a:off x="609600" y="5278394"/>
            <a:ext cx="2209800" cy="369332"/>
          </a:xfrm>
          <a:prstGeom prst="rect">
            <a:avLst/>
          </a:prstGeom>
          <a:noFill/>
        </p:spPr>
        <p:txBody>
          <a:bodyPr wrap="square" rtlCol="0">
            <a:spAutoFit/>
          </a:bodyPr>
          <a:lstStyle/>
          <a:p>
            <a:pPr algn="r" rtl="1"/>
            <a:r>
              <a:rPr lang="ar-AE" b="1" dirty="0" smtClean="0">
                <a:solidFill>
                  <a:srgbClr val="92D050"/>
                </a:solidFill>
                <a:effectLst>
                  <a:outerShdw blurRad="38100" dist="38100" dir="2700000" algn="tl">
                    <a:srgbClr val="000000">
                      <a:alpha val="43137"/>
                    </a:srgbClr>
                  </a:outerShdw>
                </a:effectLst>
              </a:rPr>
              <a:t>فرانسيس هودسون برنيت.</a:t>
            </a:r>
            <a:endParaRPr lang="en-US" b="1" dirty="0">
              <a:solidFill>
                <a:srgbClr val="92D050"/>
              </a:solidFill>
              <a:effectLst>
                <a:outerShdw blurRad="38100" dist="38100" dir="2700000" algn="tl">
                  <a:srgbClr val="000000">
                    <a:alpha val="43137"/>
                  </a:srgbClr>
                </a:outerShdw>
              </a:effectLst>
            </a:endParaRPr>
          </a:p>
        </p:txBody>
      </p:sp>
      <p:sp>
        <p:nvSpPr>
          <p:cNvPr id="9" name="TextBox 8"/>
          <p:cNvSpPr txBox="1"/>
          <p:nvPr/>
        </p:nvSpPr>
        <p:spPr>
          <a:xfrm>
            <a:off x="5486400" y="2039251"/>
            <a:ext cx="2133600" cy="369332"/>
          </a:xfrm>
          <a:prstGeom prst="rect">
            <a:avLst/>
          </a:prstGeom>
          <a:noFill/>
        </p:spPr>
        <p:txBody>
          <a:bodyPr wrap="square" rtlCol="0">
            <a:spAutoFit/>
          </a:bodyPr>
          <a:lstStyle/>
          <a:p>
            <a:pPr algn="r" rtl="1"/>
            <a:r>
              <a:rPr lang="ar-AE" b="1" dirty="0" smtClean="0">
                <a:solidFill>
                  <a:srgbClr val="92D050"/>
                </a:solidFill>
                <a:effectLst>
                  <a:outerShdw blurRad="38100" dist="38100" dir="2700000" algn="tl">
                    <a:srgbClr val="000000">
                      <a:alpha val="43137"/>
                    </a:srgbClr>
                  </a:outerShdw>
                </a:effectLst>
              </a:rPr>
              <a:t>أميرة صغيرة</a:t>
            </a:r>
            <a:endParaRPr lang="en-US" b="1" dirty="0">
              <a:solidFill>
                <a:srgbClr val="92D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592916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24906">
            <a:off x="923988" y="2485313"/>
            <a:ext cx="3886200" cy="3810000"/>
          </a:xfrm>
        </p:spPr>
        <p:txBody>
          <a:bodyPr>
            <a:normAutofit/>
          </a:bodyPr>
          <a:lstStyle/>
          <a:p>
            <a:pPr algn="r"/>
            <a:r>
              <a:rPr lang="ar-AE" sz="1400" dirty="0"/>
              <a:t>إعادة إيقاظ ما في داخلك من قوةٍ ونجاح وتفاؤل، وبأنه ليس هنالك ما لا يمكن أن تكونه أو تفعله أو تحصل عليه. والتذكير بطبيعتك القوية حتى تعود الواثق المبتهج متذكراً عظمة المصدر الذي أتيت منه، قال تعالى: {ونفخت فيه من روحي} وتعرف أيضاً بأنك لن تفقد الاتصال معه مطلقاً. بغض النظر عن شعورك الآن.</a:t>
            </a:r>
          </a:p>
          <a:p>
            <a:pPr algn="r"/>
            <a:endParaRPr lang="ar-AE" sz="1400" dirty="0"/>
          </a:p>
          <a:p>
            <a:pPr algn="r"/>
            <a:r>
              <a:rPr lang="ar-AE" sz="1400" dirty="0"/>
              <a:t>اعرف نفسك، وحب مكانك الآن حتى لو لم تكن تحبه فكم ستكون الرحلة ممتعة من حيث أنت الآن إلى حيث تشاء أن تكون.. فمن دون السؤال لن تلقى جواب سواء أكنت قادراً على وضع الكلمات الواعية الشفوية أم لا..  كانت هذه بداية لما كتب المؤلفان “إستر وجيري هيكس” في كتابهما “اسأل تُعطى” قدّما فيه تعاليم إبراهام التي تساعد في تحقيق غايتك وجعل حياتك أفضل.. “والحكمة ضالة المؤمن أنى وجدها فهو أحق الناس به</a:t>
            </a:r>
          </a:p>
          <a:p>
            <a:pPr algn="r"/>
            <a:endParaRPr lang="en-US" sz="1400" dirty="0"/>
          </a:p>
        </p:txBody>
      </p:sp>
      <p:sp>
        <p:nvSpPr>
          <p:cNvPr id="4" name="TextBox 3"/>
          <p:cNvSpPr txBox="1"/>
          <p:nvPr/>
        </p:nvSpPr>
        <p:spPr>
          <a:xfrm>
            <a:off x="2971800" y="1143000"/>
            <a:ext cx="1219200" cy="369332"/>
          </a:xfrm>
          <a:prstGeom prst="rect">
            <a:avLst/>
          </a:prstGeom>
          <a:noFill/>
        </p:spPr>
        <p:txBody>
          <a:bodyPr wrap="square" rtlCol="0">
            <a:spAutoFit/>
          </a:bodyPr>
          <a:lstStyle/>
          <a:p>
            <a:pPr algn="r"/>
            <a:r>
              <a:rPr lang="ar-AE" dirty="0" smtClean="0">
                <a:solidFill>
                  <a:srgbClr val="92D050"/>
                </a:solidFill>
              </a:rPr>
              <a:t>ا</a:t>
            </a:r>
            <a:r>
              <a:rPr lang="ar-AE" b="1" dirty="0" smtClean="0">
                <a:solidFill>
                  <a:srgbClr val="92D050"/>
                </a:solidFill>
                <a:effectLst>
                  <a:outerShdw blurRad="38100" dist="38100" dir="2700000" algn="tl">
                    <a:srgbClr val="000000">
                      <a:alpha val="43137"/>
                    </a:srgbClr>
                  </a:outerShdw>
                </a:effectLst>
              </a:rPr>
              <a:t>سأل تعط</a:t>
            </a:r>
            <a:endParaRPr lang="en-US" b="1" dirty="0">
              <a:solidFill>
                <a:srgbClr val="92D050"/>
              </a:solidFill>
              <a:effectLst>
                <a:outerShdw blurRad="38100" dist="38100" dir="2700000" algn="tl">
                  <a:srgbClr val="000000">
                    <a:alpha val="43137"/>
                  </a:srgbClr>
                </a:outerShdw>
              </a:effectLst>
            </a:endParaRPr>
          </a:p>
        </p:txBody>
      </p:sp>
      <p:sp>
        <p:nvSpPr>
          <p:cNvPr id="5" name="TextBox 4"/>
          <p:cNvSpPr txBox="1"/>
          <p:nvPr/>
        </p:nvSpPr>
        <p:spPr>
          <a:xfrm>
            <a:off x="5867400" y="1706038"/>
            <a:ext cx="2514600" cy="1754326"/>
          </a:xfrm>
          <a:prstGeom prst="rect">
            <a:avLst/>
          </a:prstGeom>
          <a:noFill/>
        </p:spPr>
        <p:txBody>
          <a:bodyPr wrap="square" rtlCol="0">
            <a:spAutoFit/>
          </a:bodyPr>
          <a:lstStyle/>
          <a:p>
            <a:pPr algn="r" rtl="1"/>
            <a:r>
              <a:rPr lang="ar-AE" dirty="0" smtClean="0"/>
              <a:t>إستر هيكس هي كاتبة للأطفال وكاتِبة أمريكية، ولدت في 5 مارس 1948 في كولفيل في الولايات المتحدة. كولفيل، يوتا، الولايات المتحدة</a:t>
            </a:r>
          </a:p>
          <a:p>
            <a:pPr algn="r" rtl="1"/>
            <a:r>
              <a:rPr lang="ar-AE" dirty="0" smtClean="0"/>
              <a:t>الزوج: جيري هيكس </a:t>
            </a:r>
            <a:endParaRPr lang="ar-AE" dirty="0"/>
          </a:p>
        </p:txBody>
      </p:sp>
      <p:sp>
        <p:nvSpPr>
          <p:cNvPr id="6" name="TextBox 5"/>
          <p:cNvSpPr txBox="1"/>
          <p:nvPr/>
        </p:nvSpPr>
        <p:spPr>
          <a:xfrm>
            <a:off x="6553200" y="4530363"/>
            <a:ext cx="1676400" cy="381000"/>
          </a:xfrm>
          <a:prstGeom prst="rect">
            <a:avLst/>
          </a:prstGeom>
          <a:noFill/>
        </p:spPr>
        <p:txBody>
          <a:bodyPr wrap="square" rtlCol="0">
            <a:spAutoFit/>
          </a:bodyPr>
          <a:lstStyle/>
          <a:p>
            <a:pPr algn="r" rtl="1"/>
            <a:r>
              <a:rPr lang="ar-AE" b="1" dirty="0" smtClean="0">
                <a:solidFill>
                  <a:srgbClr val="92D050"/>
                </a:solidFill>
                <a:effectLst>
                  <a:outerShdw blurRad="38100" dist="38100" dir="2700000" algn="tl">
                    <a:srgbClr val="000000">
                      <a:alpha val="43137"/>
                    </a:srgbClr>
                  </a:outerShdw>
                </a:effectLst>
              </a:rPr>
              <a:t>استر وجيري هيكس</a:t>
            </a:r>
            <a:endParaRPr lang="en-US" b="1" dirty="0">
              <a:solidFill>
                <a:srgbClr val="92D050"/>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834750">
            <a:off x="5790025" y="3218484"/>
            <a:ext cx="916750" cy="13652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1143000"/>
            <a:ext cx="875752" cy="1205879"/>
          </a:xfrm>
          <a:prstGeom prst="rect">
            <a:avLst/>
          </a:prstGeom>
        </p:spPr>
      </p:pic>
    </p:spTree>
    <p:extLst>
      <p:ext uri="{BB962C8B-B14F-4D97-AF65-F5344CB8AC3E}">
        <p14:creationId xmlns:p14="http://schemas.microsoft.com/office/powerpoint/2010/main" val="32633859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743200"/>
            <a:ext cx="3962400" cy="3124200"/>
          </a:xfrm>
        </p:spPr>
        <p:txBody>
          <a:bodyPr>
            <a:normAutofit/>
          </a:bodyPr>
          <a:lstStyle/>
          <a:p>
            <a:pPr algn="just" rtl="1">
              <a:lnSpc>
                <a:spcPct val="150000"/>
              </a:lnSpc>
            </a:pPr>
            <a:r>
              <a:rPr lang="ar-AE" sz="1400" dirty="0"/>
              <a:t>ساردونيا صبية ذكية وخلاقة، لكنها تُعاني مشكلة واحدة، أنها تكره اسمها، الذي بسببه يسخر منها تلاميذ صفها، فتصبح الكتب والحكايات أصدقائها الأوفياء.</a:t>
            </a:r>
          </a:p>
          <a:p>
            <a:pPr algn="just" rtl="1">
              <a:lnSpc>
                <a:spcPct val="150000"/>
              </a:lnSpc>
            </a:pPr>
            <a:endParaRPr lang="ar-AE" sz="1400" dirty="0"/>
          </a:p>
          <a:p>
            <a:pPr algn="just" rtl="1">
              <a:lnSpc>
                <a:spcPct val="150000"/>
              </a:lnSpc>
            </a:pPr>
            <a:r>
              <a:rPr lang="ar-AE" sz="1400" dirty="0"/>
              <a:t>ذات يوم، تعثر الفتاة فى المكتبة على مجسم للكرة الأرضية، فتتعرف من خلاله على صديقين غريبى الأطوار، من القارة الثامنة، والقارة الثامنة هذه تستورد الخيال، وتصدر الحكايات، لكنها تصاب بالجفاف بسبب تراجع القراءة، وقلة الخيال، فتتبنى ساردونيا وصديقاتها إنقاذ الخيال والقارة الثامنة.</a:t>
            </a:r>
          </a:p>
          <a:p>
            <a:pPr algn="just" rtl="1">
              <a:lnSpc>
                <a:spcPct val="150000"/>
              </a:lnSpc>
            </a:pP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98191">
            <a:off x="3035879" y="1353087"/>
            <a:ext cx="868835" cy="136790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609600" y="2209800"/>
            <a:ext cx="1981200" cy="369332"/>
          </a:xfrm>
          <a:prstGeom prst="rect">
            <a:avLst/>
          </a:prstGeom>
          <a:noFill/>
        </p:spPr>
        <p:txBody>
          <a:bodyPr wrap="square" rtlCol="0">
            <a:spAutoFit/>
          </a:bodyPr>
          <a:lstStyle/>
          <a:p>
            <a:pPr algn="r" rtl="1"/>
            <a:r>
              <a:rPr lang="ar-AE" dirty="0" smtClean="0">
                <a:solidFill>
                  <a:srgbClr val="92D050"/>
                </a:solidFill>
              </a:rPr>
              <a:t>البنت التي لاتحب اسمها</a:t>
            </a:r>
            <a:endParaRPr lang="en-US" dirty="0">
              <a:solidFill>
                <a:srgbClr val="92D050"/>
              </a:solidFill>
            </a:endParaRPr>
          </a:p>
        </p:txBody>
      </p:sp>
      <p:sp>
        <p:nvSpPr>
          <p:cNvPr id="6" name="TextBox 5"/>
          <p:cNvSpPr txBox="1"/>
          <p:nvPr/>
        </p:nvSpPr>
        <p:spPr>
          <a:xfrm rot="827089">
            <a:off x="4928902" y="407605"/>
            <a:ext cx="3477748" cy="4616648"/>
          </a:xfrm>
          <a:prstGeom prst="rect">
            <a:avLst/>
          </a:prstGeom>
          <a:noFill/>
        </p:spPr>
        <p:txBody>
          <a:bodyPr wrap="square" rtlCol="0">
            <a:spAutoFit/>
          </a:bodyPr>
          <a:lstStyle/>
          <a:p>
            <a:pPr algn="just" rtl="1">
              <a:lnSpc>
                <a:spcPct val="150000"/>
              </a:lnSpc>
            </a:pPr>
            <a:r>
              <a:rPr lang="ar-AE" sz="1400" dirty="0" smtClean="0"/>
              <a:t>ولدت في ستراسبورغ لوالدين هما الفيلسوف نوري بيلغين وشفق أتيمان التي أصبحت دبلوماسية فيما بعد. انفصل والدها عندما كان عمرها عامًا واحدًا فربتها أمها. وتقول الكاتبة إن نشأتها في عائلة لا تحكمها القوانين الذكورية التقليدية كان له كبير الأثر على كتابتها. وتستخدم الكاتبة اسمها الأول واسم أمها كاسم أدبي توقع به أعمالها.</a:t>
            </a:r>
          </a:p>
          <a:p>
            <a:pPr algn="just" rtl="1">
              <a:lnSpc>
                <a:spcPct val="150000"/>
              </a:lnSpc>
            </a:pPr>
            <a:r>
              <a:rPr lang="ar-AE" sz="1400" dirty="0" smtClean="0"/>
              <a:t>أمضت طفولتها وصباها متنقلة بين مدريد وعمان وكولونيا قبل أن تعود إلى تركيا، وهاجرت إلى الولايات المتحدة لتواصل دراستها أولًا، ثم بعد ذلك لتشغل منصب أستاذة محاضرة في مادة الدراسات والأجناس في جامعة أريزونا.</a:t>
            </a:r>
          </a:p>
          <a:p>
            <a:pPr algn="just" rtl="1">
              <a:lnSpc>
                <a:spcPct val="150000"/>
              </a:lnSpc>
            </a:pPr>
            <a:r>
              <a:rPr lang="ar-AE" sz="1400" dirty="0" smtClean="0"/>
              <a:t>تزوجت سنة 2005 من الصحافي التركي أيوب خان وأنجبت منه طفلين. أسمت ابنتها زيلدا على اسم زيلدا فيتزجرالد، وأسمت ابنها على اسم الزاهر، بطل إحدى قصص بورخيس.</a:t>
            </a:r>
            <a:endParaRPr lang="ar-AE" sz="1400" dirty="0"/>
          </a:p>
        </p:txBody>
      </p:sp>
      <p:sp>
        <p:nvSpPr>
          <p:cNvPr id="8" name="TextBox 7"/>
          <p:cNvSpPr txBox="1"/>
          <p:nvPr/>
        </p:nvSpPr>
        <p:spPr>
          <a:xfrm>
            <a:off x="7010400" y="5320779"/>
            <a:ext cx="1104900" cy="381000"/>
          </a:xfrm>
          <a:prstGeom prst="rect">
            <a:avLst/>
          </a:prstGeom>
          <a:noFill/>
        </p:spPr>
        <p:txBody>
          <a:bodyPr wrap="square" rtlCol="0">
            <a:spAutoFit/>
          </a:bodyPr>
          <a:lstStyle/>
          <a:p>
            <a:pPr algn="r" rtl="1"/>
            <a:r>
              <a:rPr lang="ar-AE" dirty="0" smtClean="0">
                <a:solidFill>
                  <a:srgbClr val="92D050"/>
                </a:solidFill>
              </a:rPr>
              <a:t>اليف شافاك</a:t>
            </a:r>
            <a:endParaRPr lang="en-US" dirty="0">
              <a:solidFill>
                <a:srgbClr val="92D050"/>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5099972"/>
            <a:ext cx="762000" cy="12036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04017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9300" y="2801336"/>
            <a:ext cx="2667000" cy="2438400"/>
          </a:xfrm>
        </p:spPr>
        <p:txBody>
          <a:bodyPr>
            <a:normAutofit/>
          </a:bodyPr>
          <a:lstStyle/>
          <a:p>
            <a:pPr algn="just" rtl="1">
              <a:lnSpc>
                <a:spcPct val="150000"/>
              </a:lnSpc>
            </a:pPr>
            <a:r>
              <a:rPr lang="ar-AE" sz="1400" dirty="0" smtClean="0"/>
              <a:t>طريقك </a:t>
            </a:r>
            <a:r>
              <a:rPr lang="ar-AE" sz="1400" dirty="0"/>
              <a:t>للسعادة أقوى الأسرار لتحقيق المعجزة في حياتككلنا خلقنا وعندنا المقدرة على تجلي نوايانا وأهدافنا ولكن البعض فقط يمتلك هذه المعرفة ويستغلها في سبيل تحقيق أهدافهفتبارك الله أحسن الخالقي</a:t>
            </a:r>
            <a:endParaRPr lang="en-US" sz="1400" dirty="0"/>
          </a:p>
        </p:txBody>
      </p:sp>
      <p:sp>
        <p:nvSpPr>
          <p:cNvPr id="4" name="TextBox 3"/>
          <p:cNvSpPr txBox="1"/>
          <p:nvPr/>
        </p:nvSpPr>
        <p:spPr>
          <a:xfrm rot="20525346">
            <a:off x="830416" y="1294133"/>
            <a:ext cx="3503425" cy="3416320"/>
          </a:xfrm>
          <a:prstGeom prst="rect">
            <a:avLst/>
          </a:prstGeom>
          <a:noFill/>
        </p:spPr>
        <p:txBody>
          <a:bodyPr wrap="square" rtlCol="0">
            <a:spAutoFit/>
          </a:bodyPr>
          <a:lstStyle/>
          <a:p>
            <a:pPr algn="just" rtl="1"/>
            <a:r>
              <a:rPr lang="ar-AE" dirty="0" smtClean="0"/>
              <a:t>، كويتية تخصصت في الهندسة الكيميائية وحصلت على درجة الدكتوراه فيها من جامعة لوفبرو في بريطانيا، وهي أم لخمسة أبناء، رغم نجاحها في الحياة العملية، إلا إنها كانت تشعر بوجود أمر ينقصها حتى تستشعر البهجة وتستمتع بالحياة، فتوجهت إلى دراسة تخصص «علوم تغير مخرجات الحياة»، لتصبح المدربة الوحيدة المعتمدة في العالم العربي، لعلم إعادة برمجة العقل الباطن لتحقيق الأهداف وتغيير مخرجات الحياة، والذي يطلق عليه علم «الساي - كيه» فغيرت حياتها وبدلت نظراتها</a:t>
            </a:r>
            <a:endParaRPr lang="en-US" dirty="0"/>
          </a:p>
        </p:txBody>
      </p:sp>
      <p:sp>
        <p:nvSpPr>
          <p:cNvPr id="5" name="TextBox 4"/>
          <p:cNvSpPr txBox="1"/>
          <p:nvPr/>
        </p:nvSpPr>
        <p:spPr>
          <a:xfrm>
            <a:off x="6228522" y="2438400"/>
            <a:ext cx="1828800" cy="369332"/>
          </a:xfrm>
          <a:prstGeom prst="rect">
            <a:avLst/>
          </a:prstGeom>
          <a:noFill/>
        </p:spPr>
        <p:txBody>
          <a:bodyPr wrap="square" rtlCol="0">
            <a:spAutoFit/>
          </a:bodyPr>
          <a:lstStyle/>
          <a:p>
            <a:pPr algn="ctr"/>
            <a:r>
              <a:rPr lang="ar-AE" dirty="0" smtClean="0">
                <a:solidFill>
                  <a:srgbClr val="92D050"/>
                </a:solidFill>
              </a:rPr>
              <a:t>مفاتيح وأسرار التجلي </a:t>
            </a:r>
            <a:endParaRPr lang="en-US" dirty="0">
              <a:solidFill>
                <a:srgbClr val="92D050"/>
              </a:solidFill>
            </a:endParaRPr>
          </a:p>
        </p:txBody>
      </p:sp>
      <p:sp>
        <p:nvSpPr>
          <p:cNvPr id="7" name="TextBox 6"/>
          <p:cNvSpPr txBox="1"/>
          <p:nvPr/>
        </p:nvSpPr>
        <p:spPr>
          <a:xfrm>
            <a:off x="990600" y="5055071"/>
            <a:ext cx="1789294" cy="369332"/>
          </a:xfrm>
          <a:prstGeom prst="rect">
            <a:avLst/>
          </a:prstGeom>
          <a:noFill/>
        </p:spPr>
        <p:txBody>
          <a:bodyPr wrap="square" rtlCol="0">
            <a:spAutoFit/>
          </a:bodyPr>
          <a:lstStyle/>
          <a:p>
            <a:r>
              <a:rPr lang="ar-AE" dirty="0" smtClean="0">
                <a:solidFill>
                  <a:srgbClr val="92D050"/>
                </a:solidFill>
              </a:rPr>
              <a:t>سلوى فرحان العنزي</a:t>
            </a:r>
            <a:endParaRPr lang="en-US" dirty="0">
              <a:solidFill>
                <a:srgbClr val="92D050"/>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4699686"/>
            <a:ext cx="762000" cy="10801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16425">
            <a:off x="6900054" y="675359"/>
            <a:ext cx="1193777" cy="14999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12937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09600"/>
            <a:ext cx="4267200" cy="3840163"/>
          </a:xfrm>
        </p:spPr>
        <p:txBody>
          <a:bodyPr>
            <a:noAutofit/>
          </a:bodyPr>
          <a:lstStyle/>
          <a:p>
            <a:pPr algn="just" rtl="1">
              <a:lnSpc>
                <a:spcPct val="150000"/>
              </a:lnSpc>
            </a:pPr>
            <a:r>
              <a:rPr lang="ar-AE" sz="1400" dirty="0" smtClean="0"/>
              <a:t>مولود </a:t>
            </a:r>
            <a:r>
              <a:rPr lang="ar-AE" sz="1400" dirty="0"/>
              <a:t>في 14 يونيو 1899 </a:t>
            </a:r>
            <a:r>
              <a:rPr lang="ar-AE" sz="1400" dirty="0" smtClean="0"/>
              <a:t>وتوفى </a:t>
            </a:r>
            <a:r>
              <a:rPr lang="ar-AE" sz="1400" dirty="0"/>
              <a:t>في 16 ابريل 1972 روائي ياباني أهله إبداعه النثري المكتوب بلغة شعرية راقية وغامضة للحصول على جائزة نوبل للأدب 1968؛ ليصبح بذلك أول أديب ياباني يحصل على الجائزة العالمية. ولا تزال أعماله مقروءة إلى </a:t>
            </a:r>
            <a:r>
              <a:rPr lang="ar-AE" sz="1400" dirty="0" smtClean="0"/>
              <a:t>االزوجة</a:t>
            </a:r>
            <a:r>
              <a:rPr lang="ar-AE" sz="1400" dirty="0"/>
              <a:t>: هيديكو كواباتا (متزوج 1926–1972)</a:t>
            </a:r>
          </a:p>
          <a:p>
            <a:pPr algn="just" rtl="1">
              <a:lnSpc>
                <a:spcPct val="150000"/>
              </a:lnSpc>
            </a:pPr>
            <a:r>
              <a:rPr lang="ar-AE" sz="1400" dirty="0"/>
              <a:t>التعليم: جامعة طوكيو (1917–1924)</a:t>
            </a:r>
          </a:p>
          <a:p>
            <a:pPr algn="just" rtl="1">
              <a:lnSpc>
                <a:spcPct val="150000"/>
              </a:lnSpc>
            </a:pPr>
            <a:r>
              <a:rPr lang="ar-AE" sz="1400" dirty="0"/>
              <a:t>الأفلام</a:t>
            </a:r>
            <a:r>
              <a:rPr lang="ar-AE" sz="1400" dirty="0" smtClean="0"/>
              <a:t>:</a:t>
            </a:r>
            <a:endParaRPr lang="en-US" sz="1400" dirty="0" smtClean="0"/>
          </a:p>
          <a:p>
            <a:pPr algn="just" rtl="1">
              <a:lnSpc>
                <a:spcPct val="150000"/>
              </a:lnSpc>
            </a:pPr>
            <a:r>
              <a:rPr lang="ar-AE" sz="1400" dirty="0" smtClean="0"/>
              <a:t> </a:t>
            </a:r>
            <a:r>
              <a:rPr lang="en-US" sz="1400" dirty="0"/>
              <a:t>Sound of the </a:t>
            </a:r>
            <a:r>
              <a:rPr lang="en-US" sz="1400" dirty="0" smtClean="0"/>
              <a:t>Mountain، With Beauty and Sorrow</a:t>
            </a:r>
            <a:r>
              <a:rPr lang="en-US" sz="1400" dirty="0"/>
              <a:t>، Woman of </a:t>
            </a:r>
            <a:r>
              <a:rPr lang="en-US" sz="1400" dirty="0" smtClean="0"/>
              <a:t>the Lake، </a:t>
            </a:r>
            <a:r>
              <a:rPr lang="en-US" sz="1400" dirty="0"/>
              <a:t>Twin Sisters of Kyoto،</a:t>
            </a:r>
          </a:p>
          <a:p>
            <a:pPr algn="just" rtl="1">
              <a:lnSpc>
                <a:spcPct val="150000"/>
              </a:lnSpc>
            </a:pPr>
            <a:endParaRPr lang="en-US" sz="1400" dirty="0"/>
          </a:p>
        </p:txBody>
      </p:sp>
      <p:sp>
        <p:nvSpPr>
          <p:cNvPr id="4" name="TextBox 3"/>
          <p:cNvSpPr txBox="1"/>
          <p:nvPr/>
        </p:nvSpPr>
        <p:spPr>
          <a:xfrm>
            <a:off x="2590800" y="4800600"/>
            <a:ext cx="1600200" cy="369332"/>
          </a:xfrm>
          <a:prstGeom prst="rect">
            <a:avLst/>
          </a:prstGeom>
          <a:noFill/>
        </p:spPr>
        <p:txBody>
          <a:bodyPr wrap="square" rtlCol="0">
            <a:spAutoFit/>
          </a:bodyPr>
          <a:lstStyle/>
          <a:p>
            <a:pPr algn="r" rtl="1"/>
            <a:r>
              <a:rPr lang="ar-AE" dirty="0" smtClean="0">
                <a:solidFill>
                  <a:srgbClr val="92D050"/>
                </a:solidFill>
              </a:rPr>
              <a:t>ياسوناري كواباتا </a:t>
            </a:r>
            <a:endParaRPr lang="en-US" dirty="0">
              <a:solidFill>
                <a:srgbClr val="92D05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553210">
            <a:off x="1698034" y="3952460"/>
            <a:ext cx="1066800" cy="13914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rot="1125835">
            <a:off x="5181600" y="1828800"/>
            <a:ext cx="3200400" cy="3323987"/>
          </a:xfrm>
          <a:prstGeom prst="rect">
            <a:avLst/>
          </a:prstGeom>
          <a:noFill/>
        </p:spPr>
        <p:txBody>
          <a:bodyPr wrap="square" rtlCol="0">
            <a:spAutoFit/>
          </a:bodyPr>
          <a:lstStyle/>
          <a:p>
            <a:pPr algn="just" rtl="1">
              <a:lnSpc>
                <a:spcPct val="150000"/>
              </a:lnSpc>
            </a:pPr>
            <a:r>
              <a:rPr lang="ar-AE" sz="1400" dirty="0" smtClean="0"/>
              <a:t>كان حيُّ أساكوسا القديم في طوكيو حيَّ المتعة والملاهي وحياة الليل خلال عشرينيات القرن العشرين. تحفل الرواية بقصص ومشاهد من الحياة البوهيمية في أساكوسا حيث يختلط المتسوّلون وبنات الهوى القاصرات مع راقصات الاستعراض والكتّاب البارزين. تترأس الراقصة الشابة يوميكو عصابة غامضة تُدعى «عصابة الحزام الأحمر»، وأحد أفرادها هو راوي القصص المجهول الاسم في هذا العمل الذي يُعَدّ واحداً من الأعمال التأسيسية في الأدب الياباني الحديث.</a:t>
            </a:r>
            <a:endParaRPr lang="en-US" sz="14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3800" y="381000"/>
            <a:ext cx="1002007" cy="14406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TextBox 7"/>
          <p:cNvSpPr txBox="1"/>
          <p:nvPr/>
        </p:nvSpPr>
        <p:spPr>
          <a:xfrm>
            <a:off x="6057900" y="1207532"/>
            <a:ext cx="1447800" cy="369332"/>
          </a:xfrm>
          <a:prstGeom prst="rect">
            <a:avLst/>
          </a:prstGeom>
          <a:noFill/>
        </p:spPr>
        <p:txBody>
          <a:bodyPr wrap="square" rtlCol="0">
            <a:spAutoFit/>
          </a:bodyPr>
          <a:lstStyle/>
          <a:p>
            <a:pPr algn="r" rtl="1"/>
            <a:r>
              <a:rPr lang="ar-AE" dirty="0" smtClean="0">
                <a:solidFill>
                  <a:srgbClr val="92D050"/>
                </a:solidFill>
              </a:rPr>
              <a:t>حي أساكوسا</a:t>
            </a:r>
            <a:endParaRPr lang="en-US" dirty="0">
              <a:solidFill>
                <a:srgbClr val="92D050"/>
              </a:solidFill>
            </a:endParaRPr>
          </a:p>
        </p:txBody>
      </p:sp>
    </p:spTree>
    <p:extLst>
      <p:ext uri="{BB962C8B-B14F-4D97-AF65-F5344CB8AC3E}">
        <p14:creationId xmlns:p14="http://schemas.microsoft.com/office/powerpoint/2010/main" val="30929638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8200" y="533400"/>
            <a:ext cx="3886200" cy="3124200"/>
          </a:xfrm>
        </p:spPr>
        <p:txBody>
          <a:bodyPr>
            <a:normAutofit lnSpcReduction="10000"/>
          </a:bodyPr>
          <a:lstStyle/>
          <a:p>
            <a:pPr algn="just" rtl="1">
              <a:lnSpc>
                <a:spcPct val="150000"/>
              </a:lnSpc>
            </a:pPr>
            <a:r>
              <a:rPr lang="ar-AE" sz="1400" dirty="0"/>
              <a:t>براهيم محمد السيد الفقي، خبير التنمية البشرية والبرمجة اللغوية العصبية ورئيس مجلس إدارة المركز الكندي للتنمية البشرية، ومؤسس ورئيس مجلس إدارة مجموعة شركات إبراهيم الفقي العالمية. ويكيبيديا</a:t>
            </a:r>
          </a:p>
          <a:p>
            <a:pPr algn="just" rtl="1">
              <a:lnSpc>
                <a:spcPct val="150000"/>
              </a:lnSpc>
            </a:pPr>
            <a:r>
              <a:rPr lang="ar-AE" sz="1400" dirty="0"/>
              <a:t>الميلاد: 5 أغسطس 1950، الإسكندرية، مصر</a:t>
            </a:r>
          </a:p>
          <a:p>
            <a:pPr algn="just" rtl="1">
              <a:lnSpc>
                <a:spcPct val="150000"/>
              </a:lnSpc>
            </a:pPr>
            <a:r>
              <a:rPr lang="ar-AE" sz="1400" dirty="0"/>
              <a:t>الوفاة: 10 فبراير 2012، مدينة نصر، مصر</a:t>
            </a:r>
          </a:p>
          <a:p>
            <a:pPr algn="just" rtl="1">
              <a:lnSpc>
                <a:spcPct val="150000"/>
              </a:lnSpc>
            </a:pPr>
            <a:r>
              <a:rPr lang="ar-AE" sz="1400" dirty="0"/>
              <a:t>أبناء: نانسي، نرمين</a:t>
            </a:r>
          </a:p>
          <a:p>
            <a:pPr algn="just" rtl="1">
              <a:lnSpc>
                <a:spcPct val="150000"/>
              </a:lnSpc>
            </a:pPr>
            <a:r>
              <a:rPr lang="ar-AE" sz="1400" dirty="0"/>
              <a:t>الزوج/الزوجة: أمال الفقي (متزوج 1974–2012)</a:t>
            </a:r>
          </a:p>
          <a:p>
            <a:pPr algn="just" rtl="1">
              <a:lnSpc>
                <a:spcPct val="150000"/>
              </a:lnSpc>
            </a:pPr>
            <a:r>
              <a:rPr lang="ar-AE" sz="1400" dirty="0"/>
              <a:t>الأولاد: نانسي الفقي، نرمين الفقي</a:t>
            </a:r>
            <a:endParaRPr lang="en-US" sz="1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413266"/>
            <a:ext cx="914400" cy="121688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330" t="35146" r="52448" b="44348"/>
          <a:stretch/>
        </p:blipFill>
        <p:spPr>
          <a:xfrm rot="19985700">
            <a:off x="5776969" y="3733800"/>
            <a:ext cx="1002308" cy="152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6629400" y="5032767"/>
            <a:ext cx="1371600" cy="369332"/>
          </a:xfrm>
          <a:prstGeom prst="rect">
            <a:avLst/>
          </a:prstGeom>
          <a:noFill/>
        </p:spPr>
        <p:txBody>
          <a:bodyPr wrap="square" rtlCol="0">
            <a:spAutoFit/>
          </a:bodyPr>
          <a:lstStyle/>
          <a:p>
            <a:pPr algn="r" rtl="1"/>
            <a:r>
              <a:rPr lang="ar-AE" dirty="0" smtClean="0">
                <a:solidFill>
                  <a:srgbClr val="92D050"/>
                </a:solidFill>
              </a:rPr>
              <a:t>ابراهيم الفقي</a:t>
            </a:r>
            <a:endParaRPr lang="en-US" dirty="0">
              <a:solidFill>
                <a:srgbClr val="92D050"/>
              </a:solidFill>
            </a:endParaRPr>
          </a:p>
        </p:txBody>
      </p:sp>
      <p:sp>
        <p:nvSpPr>
          <p:cNvPr id="7" name="TextBox 6"/>
          <p:cNvSpPr txBox="1"/>
          <p:nvPr/>
        </p:nvSpPr>
        <p:spPr>
          <a:xfrm rot="21014517">
            <a:off x="599660" y="1613046"/>
            <a:ext cx="4114800" cy="4293483"/>
          </a:xfrm>
          <a:prstGeom prst="rect">
            <a:avLst/>
          </a:prstGeom>
          <a:noFill/>
        </p:spPr>
        <p:txBody>
          <a:bodyPr wrap="square" rtlCol="0">
            <a:spAutoFit/>
          </a:bodyPr>
          <a:lstStyle/>
          <a:p>
            <a:pPr algn="just" rtl="1">
              <a:lnSpc>
                <a:spcPct val="150000"/>
              </a:lnSpc>
            </a:pPr>
            <a:r>
              <a:rPr lang="ar-AE" sz="1400" dirty="0" smtClean="0"/>
              <a:t> هل فكرت يومًا بتلك القوة العظيمة النائمة في داخلك؟ هل تصورت حجمها وإمكانياتها؟ هل فكرت يومًا بإيقاظها؟!!</a:t>
            </a:r>
          </a:p>
          <a:p>
            <a:pPr algn="just" rtl="1">
              <a:lnSpc>
                <a:spcPct val="150000"/>
              </a:lnSpc>
            </a:pPr>
            <a:r>
              <a:rPr lang="ar-AE" sz="1400" dirty="0" smtClean="0"/>
              <a:t>في داخل كل إنسان تقبع عميقاً تلك القوى الكامنة... هذه القوة ستدهشك بحيث إنك لم تكن تحلم يوماً بأنك تمتلك مثل هذا الشيء، فهذه القوة يمكنها أن تقلب حياتك إذا ما أيقظتها ووضعتها موضع الفعل !!</a:t>
            </a:r>
          </a:p>
          <a:p>
            <a:pPr algn="just" rtl="1">
              <a:lnSpc>
                <a:spcPct val="150000"/>
              </a:lnSpc>
            </a:pPr>
            <a:r>
              <a:rPr lang="ar-AE" sz="1400" dirty="0" smtClean="0"/>
              <a:t>بعد انتهائكَ من هذا الكتاب ستكتشف بأنَّك قوي وبشكلٍ لم تتخيله مطلقًا، وأنك إذا ما قبلت بهذا المفهوم وبنيت عليه تصرفاتك وسلوكياتك، فستكون أكثر سعادة مما كنت تتوقع قبل أن تتبناه، وستكون قادراً على إنجاز أمور لم تكن تتخيل أن تقوم بإنجازها يومًا ما وسيصبح بمقدورك أن تقوم بإتمام مهامك على أكمل وجه ولن يقف في وجهكَ أيّ عائق فأنت المتحكّم بمخزون القوّة الذهبية فيك.</a:t>
            </a:r>
          </a:p>
          <a:p>
            <a:pPr algn="just" rtl="1">
              <a:lnSpc>
                <a:spcPct val="150000"/>
              </a:lnSpc>
            </a:pPr>
            <a:r>
              <a:rPr lang="ar-AE" sz="1400" dirty="0" smtClean="0"/>
              <a:t>هذا الكتاب سيغيّر حياتك نحو الأفضل وسيجعل منك شخصًا ناجحًا ويضعك على بداية طريق العظماء الذين يصنعون التغيير فعلًأ.</a:t>
            </a:r>
          </a:p>
        </p:txBody>
      </p:sp>
      <p:sp>
        <p:nvSpPr>
          <p:cNvPr id="8" name="TextBox 7"/>
          <p:cNvSpPr txBox="1"/>
          <p:nvPr/>
        </p:nvSpPr>
        <p:spPr>
          <a:xfrm rot="20936519">
            <a:off x="1818863" y="1089813"/>
            <a:ext cx="1818860" cy="369332"/>
          </a:xfrm>
          <a:prstGeom prst="rect">
            <a:avLst/>
          </a:prstGeom>
          <a:noFill/>
        </p:spPr>
        <p:txBody>
          <a:bodyPr wrap="square" rtlCol="0">
            <a:spAutoFit/>
          </a:bodyPr>
          <a:lstStyle/>
          <a:p>
            <a:pPr algn="r" rtl="1"/>
            <a:r>
              <a:rPr lang="ar-AE" dirty="0">
                <a:solidFill>
                  <a:srgbClr val="92D050"/>
                </a:solidFill>
              </a:rPr>
              <a:t>أ</a:t>
            </a:r>
            <a:r>
              <a:rPr lang="ar-AE" dirty="0" smtClean="0">
                <a:solidFill>
                  <a:srgbClr val="92D050"/>
                </a:solidFill>
              </a:rPr>
              <a:t>سرار القوة الذاتية</a:t>
            </a:r>
            <a:endParaRPr lang="en-US" dirty="0">
              <a:solidFill>
                <a:srgbClr val="92D050"/>
              </a:solidFill>
            </a:endParaRPr>
          </a:p>
        </p:txBody>
      </p:sp>
    </p:spTree>
    <p:extLst>
      <p:ext uri="{BB962C8B-B14F-4D97-AF65-F5344CB8AC3E}">
        <p14:creationId xmlns:p14="http://schemas.microsoft.com/office/powerpoint/2010/main" val="8721728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0" y="2179692"/>
            <a:ext cx="3505200" cy="3489324"/>
          </a:xfrm>
        </p:spPr>
        <p:txBody>
          <a:bodyPr>
            <a:normAutofit/>
          </a:bodyPr>
          <a:lstStyle/>
          <a:p>
            <a:pPr algn="just" rtl="1">
              <a:lnSpc>
                <a:spcPct val="150000"/>
              </a:lnSpc>
            </a:pPr>
            <a:r>
              <a:rPr lang="ar-AE" sz="1400" dirty="0" smtClean="0"/>
              <a:t>ليس </a:t>
            </a:r>
            <a:r>
              <a:rPr lang="ar-AE" sz="1400" dirty="0"/>
              <a:t>كتاب فحسب بل تجربة عملية لمدة ١٠ أسابيع على الأقل للتكامل والتشافي.. هو الهامات روحية كما يُزعم كاتبه مايكل براون حيث كتبه بعد تجارب روحية متعددة بنية التشافي من مرض عضال ألم به.. يُنصح باستحضار نية قبل قرائته للوصول الى هدف ما او التشافي من ألم ما.. من الكتب التي أحدثت نقلة نوعية في حياتي عن طريق عيش تجربة الحضور وللاستفادة منه يتوجب الالتزام بالتمارين وبالمدة المحددة لقراءة واستيعاب كل فصل</a:t>
            </a:r>
          </a:p>
          <a:p>
            <a:pPr algn="just" rtl="1">
              <a:lnSpc>
                <a:spcPct val="150000"/>
              </a:lnSpc>
            </a:pPr>
            <a:endParaRPr lang="en-US" sz="1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1150" r="32160"/>
          <a:stretch/>
        </p:blipFill>
        <p:spPr>
          <a:xfrm rot="19406763">
            <a:off x="7086600" y="457200"/>
            <a:ext cx="1083365" cy="1552575"/>
          </a:xfrm>
          <a:prstGeom prst="rect">
            <a:avLst/>
          </a:prstGeom>
        </p:spPr>
      </p:pic>
      <p:sp>
        <p:nvSpPr>
          <p:cNvPr id="5" name="TextBox 4"/>
          <p:cNvSpPr txBox="1"/>
          <p:nvPr/>
        </p:nvSpPr>
        <p:spPr>
          <a:xfrm>
            <a:off x="5723282" y="1623732"/>
            <a:ext cx="1905000" cy="369332"/>
          </a:xfrm>
          <a:prstGeom prst="rect">
            <a:avLst/>
          </a:prstGeom>
          <a:noFill/>
        </p:spPr>
        <p:txBody>
          <a:bodyPr wrap="square" rtlCol="0">
            <a:spAutoFit/>
          </a:bodyPr>
          <a:lstStyle/>
          <a:p>
            <a:pPr algn="ctr" rtl="1"/>
            <a:r>
              <a:rPr lang="ar-AE" dirty="0" smtClean="0">
                <a:solidFill>
                  <a:srgbClr val="92D050"/>
                </a:solidFill>
              </a:rPr>
              <a:t>الحضور</a:t>
            </a:r>
            <a:endParaRPr lang="en-US" dirty="0">
              <a:solidFill>
                <a:srgbClr val="92D050"/>
              </a:solidFill>
            </a:endParaRPr>
          </a:p>
        </p:txBody>
      </p:sp>
      <p:sp>
        <p:nvSpPr>
          <p:cNvPr id="6" name="TextBox 5"/>
          <p:cNvSpPr txBox="1"/>
          <p:nvPr/>
        </p:nvSpPr>
        <p:spPr>
          <a:xfrm>
            <a:off x="3621157" y="287283"/>
            <a:ext cx="1295400" cy="369332"/>
          </a:xfrm>
          <a:prstGeom prst="rect">
            <a:avLst/>
          </a:prstGeom>
          <a:noFill/>
        </p:spPr>
        <p:txBody>
          <a:bodyPr wrap="square" rtlCol="0">
            <a:spAutoFit/>
          </a:bodyPr>
          <a:lstStyle/>
          <a:p>
            <a:pPr algn="r" rtl="1"/>
            <a:r>
              <a:rPr lang="ar-AE" dirty="0" smtClean="0">
                <a:solidFill>
                  <a:srgbClr val="92D050"/>
                </a:solidFill>
              </a:rPr>
              <a:t>مايكل براون</a:t>
            </a:r>
            <a:endParaRPr lang="en-US" dirty="0">
              <a:solidFill>
                <a:srgbClr val="92D050"/>
              </a:solidFill>
            </a:endParaRPr>
          </a:p>
        </p:txBody>
      </p:sp>
      <p:sp>
        <p:nvSpPr>
          <p:cNvPr id="7" name="TextBox 6"/>
          <p:cNvSpPr txBox="1"/>
          <p:nvPr/>
        </p:nvSpPr>
        <p:spPr>
          <a:xfrm>
            <a:off x="381000" y="609600"/>
            <a:ext cx="4572000" cy="4939814"/>
          </a:xfrm>
          <a:prstGeom prst="rect">
            <a:avLst/>
          </a:prstGeom>
          <a:noFill/>
        </p:spPr>
        <p:txBody>
          <a:bodyPr wrap="square" rtlCol="0">
            <a:spAutoFit/>
          </a:bodyPr>
          <a:lstStyle/>
          <a:p>
            <a:pPr algn="r" rtl="1">
              <a:lnSpc>
                <a:spcPct val="150000"/>
              </a:lnSpc>
            </a:pPr>
            <a:r>
              <a:rPr lang="ar-AE" sz="1400" dirty="0" smtClean="0"/>
              <a:t>حتى عام 1989 ، كان مايكل براون المولود في جنوب إفريقيا يعيش ما سماه حياة غير واعية بسعادة كصحفي موسيقي. ثم طور حالة عصبية مؤلمة للغاية لم يكن للطب التقليدي علاج أو تخفيف. تسبب هذا له على الخروج على ما أصبح أوديسا للشفاء الذاتي. استغرق استكشافه له في العديد من الطرائق البديلة للشفاء - ثم بعد ذلك.</a:t>
            </a:r>
          </a:p>
          <a:p>
            <a:pPr algn="r" rtl="1">
              <a:lnSpc>
                <a:spcPct val="150000"/>
              </a:lnSpc>
            </a:pPr>
            <a:r>
              <a:rPr lang="ar-AE" sz="1400" dirty="0" smtClean="0"/>
              <a:t>في أواخر التسعينيات من القرن الماضي ، بدأ مايكل في رسم طريق منهجي إلى إدراك الوقت الحالي بقصد تطوير إجراء عملي يمكن لأي شخص في أي مكان اتباعه لبدء هذه التجربة بأنفسهم. أصبح هذا الإجراء يعرف باسم عملية التواجد. في عام 2002 ، عاد مايكل إلى جنوب أفريقيا ودعا الآخرين لتجربة هذه الرحلة الداخلية. اكتشف أنه مع احتضان الآخرين للوعي الحالي ، فقد عانوا أيضًا تلقائيًا من التعرض للإزعاج البدني والعقلي والعاطفي ، بما في ذلك الاضطرابات النفسية والإدمان.</a:t>
            </a:r>
          </a:p>
          <a:p>
            <a:pPr algn="r" rtl="1">
              <a:lnSpc>
                <a:spcPct val="150000"/>
              </a:lnSpc>
            </a:pPr>
            <a:r>
              <a:rPr lang="ar-AE" sz="1400" dirty="0" smtClean="0"/>
              <a:t>لجعل هذه الرحلة في متناول الجميع ، كتب مايكل عملية الوجود: رحلة شفاء في الوعي بلحظة الحاضر. تمكننا عملية الحضور من أخذ الوعي في الوقت الحاضر من مفهوم عقلي إلى تجربة دائمة.</a:t>
            </a:r>
            <a:endParaRPr lang="ar-AE" sz="1400"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42044" r="8522"/>
          <a:stretch/>
        </p:blipFill>
        <p:spPr>
          <a:xfrm>
            <a:off x="5252415" y="4926082"/>
            <a:ext cx="941733" cy="142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717619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AE" dirty="0" smtClean="0"/>
              <a:t>لماذا صفق له قلبك..</a:t>
            </a:r>
            <a:endParaRPr lang="ar-AE"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330064">
            <a:off x="4114800" y="1017258"/>
            <a:ext cx="609598" cy="1044711"/>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idx="1"/>
          </p:nvPr>
        </p:nvSpPr>
        <p:spPr>
          <a:xfrm>
            <a:off x="609600" y="1502591"/>
            <a:ext cx="7924800" cy="1066799"/>
          </a:xfrm>
        </p:spPr>
        <p:txBody>
          <a:bodyPr>
            <a:normAutofit/>
          </a:bodyPr>
          <a:lstStyle/>
          <a:p>
            <a:pPr algn="r" rtl="1"/>
            <a:r>
              <a:rPr lang="ar-AE" sz="1600" dirty="0" smtClean="0"/>
              <a:t>لأني أشعر بأني فقدت شغفي في كل شيء </a:t>
            </a:r>
            <a:r>
              <a:rPr lang="ar-AE" sz="1600" dirty="0" smtClean="0">
                <a:effectLst>
                  <a:outerShdw blurRad="38100" dist="38100" dir="2700000" algn="tl">
                    <a:srgbClr val="000000">
                      <a:alpha val="43137"/>
                    </a:srgbClr>
                  </a:outerShdw>
                </a:effectLst>
              </a:rPr>
              <a:t>يخصني تقريبا، وليس هناك افضل </a:t>
            </a:r>
            <a:r>
              <a:rPr lang="ar-AE" sz="1600" dirty="0" smtClean="0"/>
              <a:t>من اليف شافاك في وصف النفس والمشاعر..</a:t>
            </a:r>
          </a:p>
          <a:p>
            <a:pPr algn="r" rtl="1"/>
            <a:r>
              <a:rPr lang="ar-AE" sz="1600" dirty="0" smtClean="0"/>
              <a:t>اشتقت للربيع وروايات أليف هي ربيع عالمي الصغير.</a:t>
            </a:r>
          </a:p>
          <a:p>
            <a:pPr algn="r" rtl="1"/>
            <a:endParaRPr lang="ar-AE" sz="16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510084">
            <a:off x="4421533" y="3043495"/>
            <a:ext cx="685800" cy="10160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527663" y="3366829"/>
            <a:ext cx="5943600" cy="369332"/>
          </a:xfrm>
          <a:prstGeom prst="rect">
            <a:avLst/>
          </a:prstGeom>
          <a:noFill/>
        </p:spPr>
        <p:txBody>
          <a:bodyPr wrap="square" rtlCol="1">
            <a:spAutoFit/>
          </a:bodyPr>
          <a:lstStyle/>
          <a:p>
            <a:pPr marL="285750" indent="-285750" algn="r" rtl="1">
              <a:buFont typeface="Arial" panose="020B0604020202020204" pitchFamily="34" charset="0"/>
              <a:buChar char="•"/>
            </a:pPr>
            <a:r>
              <a:rPr lang="ar-AE" dirty="0" smtClean="0"/>
              <a:t>هذا الكتاب يخبرنا اسرار في تجلي </a:t>
            </a:r>
            <a:r>
              <a:rPr lang="ar-AE" dirty="0" smtClean="0">
                <a:effectLst>
                  <a:outerShdw blurRad="38100" dist="38100" dir="2700000" algn="tl">
                    <a:srgbClr val="000000">
                      <a:alpha val="43137"/>
                    </a:srgbClr>
                  </a:outerShdw>
                </a:effectLst>
              </a:rPr>
              <a:t>الاهداف ، ويغير </a:t>
            </a:r>
            <a:r>
              <a:rPr lang="ar-AE" dirty="0" smtClean="0"/>
              <a:t>لنا معتقداتنا عن الحياة </a:t>
            </a:r>
            <a:endParaRPr lang="ar-AE"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62216">
            <a:off x="6181644" y="4045849"/>
            <a:ext cx="656305" cy="104602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2819400" y="4343400"/>
            <a:ext cx="5638800" cy="646331"/>
          </a:xfrm>
          <a:prstGeom prst="rect">
            <a:avLst/>
          </a:prstGeom>
          <a:noFill/>
        </p:spPr>
        <p:txBody>
          <a:bodyPr wrap="square" rtlCol="1">
            <a:spAutoFit/>
          </a:bodyPr>
          <a:lstStyle/>
          <a:p>
            <a:pPr marL="285750" indent="-285750" algn="r" rtl="1">
              <a:buFont typeface="Arial" panose="020B0604020202020204" pitchFamily="34" charset="0"/>
              <a:buChar char="•"/>
            </a:pPr>
            <a:r>
              <a:rPr lang="ar-AE" dirty="0" smtClean="0"/>
              <a:t>اليابان بلد مثير للفضول والاحترام،، فكيف هو أدبهم.. ؟ اود اكتشاف ذلك معا.</a:t>
            </a:r>
            <a:endParaRPr lang="ar-AE" dirty="0"/>
          </a:p>
        </p:txBody>
      </p:sp>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31150" r="32160"/>
          <a:stretch/>
        </p:blipFill>
        <p:spPr>
          <a:xfrm rot="252894">
            <a:off x="4114800" y="5102919"/>
            <a:ext cx="731493" cy="1048306"/>
          </a:xfrm>
          <a:prstGeom prst="rect">
            <a:avLst/>
          </a:prstGeom>
        </p:spPr>
      </p:pic>
      <p:sp>
        <p:nvSpPr>
          <p:cNvPr id="9" name="TextBox 8"/>
          <p:cNvSpPr txBox="1"/>
          <p:nvPr/>
        </p:nvSpPr>
        <p:spPr>
          <a:xfrm>
            <a:off x="1219200" y="5504894"/>
            <a:ext cx="7162800" cy="646331"/>
          </a:xfrm>
          <a:prstGeom prst="rect">
            <a:avLst/>
          </a:prstGeom>
          <a:noFill/>
        </p:spPr>
        <p:txBody>
          <a:bodyPr wrap="square" rtlCol="1">
            <a:spAutoFit/>
          </a:bodyPr>
          <a:lstStyle/>
          <a:p>
            <a:pPr marL="285750" indent="-285750" algn="r" rtl="1">
              <a:buFont typeface="Arial" panose="020B0604020202020204" pitchFamily="34" charset="0"/>
              <a:buChar char="•"/>
            </a:pPr>
            <a:r>
              <a:rPr lang="ar-AE" dirty="0" smtClean="0"/>
              <a:t>انا في رحلة نفس مجنونة عاصفة ، اشعر أنها تحتاج إلى ربان ، واضن أن كتاب الحضور سيكون رباني هذه المرة.</a:t>
            </a:r>
            <a:endParaRPr lang="ar-AE" dirty="0"/>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47325">
            <a:off x="2810972" y="2302230"/>
            <a:ext cx="652707" cy="898754"/>
          </a:xfrm>
          <a:prstGeom prst="rect">
            <a:avLst/>
          </a:prstGeom>
        </p:spPr>
      </p:pic>
      <p:sp>
        <p:nvSpPr>
          <p:cNvPr id="11" name="TextBox 10"/>
          <p:cNvSpPr txBox="1"/>
          <p:nvPr/>
        </p:nvSpPr>
        <p:spPr>
          <a:xfrm>
            <a:off x="1203960" y="2581065"/>
            <a:ext cx="7239000" cy="369332"/>
          </a:xfrm>
          <a:prstGeom prst="rect">
            <a:avLst/>
          </a:prstGeom>
          <a:noFill/>
        </p:spPr>
        <p:txBody>
          <a:bodyPr wrap="square" rtlCol="1">
            <a:spAutoFit/>
          </a:bodyPr>
          <a:lstStyle/>
          <a:p>
            <a:pPr marL="285750" indent="-285750" algn="r" rtl="1">
              <a:buFont typeface="Arial" panose="020B0604020202020204" pitchFamily="34" charset="0"/>
              <a:buChar char="•"/>
            </a:pPr>
            <a:r>
              <a:rPr lang="ar-AE" dirty="0" smtClean="0"/>
              <a:t>بدأت أشعر بأمور كثيرة بعد هذا الكتاب.. وارغب في قراءته مجدادا مع سجال.</a:t>
            </a:r>
            <a:endParaRPr lang="ar-AE" dirty="0"/>
          </a:p>
        </p:txBody>
      </p:sp>
    </p:spTree>
    <p:extLst>
      <p:ext uri="{BB962C8B-B14F-4D97-AF65-F5344CB8AC3E}">
        <p14:creationId xmlns:p14="http://schemas.microsoft.com/office/powerpoint/2010/main" val="3674963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124200"/>
            <a:ext cx="8229600" cy="1524000"/>
          </a:xfrm>
        </p:spPr>
        <p:txBody>
          <a:bodyPr>
            <a:normAutofit/>
          </a:bodyPr>
          <a:lstStyle/>
          <a:p>
            <a:pPr algn="ctr" rtl="1"/>
            <a:r>
              <a:rPr lang="ar-AE" sz="6000" dirty="0" smtClean="0"/>
              <a:t>ولينطلق التصويت</a:t>
            </a:r>
            <a:endParaRPr lang="ar-AE" sz="6000" dirty="0"/>
          </a:p>
        </p:txBody>
      </p:sp>
    </p:spTree>
    <p:extLst>
      <p:ext uri="{BB962C8B-B14F-4D97-AF65-F5344CB8AC3E}">
        <p14:creationId xmlns:p14="http://schemas.microsoft.com/office/powerpoint/2010/main" val="359504552"/>
      </p:ext>
    </p:extLst>
  </p:cSld>
  <p:clrMapOvr>
    <a:masterClrMapping/>
  </p:clrMapOvr>
</p:sld>
</file>

<file path=ppt/theme/theme1.xml><?xml version="1.0" encoding="utf-8"?>
<a:theme xmlns:a="http://schemas.openxmlformats.org/drawingml/2006/main" name="Thatch">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324</TotalTime>
  <Words>1427</Words>
  <Application>Microsoft Office PowerPoint</Application>
  <PresentationFormat>On-screen Show (4:3)</PresentationFormat>
  <Paragraphs>65</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Tw Cen MT</vt:lpstr>
      <vt:lpstr>Thatch</vt:lpstr>
      <vt:lpstr>فرسان مارس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لماذا صفق له قلبك..</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dc:creator>
  <cp:lastModifiedBy>police</cp:lastModifiedBy>
  <cp:revision>24</cp:revision>
  <dcterms:created xsi:type="dcterms:W3CDTF">2020-02-24T16:35:32Z</dcterms:created>
  <dcterms:modified xsi:type="dcterms:W3CDTF">2020-02-25T09:24:16Z</dcterms:modified>
</cp:coreProperties>
</file>