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2" r:id="rId4"/>
  </p:sldMasterIdLst>
  <p:notesMasterIdLst>
    <p:notesMasterId r:id="rId13"/>
  </p:notesMasterIdLst>
  <p:sldIdLst>
    <p:sldId id="264" r:id="rId5"/>
    <p:sldId id="313" r:id="rId6"/>
    <p:sldId id="314" r:id="rId7"/>
    <p:sldId id="315" r:id="rId8"/>
    <p:sldId id="316" r:id="rId9"/>
    <p:sldId id="318" r:id="rId10"/>
    <p:sldId id="317" r:id="rId11"/>
    <p:sldId id="31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86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19" autoAdjust="0"/>
  </p:normalViewPr>
  <p:slideViewPr>
    <p:cSldViewPr snapToGrid="0">
      <p:cViewPr varScale="1">
        <p:scale>
          <a:sx n="91" d="100"/>
          <a:sy n="91" d="100"/>
        </p:scale>
        <p:origin x="72" y="4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notesMaster" Target="notesMasters/notesMaster1.xml" /><Relationship Id="rId3" Type="http://schemas.openxmlformats.org/officeDocument/2006/relationships/customXml" Target="../customXml/item3.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tableStyles" Target="tableStyles.xml" /><Relationship Id="rId2" Type="http://schemas.openxmlformats.org/officeDocument/2006/relationships/customXml" Target="../customXml/item2.xml" /><Relationship Id="rId16" Type="http://schemas.openxmlformats.org/officeDocument/2006/relationships/theme" Target="theme/theme1.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viewProps" Target="viewProps.xml" /><Relationship Id="rId10" Type="http://schemas.openxmlformats.org/officeDocument/2006/relationships/slide" Target="slides/slide6.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4/26/2021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155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BE2B25-D578-4CEC-9CC9-AD2BAD329E3E}" type="datetime1">
              <a:rPr lang="en-US" smtClean="0"/>
              <a:t>4/26/2021</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r>
              <a:rPr lang="ar-AE"/>
              <a:t>نادي الكتاب سجال          </a:t>
            </a:r>
            <a:r>
              <a:rPr lang="en-US"/>
              <a:t>seejaalbookclub</a:t>
            </a:r>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34B7E4EF-A1BD-40F4-AB7B-04F084DD991D}"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765925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A20EA92E-BF27-41DA-B7B7-0A4B6DF60C64}" type="datetime1">
              <a:rPr lang="en-US" smtClean="0"/>
              <a:t>4/26/2021</a:t>
            </a:fld>
            <a:endParaRPr lang="en-US" dirty="0"/>
          </a:p>
        </p:txBody>
      </p:sp>
      <p:sp>
        <p:nvSpPr>
          <p:cNvPr id="5" name="Footer Placeholder 4"/>
          <p:cNvSpPr>
            <a:spLocks noGrp="1"/>
          </p:cNvSpPr>
          <p:nvPr>
            <p:ph type="ftr" sz="quarter" idx="11"/>
          </p:nvPr>
        </p:nvSpPr>
        <p:spPr/>
        <p:txBody>
          <a:bodyPr/>
          <a:lstStyle>
            <a:lvl1pPr>
              <a:defRPr sz="1200"/>
            </a:lvl1pPr>
          </a:lstStyle>
          <a:p>
            <a:r>
              <a:rPr lang="ar-AE"/>
              <a:t>نادي الكتاب سجال          </a:t>
            </a:r>
            <a:r>
              <a:rPr lang="en-US"/>
              <a:t>seejaalbookclub</a:t>
            </a:r>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244364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2F25EB96-143C-484F-84FD-F69F0616361A}" type="datetime1">
              <a:rPr lang="en-US" smtClean="0"/>
              <a:t>4/26/2021</a:t>
            </a:fld>
            <a:endParaRPr lang="en-US" dirty="0"/>
          </a:p>
        </p:txBody>
      </p:sp>
      <p:sp>
        <p:nvSpPr>
          <p:cNvPr id="5" name="Footer Placeholder 4"/>
          <p:cNvSpPr>
            <a:spLocks noGrp="1"/>
          </p:cNvSpPr>
          <p:nvPr>
            <p:ph type="ftr" sz="quarter" idx="11"/>
          </p:nvPr>
        </p:nvSpPr>
        <p:spPr/>
        <p:txBody>
          <a:bodyPr/>
          <a:lstStyle/>
          <a:p>
            <a:r>
              <a:rPr lang="ar-AE"/>
              <a:t>نادي الكتاب سجال          </a:t>
            </a:r>
            <a:r>
              <a:rPr lang="en-US"/>
              <a:t>seejaalbookclub</a:t>
            </a:r>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42466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FFD0CC-1FA7-40A4-A8EE-FDEA1590E142}" type="datetime1">
              <a:rPr lang="en-US" smtClean="0"/>
              <a:t>4/26/2021</a:t>
            </a:fld>
            <a:endParaRPr lang="en-US" dirty="0"/>
          </a:p>
        </p:txBody>
      </p:sp>
      <p:sp>
        <p:nvSpPr>
          <p:cNvPr id="6" name="Footer Placeholder 5"/>
          <p:cNvSpPr>
            <a:spLocks noGrp="1"/>
          </p:cNvSpPr>
          <p:nvPr>
            <p:ph type="ftr" sz="quarter" idx="11"/>
          </p:nvPr>
        </p:nvSpPr>
        <p:spPr/>
        <p:txBody>
          <a:bodyPr/>
          <a:lstStyle/>
          <a:p>
            <a:r>
              <a:rPr lang="ar-AE"/>
              <a:t>نادي الكتاب سجال          </a:t>
            </a:r>
            <a:r>
              <a:rPr lang="en-US"/>
              <a:t>seejaalbookclub</a:t>
            </a:r>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70263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D57BF6-0FAB-4D74-8317-9404DEF3332C}" type="datetime1">
              <a:rPr lang="en-US" smtClean="0"/>
              <a:t>4/26/2021</a:t>
            </a:fld>
            <a:endParaRPr lang="en-US" dirty="0"/>
          </a:p>
        </p:txBody>
      </p:sp>
      <p:sp>
        <p:nvSpPr>
          <p:cNvPr id="8" name="Footer Placeholder 7"/>
          <p:cNvSpPr>
            <a:spLocks noGrp="1"/>
          </p:cNvSpPr>
          <p:nvPr>
            <p:ph type="ftr" sz="quarter" idx="11"/>
          </p:nvPr>
        </p:nvSpPr>
        <p:spPr/>
        <p:txBody>
          <a:bodyPr/>
          <a:lstStyle/>
          <a:p>
            <a:r>
              <a:rPr lang="ar-AE"/>
              <a:t>نادي الكتاب سجال          </a:t>
            </a:r>
            <a:r>
              <a:rPr lang="en-US"/>
              <a:t>seejaalbookclub</a:t>
            </a:r>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96681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0D2FB9-C865-40AB-BA28-33F876E33F6F}" type="datetime1">
              <a:rPr lang="en-US" smtClean="0"/>
              <a:t>4/26/2021</a:t>
            </a:fld>
            <a:endParaRPr lang="en-US" dirty="0"/>
          </a:p>
        </p:txBody>
      </p:sp>
      <p:sp>
        <p:nvSpPr>
          <p:cNvPr id="4" name="Footer Placeholder 3"/>
          <p:cNvSpPr>
            <a:spLocks noGrp="1"/>
          </p:cNvSpPr>
          <p:nvPr>
            <p:ph type="ftr" sz="quarter" idx="11"/>
          </p:nvPr>
        </p:nvSpPr>
        <p:spPr/>
        <p:txBody>
          <a:bodyPr/>
          <a:lstStyle/>
          <a:p>
            <a:r>
              <a:rPr lang="ar-AE"/>
              <a:t>نادي الكتاب سجال          </a:t>
            </a:r>
            <a:r>
              <a:rPr lang="en-US"/>
              <a:t>seejaalbookclub</a:t>
            </a:r>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95652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32380F-3A46-4D0A-8F94-300B408C9381}" type="datetime1">
              <a:rPr lang="en-US" smtClean="0"/>
              <a:t>4/26/2021</a:t>
            </a:fld>
            <a:endParaRPr lang="en-US" dirty="0"/>
          </a:p>
        </p:txBody>
      </p:sp>
      <p:sp>
        <p:nvSpPr>
          <p:cNvPr id="3" name="Footer Placeholder 2"/>
          <p:cNvSpPr>
            <a:spLocks noGrp="1"/>
          </p:cNvSpPr>
          <p:nvPr>
            <p:ph type="ftr" sz="quarter" idx="11"/>
          </p:nvPr>
        </p:nvSpPr>
        <p:spPr/>
        <p:txBody>
          <a:bodyPr/>
          <a:lstStyle/>
          <a:p>
            <a:r>
              <a:rPr lang="ar-AE"/>
              <a:t>نادي الكتاب سجال          </a:t>
            </a:r>
            <a:r>
              <a:rPr lang="en-US"/>
              <a:t>seejaalbookclub</a:t>
            </a:r>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70207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858C74-2632-4DCB-9AFF-920535A410BD}" type="datetime1">
              <a:rPr lang="en-US" smtClean="0"/>
              <a:t>4/26/2021</a:t>
            </a:fld>
            <a:endParaRPr lang="en-US" dirty="0"/>
          </a:p>
        </p:txBody>
      </p:sp>
      <p:sp>
        <p:nvSpPr>
          <p:cNvPr id="6" name="Footer Placeholder 5"/>
          <p:cNvSpPr>
            <a:spLocks noGrp="1"/>
          </p:cNvSpPr>
          <p:nvPr>
            <p:ph type="ftr" sz="quarter" idx="11"/>
          </p:nvPr>
        </p:nvSpPr>
        <p:spPr/>
        <p:txBody>
          <a:bodyPr/>
          <a:lstStyle/>
          <a:p>
            <a:r>
              <a:rPr lang="ar-AE"/>
              <a:t>نادي الكتاب سجال          </a:t>
            </a:r>
            <a:r>
              <a:rPr lang="en-US"/>
              <a:t>seejaalbookclub</a:t>
            </a:r>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26281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113D4492-CD19-4BE4-90DC-C289105AB0FD}" type="datetime1">
              <a:rPr lang="en-US" smtClean="0"/>
              <a:t>4/26/2021</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pPr algn="l"/>
            <a:r>
              <a:rPr lang="ar-AE"/>
              <a:t>نادي الكتاب سجال          </a:t>
            </a:r>
            <a:r>
              <a:rPr lang="en-US"/>
              <a:t>seejaalbookclub</a:t>
            </a:r>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34B7E4EF-A1BD-40F4-AB7B-04F084DD991D}" type="slidenum">
              <a:rPr lang="en-US" smtClean="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3508749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0FDBCD-F343-4B77-8F9E-4DFBB0774A18}" type="datetime1">
              <a:rPr lang="en-US" smtClean="0"/>
              <a:t>4/26/2021</a:t>
            </a:fld>
            <a:endParaRPr lang="en-US" dirty="0"/>
          </a:p>
        </p:txBody>
      </p:sp>
      <p:sp>
        <p:nvSpPr>
          <p:cNvPr id="5" name="Footer Placeholder 4"/>
          <p:cNvSpPr>
            <a:spLocks noGrp="1"/>
          </p:cNvSpPr>
          <p:nvPr>
            <p:ph type="ftr" sz="quarter" idx="11"/>
          </p:nvPr>
        </p:nvSpPr>
        <p:spPr/>
        <p:txBody>
          <a:bodyPr/>
          <a:lstStyle/>
          <a:p>
            <a:r>
              <a:rPr lang="ar-AE"/>
              <a:t>نادي الكتاب سجال          </a:t>
            </a:r>
            <a:r>
              <a:rPr lang="en-US"/>
              <a:t>seejaalbookclub</a:t>
            </a:r>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674130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B69005-8F62-42EA-B94C-B2BE304F3698}" type="datetime1">
              <a:rPr lang="en-US" smtClean="0"/>
              <a:t>4/26/2021</a:t>
            </a:fld>
            <a:endParaRPr lang="en-US" dirty="0"/>
          </a:p>
        </p:txBody>
      </p:sp>
      <p:sp>
        <p:nvSpPr>
          <p:cNvPr id="5" name="Footer Placeholder 4"/>
          <p:cNvSpPr>
            <a:spLocks noGrp="1"/>
          </p:cNvSpPr>
          <p:nvPr>
            <p:ph type="ftr" sz="quarter" idx="11"/>
          </p:nvPr>
        </p:nvSpPr>
        <p:spPr/>
        <p:txBody>
          <a:bodyPr/>
          <a:lstStyle/>
          <a:p>
            <a:r>
              <a:rPr lang="ar-AE"/>
              <a:t>نادي الكتاب سجال          </a:t>
            </a:r>
            <a:r>
              <a:rPr lang="en-US"/>
              <a:t>seejaalbookclub</a:t>
            </a:r>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40994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4BF94FD-8ACE-4B7D-A715-387C5708863A}" type="datetime1">
              <a:rPr lang="en-US" smtClean="0"/>
              <a:t>4/26/2021</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ar-AE"/>
              <a:t>نادي الكتاب سجال          </a:t>
            </a:r>
            <a:r>
              <a:rPr lang="en-US"/>
              <a:t>seejaalbookclub</a:t>
            </a:r>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8136644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sldNum="0" hd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742910"/>
            <a:ext cx="12191980" cy="6858000"/>
          </a:xfrm>
          <a:prstGeom prst="rect">
            <a:avLst/>
          </a:prstGeom>
        </p:spPr>
      </p:pic>
      <p:sp>
        <p:nvSpPr>
          <p:cNvPr id="7" name="Rectangle: Rounded Corners 6">
            <a:extLst>
              <a:ext uri="{FF2B5EF4-FFF2-40B4-BE49-F238E27FC236}">
                <a16:creationId xmlns:a16="http://schemas.microsoft.com/office/drawing/2014/main" id="{81EB14E9-89E0-45A0-8D5F-D68DA08A1A3C}"/>
              </a:ext>
            </a:extLst>
          </p:cNvPr>
          <p:cNvSpPr/>
          <p:nvPr/>
        </p:nvSpPr>
        <p:spPr>
          <a:xfrm>
            <a:off x="1947463" y="998162"/>
            <a:ext cx="8655389" cy="22912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8000" dirty="0">
                <a:ln w="0"/>
                <a:solidFill>
                  <a:srgbClr val="002060"/>
                </a:solidFill>
                <a:effectLst>
                  <a:outerShdw blurRad="38100" dist="25400" dir="5400000" algn="ctr" rotWithShape="0">
                    <a:srgbClr val="6E747A">
                      <a:alpha val="43000"/>
                    </a:srgbClr>
                  </a:outerShdw>
                </a:effectLst>
              </a:rPr>
              <a:t>فرسان مايو 2021</a:t>
            </a:r>
            <a:endParaRPr lang="en-US" sz="8000" dirty="0">
              <a:ln w="0"/>
              <a:solidFill>
                <a:srgbClr val="002060"/>
              </a:solidFill>
              <a:effectLst>
                <a:outerShdw blurRad="38100" dist="25400" dir="5400000" algn="ctr" rotWithShape="0">
                  <a:srgbClr val="6E747A">
                    <a:alpha val="43000"/>
                  </a:srgbClr>
                </a:outerShdw>
              </a:effectLst>
            </a:endParaRPr>
          </a:p>
        </p:txBody>
      </p:sp>
      <p:sp>
        <p:nvSpPr>
          <p:cNvPr id="11" name="Rectangle: Rounded Corners 10">
            <a:extLst>
              <a:ext uri="{FF2B5EF4-FFF2-40B4-BE49-F238E27FC236}">
                <a16:creationId xmlns:a16="http://schemas.microsoft.com/office/drawing/2014/main" id="{42666B6C-8987-4FD8-8AA0-B9D1809AC0EC}"/>
              </a:ext>
            </a:extLst>
          </p:cNvPr>
          <p:cNvSpPr/>
          <p:nvPr/>
        </p:nvSpPr>
        <p:spPr>
          <a:xfrm>
            <a:off x="2121968" y="4768713"/>
            <a:ext cx="2101025" cy="52351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n w="0"/>
                <a:solidFill>
                  <a:srgbClr val="002060"/>
                </a:solidFill>
                <a:effectLst>
                  <a:outerShdw blurRad="38100" dist="25400" dir="5400000" algn="ctr" rotWithShape="0">
                    <a:srgbClr val="6E747A">
                      <a:alpha val="43000"/>
                    </a:srgbClr>
                  </a:outerShdw>
                </a:effectLst>
              </a:rPr>
              <a:t>seejaalbookclub</a:t>
            </a:r>
          </a:p>
        </p:txBody>
      </p:sp>
    </p:spTree>
    <p:extLst>
      <p:ext uri="{BB962C8B-B14F-4D97-AF65-F5344CB8AC3E}">
        <p14:creationId xmlns:p14="http://schemas.microsoft.com/office/powerpoint/2010/main" val="42028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AD8E9-24D3-41D1-8FA2-479286547E8D}"/>
              </a:ext>
            </a:extLst>
          </p:cNvPr>
          <p:cNvSpPr>
            <a:spLocks noGrp="1"/>
          </p:cNvSpPr>
          <p:nvPr>
            <p:ph type="title"/>
          </p:nvPr>
        </p:nvSpPr>
        <p:spPr>
          <a:xfrm>
            <a:off x="1458455" y="1130788"/>
            <a:ext cx="9603275" cy="1049235"/>
          </a:xfrm>
        </p:spPr>
        <p:txBody>
          <a:bodyPr/>
          <a:lstStyle/>
          <a:p>
            <a:pPr algn="r"/>
            <a:r>
              <a:rPr lang="ar-AE" dirty="0">
                <a:solidFill>
                  <a:srgbClr val="E686DB"/>
                </a:solidFill>
              </a:rPr>
              <a:t>هند المشهور</a:t>
            </a:r>
            <a:endParaRPr lang="en-US" dirty="0">
              <a:solidFill>
                <a:srgbClr val="E686DB"/>
              </a:solidFill>
            </a:endParaRPr>
          </a:p>
        </p:txBody>
      </p:sp>
      <p:sp>
        <p:nvSpPr>
          <p:cNvPr id="3" name="Content Placeholder 2">
            <a:extLst>
              <a:ext uri="{FF2B5EF4-FFF2-40B4-BE49-F238E27FC236}">
                <a16:creationId xmlns:a16="http://schemas.microsoft.com/office/drawing/2014/main" id="{0F8DACCA-B9A1-439D-935D-9822A7185AA5}"/>
              </a:ext>
            </a:extLst>
          </p:cNvPr>
          <p:cNvSpPr>
            <a:spLocks noGrp="1"/>
          </p:cNvSpPr>
          <p:nvPr>
            <p:ph idx="1"/>
          </p:nvPr>
        </p:nvSpPr>
        <p:spPr>
          <a:xfrm>
            <a:off x="4605562" y="1913502"/>
            <a:ext cx="6511891" cy="3670619"/>
          </a:xfrm>
        </p:spPr>
        <p:txBody>
          <a:bodyPr>
            <a:normAutofit lnSpcReduction="10000"/>
          </a:bodyPr>
          <a:lstStyle/>
          <a:p>
            <a:pPr marL="0" indent="0" algn="r" rtl="1">
              <a:buNone/>
            </a:pPr>
            <a:r>
              <a:rPr lang="ar-AE" sz="2800" dirty="0"/>
              <a:t>كاتبة سيناريو و رواية ، كاتبة مقالات نادرًا، خريجة بكالوريوس إدارة أعمال أؤيد الأعمال الحرّة ، شغوفة بالفن و الجمال.</a:t>
            </a:r>
          </a:p>
          <a:p>
            <a:pPr marL="0" indent="0" algn="r" rtl="1">
              <a:buNone/>
            </a:pPr>
            <a:r>
              <a:rPr lang="ar-AE" sz="2800" dirty="0"/>
              <a:t>بدأت "المشهور" كاتبةَ سيناريو للرسوم المتحركة، ثم انتقلت إلى كتابة الرواية متأثرة بالحالة الروحانية التي تمر بها والخبرات الوجدانية والعقلية التي مرت بها خلال رحلاته بين البلاد.</a:t>
            </a:r>
            <a:endParaRPr lang="en-US" sz="2800" dirty="0"/>
          </a:p>
        </p:txBody>
      </p:sp>
      <p:pic>
        <p:nvPicPr>
          <p:cNvPr id="5" name="Picture 4">
            <a:extLst>
              <a:ext uri="{FF2B5EF4-FFF2-40B4-BE49-F238E27FC236}">
                <a16:creationId xmlns:a16="http://schemas.microsoft.com/office/drawing/2014/main" id="{F51F52F4-3F76-4638-87AE-6B809D72DC81}"/>
              </a:ext>
            </a:extLst>
          </p:cNvPr>
          <p:cNvPicPr>
            <a:picLocks noChangeAspect="1"/>
          </p:cNvPicPr>
          <p:nvPr/>
        </p:nvPicPr>
        <p:blipFill>
          <a:blip r:embed="rId2"/>
          <a:stretch>
            <a:fillRect/>
          </a:stretch>
        </p:blipFill>
        <p:spPr>
          <a:xfrm>
            <a:off x="1458455" y="2047400"/>
            <a:ext cx="2763199" cy="2763199"/>
          </a:xfrm>
          <a:prstGeom prst="rect">
            <a:avLst/>
          </a:prstGeom>
        </p:spPr>
      </p:pic>
      <p:sp>
        <p:nvSpPr>
          <p:cNvPr id="6" name="Footer Placeholder 5">
            <a:extLst>
              <a:ext uri="{FF2B5EF4-FFF2-40B4-BE49-F238E27FC236}">
                <a16:creationId xmlns:a16="http://schemas.microsoft.com/office/drawing/2014/main" id="{6E95EBA8-DB4F-482D-845D-30ABEC5348B9}"/>
              </a:ext>
            </a:extLst>
          </p:cNvPr>
          <p:cNvSpPr>
            <a:spLocks noGrp="1"/>
          </p:cNvSpPr>
          <p:nvPr>
            <p:ph type="ftr" sz="quarter" idx="11"/>
          </p:nvPr>
        </p:nvSpPr>
        <p:spPr/>
        <p:txBody>
          <a:bodyPr/>
          <a:lstStyle/>
          <a:p>
            <a:r>
              <a:rPr lang="ar-AE"/>
              <a:t>نادي الكتاب سجال          </a:t>
            </a:r>
            <a:r>
              <a:rPr lang="en-US"/>
              <a:t>seejaalbookclub</a:t>
            </a:r>
            <a:endParaRPr lang="en-US" dirty="0"/>
          </a:p>
        </p:txBody>
      </p:sp>
    </p:spTree>
    <p:extLst>
      <p:ext uri="{BB962C8B-B14F-4D97-AF65-F5344CB8AC3E}">
        <p14:creationId xmlns:p14="http://schemas.microsoft.com/office/powerpoint/2010/main" val="3649763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1297-A5FF-4055-88E4-A0D04500B172}"/>
              </a:ext>
            </a:extLst>
          </p:cNvPr>
          <p:cNvSpPr>
            <a:spLocks noGrp="1"/>
          </p:cNvSpPr>
          <p:nvPr>
            <p:ph type="title"/>
          </p:nvPr>
        </p:nvSpPr>
        <p:spPr>
          <a:xfrm>
            <a:off x="7294260" y="953324"/>
            <a:ext cx="3439285" cy="1049235"/>
          </a:xfrm>
        </p:spPr>
        <p:txBody>
          <a:bodyPr/>
          <a:lstStyle/>
          <a:p>
            <a:pPr algn="r"/>
            <a:r>
              <a:rPr lang="ar-AE" dirty="0">
                <a:solidFill>
                  <a:srgbClr val="E686DB"/>
                </a:solidFill>
              </a:rPr>
              <a:t>قلب وروح وجسد</a:t>
            </a:r>
            <a:endParaRPr lang="en-US" dirty="0">
              <a:solidFill>
                <a:srgbClr val="E686DB"/>
              </a:solidFill>
            </a:endParaRPr>
          </a:p>
        </p:txBody>
      </p:sp>
      <p:sp>
        <p:nvSpPr>
          <p:cNvPr id="3" name="Content Placeholder 2">
            <a:extLst>
              <a:ext uri="{FF2B5EF4-FFF2-40B4-BE49-F238E27FC236}">
                <a16:creationId xmlns:a16="http://schemas.microsoft.com/office/drawing/2014/main" id="{0F977F1F-5776-4F8D-AB1D-12A24933ADE8}"/>
              </a:ext>
            </a:extLst>
          </p:cNvPr>
          <p:cNvSpPr>
            <a:spLocks noGrp="1"/>
          </p:cNvSpPr>
          <p:nvPr>
            <p:ph idx="1"/>
          </p:nvPr>
        </p:nvSpPr>
        <p:spPr>
          <a:xfrm>
            <a:off x="3957747" y="1634298"/>
            <a:ext cx="7194607" cy="4208090"/>
          </a:xfrm>
        </p:spPr>
        <p:txBody>
          <a:bodyPr>
            <a:normAutofit/>
          </a:bodyPr>
          <a:lstStyle/>
          <a:p>
            <a:pPr marL="0" indent="0" algn="just" rtl="1">
              <a:buNone/>
            </a:pPr>
            <a:r>
              <a:rPr lang="ar-AE" dirty="0"/>
              <a:t>رواية "قلب وروح وجسد" تحمل من الواقع كثيرًا من القضايا الاجتماعية، ومن الشخصيات التي لابد لنا أن نجد مثلها في من هم حولنا، ومن العاطفة والرومانسية ما تجعل القارئ يطير إلى السماء، ومن دقة الوصف لوادي النعيم الذي وصفته كأنه حقيقة يقع في سوريا وخاصة بالقرب من نهر الفرات بأشجار الصنوبر والياسمين التي فيه، ومن دقة أرجاء باريس الصاخبة.. الرواية التي وضعتُ فيها سلوك التصوف بشكل خفيف حتى يتناسب مع المجتمع الشرقي والغربي وليناسب مع كل الأعمار والمستويات الثقافية دون تشدد في الدين، التصوف الذي أعنيه أن "نتوجه بالحب والعاطفة لله أولًا؛ لنحصل على انعكاس تلك المحبة المباركة في حياتنا".</a:t>
            </a:r>
          </a:p>
          <a:p>
            <a:pPr marL="0" indent="0" algn="just" rtl="1">
              <a:buNone/>
            </a:pPr>
            <a:r>
              <a:rPr lang="ar-AE" dirty="0"/>
              <a:t>قد نقرأ رواية تعطينا الوعي الكافي لننطلق نحو حياتنا بحب فقد قرأت يوماً ما رواية ألهمتني لأكتب هذه الرواية. . لم تكن المراحل التسعة التي عاشتها صفاء سهلة ،فقد كانت أشبه بولادة تحمل ما يكفي من الوجع. . فهل وصلت صفاء إلى الراحة والفرح؟</a:t>
            </a:r>
            <a:endParaRPr lang="en-US" dirty="0"/>
          </a:p>
        </p:txBody>
      </p:sp>
      <p:pic>
        <p:nvPicPr>
          <p:cNvPr id="5" name="Picture 4">
            <a:extLst>
              <a:ext uri="{FF2B5EF4-FFF2-40B4-BE49-F238E27FC236}">
                <a16:creationId xmlns:a16="http://schemas.microsoft.com/office/drawing/2014/main" id="{DDF064C2-74D1-4AB1-A03C-8CDD752A0914}"/>
              </a:ext>
            </a:extLst>
          </p:cNvPr>
          <p:cNvPicPr>
            <a:picLocks noChangeAspect="1"/>
          </p:cNvPicPr>
          <p:nvPr/>
        </p:nvPicPr>
        <p:blipFill>
          <a:blip r:embed="rId2"/>
          <a:stretch>
            <a:fillRect/>
          </a:stretch>
        </p:blipFill>
        <p:spPr>
          <a:xfrm>
            <a:off x="1449655" y="2393448"/>
            <a:ext cx="1819275" cy="2505075"/>
          </a:xfrm>
          <a:prstGeom prst="rect">
            <a:avLst/>
          </a:prstGeom>
          <a:ln>
            <a:noFill/>
          </a:ln>
          <a:effectLst>
            <a:outerShdw blurRad="292100" dist="139700" dir="2700000" algn="tl" rotWithShape="0">
              <a:srgbClr val="333333">
                <a:alpha val="65000"/>
              </a:srgbClr>
            </a:outerShdw>
          </a:effectLst>
        </p:spPr>
      </p:pic>
      <p:sp>
        <p:nvSpPr>
          <p:cNvPr id="6" name="Footer Placeholder 5">
            <a:extLst>
              <a:ext uri="{FF2B5EF4-FFF2-40B4-BE49-F238E27FC236}">
                <a16:creationId xmlns:a16="http://schemas.microsoft.com/office/drawing/2014/main" id="{543F491F-E452-49E8-9A05-3DB34385FDF2}"/>
              </a:ext>
            </a:extLst>
          </p:cNvPr>
          <p:cNvSpPr>
            <a:spLocks noGrp="1"/>
          </p:cNvSpPr>
          <p:nvPr>
            <p:ph type="ftr" sz="quarter" idx="11"/>
          </p:nvPr>
        </p:nvSpPr>
        <p:spPr/>
        <p:txBody>
          <a:bodyPr/>
          <a:lstStyle/>
          <a:p>
            <a:r>
              <a:rPr lang="ar-AE" dirty="0"/>
              <a:t>نادي الكتاب سجال          </a:t>
            </a:r>
            <a:r>
              <a:rPr lang="en-US" dirty="0"/>
              <a:t>        seejaalbookclub</a:t>
            </a:r>
          </a:p>
        </p:txBody>
      </p:sp>
    </p:spTree>
    <p:extLst>
      <p:ext uri="{BB962C8B-B14F-4D97-AF65-F5344CB8AC3E}">
        <p14:creationId xmlns:p14="http://schemas.microsoft.com/office/powerpoint/2010/main" val="2371628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7629-5A16-4BDC-991F-9646826BB6D1}"/>
              </a:ext>
            </a:extLst>
          </p:cNvPr>
          <p:cNvSpPr>
            <a:spLocks noGrp="1"/>
          </p:cNvSpPr>
          <p:nvPr>
            <p:ph type="title"/>
          </p:nvPr>
        </p:nvSpPr>
        <p:spPr>
          <a:xfrm>
            <a:off x="1186111" y="1222477"/>
            <a:ext cx="9603275" cy="1049235"/>
          </a:xfrm>
        </p:spPr>
        <p:txBody>
          <a:bodyPr/>
          <a:lstStyle/>
          <a:p>
            <a:pPr algn="r" rtl="1"/>
            <a:r>
              <a:rPr lang="ar-AE" dirty="0">
                <a:solidFill>
                  <a:srgbClr val="E686DB"/>
                </a:solidFill>
              </a:rPr>
              <a:t>كارلوس زافون</a:t>
            </a:r>
            <a:endParaRPr lang="en-US" dirty="0">
              <a:solidFill>
                <a:srgbClr val="E686DB"/>
              </a:solidFill>
            </a:endParaRPr>
          </a:p>
        </p:txBody>
      </p:sp>
      <p:sp>
        <p:nvSpPr>
          <p:cNvPr id="3" name="Content Placeholder 2">
            <a:extLst>
              <a:ext uri="{FF2B5EF4-FFF2-40B4-BE49-F238E27FC236}">
                <a16:creationId xmlns:a16="http://schemas.microsoft.com/office/drawing/2014/main" id="{F0217C65-CF5F-4213-AAD4-E549E2004949}"/>
              </a:ext>
            </a:extLst>
          </p:cNvPr>
          <p:cNvSpPr>
            <a:spLocks noGrp="1"/>
          </p:cNvSpPr>
          <p:nvPr>
            <p:ph idx="1"/>
          </p:nvPr>
        </p:nvSpPr>
        <p:spPr>
          <a:xfrm>
            <a:off x="4969869" y="2171769"/>
            <a:ext cx="5763676" cy="2683673"/>
          </a:xfrm>
        </p:spPr>
        <p:txBody>
          <a:bodyPr>
            <a:normAutofit/>
          </a:bodyPr>
          <a:lstStyle/>
          <a:p>
            <a:pPr marL="0" indent="0" algn="just" rtl="1">
              <a:buNone/>
            </a:pPr>
            <a:r>
              <a:rPr lang="ar-AE" sz="2400" dirty="0"/>
              <a:t>روائي إسباني اشتهر بكتابته للسلسلة الروائية "مقبرة الكتب المنسية"، والتي </a:t>
            </a:r>
            <a:r>
              <a:rPr lang="ar-AE" sz="2800" dirty="0"/>
              <a:t>تتألف</a:t>
            </a:r>
            <a:r>
              <a:rPr lang="ar-AE" sz="2400" dirty="0"/>
              <a:t> من أربع روايات تُشكّل تيمة أدبية أساسية، ترتبط ببعضها عبر الشخصيات والمواضيع المتعددة، إلا أن كل رواية منها مستقلة عن الأخرى ومنفردة بذاتها.</a:t>
            </a:r>
            <a:endParaRPr lang="en-US" sz="2400" dirty="0"/>
          </a:p>
        </p:txBody>
      </p:sp>
      <p:pic>
        <p:nvPicPr>
          <p:cNvPr id="5" name="Picture 4">
            <a:extLst>
              <a:ext uri="{FF2B5EF4-FFF2-40B4-BE49-F238E27FC236}">
                <a16:creationId xmlns:a16="http://schemas.microsoft.com/office/drawing/2014/main" id="{AB5C2889-298B-4434-A401-B6AB2FD6EC08}"/>
              </a:ext>
            </a:extLst>
          </p:cNvPr>
          <p:cNvPicPr>
            <a:picLocks noChangeAspect="1"/>
          </p:cNvPicPr>
          <p:nvPr/>
        </p:nvPicPr>
        <p:blipFill>
          <a:blip r:embed="rId2"/>
          <a:stretch>
            <a:fillRect/>
          </a:stretch>
        </p:blipFill>
        <p:spPr>
          <a:xfrm>
            <a:off x="2192457" y="2271714"/>
            <a:ext cx="1971675" cy="2314575"/>
          </a:xfrm>
          <a:prstGeom prst="rect">
            <a:avLst/>
          </a:prstGeom>
          <a:ln>
            <a:noFill/>
          </a:ln>
          <a:effectLst>
            <a:outerShdw blurRad="292100" dist="139700" dir="2700000" algn="tl" rotWithShape="0">
              <a:srgbClr val="333333">
                <a:alpha val="65000"/>
              </a:srgbClr>
            </a:outerShdw>
          </a:effectLst>
        </p:spPr>
      </p:pic>
      <p:sp>
        <p:nvSpPr>
          <p:cNvPr id="6" name="Footer Placeholder 5">
            <a:extLst>
              <a:ext uri="{FF2B5EF4-FFF2-40B4-BE49-F238E27FC236}">
                <a16:creationId xmlns:a16="http://schemas.microsoft.com/office/drawing/2014/main" id="{C23735EC-A5C0-4F34-AE77-76E7D695785E}"/>
              </a:ext>
            </a:extLst>
          </p:cNvPr>
          <p:cNvSpPr>
            <a:spLocks noGrp="1"/>
          </p:cNvSpPr>
          <p:nvPr>
            <p:ph type="ftr" sz="quarter" idx="11"/>
          </p:nvPr>
        </p:nvSpPr>
        <p:spPr/>
        <p:txBody>
          <a:bodyPr/>
          <a:lstStyle/>
          <a:p>
            <a:r>
              <a:rPr lang="ar-AE" dirty="0"/>
              <a:t>نادي الكتاب سجال          </a:t>
            </a:r>
            <a:r>
              <a:rPr lang="en-US" dirty="0"/>
              <a:t>          seejaalbookclub</a:t>
            </a:r>
          </a:p>
        </p:txBody>
      </p:sp>
    </p:spTree>
    <p:extLst>
      <p:ext uri="{BB962C8B-B14F-4D97-AF65-F5344CB8AC3E}">
        <p14:creationId xmlns:p14="http://schemas.microsoft.com/office/powerpoint/2010/main" val="3896553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AFCD-CE4F-4421-BD53-3152EDD332A3}"/>
              </a:ext>
            </a:extLst>
          </p:cNvPr>
          <p:cNvSpPr>
            <a:spLocks noGrp="1"/>
          </p:cNvSpPr>
          <p:nvPr>
            <p:ph type="title"/>
          </p:nvPr>
        </p:nvSpPr>
        <p:spPr>
          <a:xfrm>
            <a:off x="6096000" y="953324"/>
            <a:ext cx="4637545" cy="1049235"/>
          </a:xfrm>
        </p:spPr>
        <p:txBody>
          <a:bodyPr/>
          <a:lstStyle/>
          <a:p>
            <a:pPr algn="r"/>
            <a:r>
              <a:rPr lang="ar-AE" dirty="0">
                <a:solidFill>
                  <a:srgbClr val="E686DB"/>
                </a:solidFill>
              </a:rPr>
              <a:t>ظل الريح</a:t>
            </a:r>
            <a:endParaRPr lang="en-US" dirty="0">
              <a:solidFill>
                <a:srgbClr val="E686DB"/>
              </a:solidFill>
            </a:endParaRPr>
          </a:p>
        </p:txBody>
      </p:sp>
      <p:sp>
        <p:nvSpPr>
          <p:cNvPr id="3" name="Content Placeholder 2">
            <a:extLst>
              <a:ext uri="{FF2B5EF4-FFF2-40B4-BE49-F238E27FC236}">
                <a16:creationId xmlns:a16="http://schemas.microsoft.com/office/drawing/2014/main" id="{EE065AC8-4DF2-454E-A9AE-BE7B985478A1}"/>
              </a:ext>
            </a:extLst>
          </p:cNvPr>
          <p:cNvSpPr>
            <a:spLocks noGrp="1"/>
          </p:cNvSpPr>
          <p:nvPr>
            <p:ph idx="1"/>
          </p:nvPr>
        </p:nvSpPr>
        <p:spPr>
          <a:xfrm>
            <a:off x="3811163" y="2171769"/>
            <a:ext cx="6922382" cy="3294576"/>
          </a:xfrm>
        </p:spPr>
        <p:txBody>
          <a:bodyPr/>
          <a:lstStyle/>
          <a:p>
            <a:pPr marL="0" indent="0" algn="just" rtl="1">
              <a:lnSpc>
                <a:spcPct val="150000"/>
              </a:lnSpc>
              <a:buNone/>
            </a:pPr>
            <a:r>
              <a:rPr lang="ar-AE" dirty="0"/>
              <a:t>تنطلق أحداث الرواية من اليوم الذي يمضي فيه دانيال إلى "مقبرة الكتب المنسية" ويدع له والده أن يختار منها كتابا ليكون كتاب حياته، وليقع اختيار دانيال على رواية "ظل الريح" لخوليان كاركاس، وهكذا يلاحق دانيال حياة كاركاس الغامضة وقد اختفت كل رواياته وما "ظل الريح" إلا النسخة الأخيرة من هذه الرواية، وهكذا تتناسل الأحداث مع الشخصيات، ومع كل شخصية يقع عليها دانيال في سياق بحثه عن كاركاس يفتح عالماً جديداً .. أي قصة جديدة لدانيال.</a:t>
            </a:r>
            <a:endParaRPr lang="en-US" dirty="0"/>
          </a:p>
        </p:txBody>
      </p:sp>
      <p:pic>
        <p:nvPicPr>
          <p:cNvPr id="5" name="Picture 4">
            <a:extLst>
              <a:ext uri="{FF2B5EF4-FFF2-40B4-BE49-F238E27FC236}">
                <a16:creationId xmlns:a16="http://schemas.microsoft.com/office/drawing/2014/main" id="{4AB90EFC-9BA3-4976-B66B-099C4A18C34A}"/>
              </a:ext>
            </a:extLst>
          </p:cNvPr>
          <p:cNvPicPr>
            <a:picLocks noChangeAspect="1"/>
          </p:cNvPicPr>
          <p:nvPr/>
        </p:nvPicPr>
        <p:blipFill>
          <a:blip r:embed="rId2"/>
          <a:stretch>
            <a:fillRect/>
          </a:stretch>
        </p:blipFill>
        <p:spPr>
          <a:xfrm>
            <a:off x="1706464" y="2171769"/>
            <a:ext cx="1743075" cy="2619375"/>
          </a:xfrm>
          <a:prstGeom prst="rect">
            <a:avLst/>
          </a:prstGeom>
          <a:ln>
            <a:noFill/>
          </a:ln>
          <a:effectLst>
            <a:outerShdw blurRad="292100" dist="139700" dir="2700000" algn="tl" rotWithShape="0">
              <a:srgbClr val="333333">
                <a:alpha val="65000"/>
              </a:srgbClr>
            </a:outerShdw>
          </a:effectLst>
        </p:spPr>
      </p:pic>
      <p:sp>
        <p:nvSpPr>
          <p:cNvPr id="6" name="Footer Placeholder 5">
            <a:extLst>
              <a:ext uri="{FF2B5EF4-FFF2-40B4-BE49-F238E27FC236}">
                <a16:creationId xmlns:a16="http://schemas.microsoft.com/office/drawing/2014/main" id="{7098868B-8F73-47E3-AD87-F37F7C82AEC9}"/>
              </a:ext>
            </a:extLst>
          </p:cNvPr>
          <p:cNvSpPr>
            <a:spLocks noGrp="1"/>
          </p:cNvSpPr>
          <p:nvPr>
            <p:ph type="ftr" sz="quarter" idx="11"/>
          </p:nvPr>
        </p:nvSpPr>
        <p:spPr/>
        <p:txBody>
          <a:bodyPr/>
          <a:lstStyle/>
          <a:p>
            <a:r>
              <a:rPr lang="ar-AE" dirty="0"/>
              <a:t>نادي الكتاب سجال          </a:t>
            </a:r>
            <a:r>
              <a:rPr lang="en-US" dirty="0"/>
              <a:t>          seejaalbookclub</a:t>
            </a:r>
          </a:p>
        </p:txBody>
      </p:sp>
    </p:spTree>
    <p:extLst>
      <p:ext uri="{BB962C8B-B14F-4D97-AF65-F5344CB8AC3E}">
        <p14:creationId xmlns:p14="http://schemas.microsoft.com/office/powerpoint/2010/main" val="2602415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4B27-03FD-4DB7-9D21-577187890DDE}"/>
              </a:ext>
            </a:extLst>
          </p:cNvPr>
          <p:cNvSpPr>
            <a:spLocks noGrp="1"/>
          </p:cNvSpPr>
          <p:nvPr>
            <p:ph type="title"/>
          </p:nvPr>
        </p:nvSpPr>
        <p:spPr>
          <a:xfrm>
            <a:off x="7545545" y="953324"/>
            <a:ext cx="3188000" cy="1049235"/>
          </a:xfrm>
        </p:spPr>
        <p:txBody>
          <a:bodyPr/>
          <a:lstStyle/>
          <a:p>
            <a:pPr algn="r" rtl="1"/>
            <a:r>
              <a:rPr lang="ar-AE" dirty="0"/>
              <a:t>سعيد </a:t>
            </a:r>
            <a:r>
              <a:rPr lang="ar-AE" dirty="0" err="1"/>
              <a:t>ناشيد</a:t>
            </a:r>
            <a:endParaRPr lang="en-US" dirty="0"/>
          </a:p>
        </p:txBody>
      </p:sp>
      <p:sp>
        <p:nvSpPr>
          <p:cNvPr id="3" name="Content Placeholder 2">
            <a:extLst>
              <a:ext uri="{FF2B5EF4-FFF2-40B4-BE49-F238E27FC236}">
                <a16:creationId xmlns:a16="http://schemas.microsoft.com/office/drawing/2014/main" id="{ABFAF0C4-01AD-4C2B-B1DE-4A35AB720B1B}"/>
              </a:ext>
            </a:extLst>
          </p:cNvPr>
          <p:cNvSpPr>
            <a:spLocks noGrp="1"/>
          </p:cNvSpPr>
          <p:nvPr>
            <p:ph idx="1"/>
          </p:nvPr>
        </p:nvSpPr>
        <p:spPr>
          <a:xfrm>
            <a:off x="4188092" y="2171769"/>
            <a:ext cx="6545453" cy="2128005"/>
          </a:xfrm>
        </p:spPr>
        <p:txBody>
          <a:bodyPr/>
          <a:lstStyle/>
          <a:p>
            <a:pPr marL="0" indent="0" algn="just" rtl="1">
              <a:buNone/>
            </a:pPr>
            <a:r>
              <a:rPr lang="ar-AE" dirty="0"/>
              <a:t> أحد أبرز المغاربة الكبار في مجال البحث والكتابة وأحد المهتمين في قضايا التجديد الديني والذي أصدر العديد من الكتب بهذا الشأن أهمها الحداثة والقرآن كتاب قلق في العقيدة، سعيد </a:t>
            </a:r>
            <a:r>
              <a:rPr lang="ar-AE" dirty="0" err="1"/>
              <a:t>ناشيد</a:t>
            </a:r>
            <a:r>
              <a:rPr lang="ar-AE" dirty="0"/>
              <a:t> باحث وكاتب مغربي لها العديد من </a:t>
            </a:r>
            <a:r>
              <a:rPr lang="ar-AE" dirty="0" err="1"/>
              <a:t>الاعمال</a:t>
            </a:r>
            <a:r>
              <a:rPr lang="ar-AE" dirty="0"/>
              <a:t> والمؤلفات أشهرها التداوي بالفلسفة ودليل التدين والعاقل، بالإضافة الي الوجود والعزاء الفلسفة في مواجهة خيبات الأمل</a:t>
            </a:r>
            <a:endParaRPr lang="en-US" dirty="0"/>
          </a:p>
        </p:txBody>
      </p:sp>
      <p:pic>
        <p:nvPicPr>
          <p:cNvPr id="5" name="Picture 4">
            <a:extLst>
              <a:ext uri="{FF2B5EF4-FFF2-40B4-BE49-F238E27FC236}">
                <a16:creationId xmlns:a16="http://schemas.microsoft.com/office/drawing/2014/main" id="{60E2269E-7798-4E0C-9418-CA339830869D}"/>
              </a:ext>
            </a:extLst>
          </p:cNvPr>
          <p:cNvPicPr>
            <a:picLocks noChangeAspect="1"/>
          </p:cNvPicPr>
          <p:nvPr/>
        </p:nvPicPr>
        <p:blipFill>
          <a:blip r:embed="rId2"/>
          <a:stretch>
            <a:fillRect/>
          </a:stretch>
        </p:blipFill>
        <p:spPr>
          <a:xfrm>
            <a:off x="1813167" y="2171769"/>
            <a:ext cx="1523345" cy="1924050"/>
          </a:xfrm>
          <a:prstGeom prst="rect">
            <a:avLst/>
          </a:prstGeom>
          <a:ln>
            <a:noFill/>
          </a:ln>
          <a:effectLst>
            <a:outerShdw blurRad="292100" dist="139700" dir="2700000" algn="tl" rotWithShape="0">
              <a:srgbClr val="333333">
                <a:alpha val="65000"/>
              </a:srgbClr>
            </a:outerShdw>
          </a:effectLst>
        </p:spPr>
      </p:pic>
      <p:sp>
        <p:nvSpPr>
          <p:cNvPr id="6" name="Footer Placeholder 5">
            <a:extLst>
              <a:ext uri="{FF2B5EF4-FFF2-40B4-BE49-F238E27FC236}">
                <a16:creationId xmlns:a16="http://schemas.microsoft.com/office/drawing/2014/main" id="{4A2A3ECB-E754-4276-A0F9-C4CE10676795}"/>
              </a:ext>
            </a:extLst>
          </p:cNvPr>
          <p:cNvSpPr>
            <a:spLocks noGrp="1"/>
          </p:cNvSpPr>
          <p:nvPr>
            <p:ph type="ftr" sz="quarter" idx="11"/>
          </p:nvPr>
        </p:nvSpPr>
        <p:spPr/>
        <p:txBody>
          <a:bodyPr/>
          <a:lstStyle/>
          <a:p>
            <a:r>
              <a:rPr lang="ar-AE" dirty="0"/>
              <a:t>نادي الكتاب سجال          </a:t>
            </a:r>
            <a:r>
              <a:rPr lang="en-US" dirty="0"/>
              <a:t>          seejaalbookclub</a:t>
            </a:r>
          </a:p>
        </p:txBody>
      </p:sp>
    </p:spTree>
    <p:extLst>
      <p:ext uri="{BB962C8B-B14F-4D97-AF65-F5344CB8AC3E}">
        <p14:creationId xmlns:p14="http://schemas.microsoft.com/office/powerpoint/2010/main" val="925056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24F49-DDC7-4412-9093-363B343B28EE}"/>
              </a:ext>
            </a:extLst>
          </p:cNvPr>
          <p:cNvSpPr>
            <a:spLocks noGrp="1"/>
          </p:cNvSpPr>
          <p:nvPr>
            <p:ph type="title"/>
          </p:nvPr>
        </p:nvSpPr>
        <p:spPr>
          <a:xfrm>
            <a:off x="5758626" y="953324"/>
            <a:ext cx="4974919" cy="1049235"/>
          </a:xfrm>
        </p:spPr>
        <p:txBody>
          <a:bodyPr/>
          <a:lstStyle/>
          <a:p>
            <a:pPr algn="r" rtl="1"/>
            <a:r>
              <a:rPr lang="ar-AE" dirty="0">
                <a:solidFill>
                  <a:srgbClr val="E686DB"/>
                </a:solidFill>
              </a:rPr>
              <a:t>التداوي بالفلسفة</a:t>
            </a:r>
            <a:endParaRPr lang="en-US" dirty="0">
              <a:solidFill>
                <a:srgbClr val="E686DB"/>
              </a:solidFill>
            </a:endParaRPr>
          </a:p>
        </p:txBody>
      </p:sp>
      <p:sp>
        <p:nvSpPr>
          <p:cNvPr id="3" name="Content Placeholder 2">
            <a:extLst>
              <a:ext uri="{FF2B5EF4-FFF2-40B4-BE49-F238E27FC236}">
                <a16:creationId xmlns:a16="http://schemas.microsoft.com/office/drawing/2014/main" id="{2ADB8C41-BD67-49C3-B7D7-AF80B5E5D7D4}"/>
              </a:ext>
            </a:extLst>
          </p:cNvPr>
          <p:cNvSpPr>
            <a:spLocks noGrp="1"/>
          </p:cNvSpPr>
          <p:nvPr>
            <p:ph idx="1"/>
          </p:nvPr>
        </p:nvSpPr>
        <p:spPr>
          <a:xfrm>
            <a:off x="2840922" y="1528120"/>
            <a:ext cx="8451035" cy="4376556"/>
          </a:xfrm>
        </p:spPr>
        <p:txBody>
          <a:bodyPr>
            <a:normAutofit/>
          </a:bodyPr>
          <a:lstStyle/>
          <a:p>
            <a:pPr marL="0" indent="0" algn="just" rtl="1">
              <a:buNone/>
            </a:pPr>
            <a:r>
              <a:rPr lang="ar-AE" dirty="0"/>
              <a:t>في هذا الكتاب دفاعٌ عن الحياة البسيطة، فما الحياة البسيطة؟ إنها حياة أعيشها بأقل ما يمكن من الأوهام، حياة أتصالح فيها مع قَدَري الخاص، ولا أقارن نفسي بأي قَدَر لأي إنسان آخر. حياة أكون فيها كما أنا لا كما يريدني الآخرون أن أكون. حياة أبسُط فيها سلطاني على نفسي، بحيث تكون انفعالاتي ومشاعري صادقة في التعبير عن القيَم التي أعبّر عنها وأدعو إليها. حياة أصنع فيها المتعة بأقل الأشياء، وأبدع السعادة والفرح بأبسط السُّبل، حيث تكون البهجة الحقيقية هي بهجة الشعور بالنمو والارتقاء. لكن العودة إلى الحياة البسيطة هي الرحلة الأصعب بعد أن ضيّعنا الطريق إليها في غمرة الأوهام الكبرى. قد يظن البعض أن من أيسر الأمور أن نعيش حياة بسيطة! هذا غير صحيح. هذا يحتاج إلى التخلّي عن الطمع في تحصيل الأشياء غير الضرورية للعيش. ويحتاج إلى قيم رفيعة تجاه الطبيعة والبشر، وتجاه النفس. هذا الكتاب قبل أن يكون موجّهٌ لكم، موجّهٌ لي، كتبته لنفسي أوّلاً. إنه محاولة لتبيان دور الفلسفة في صنع الحياة، وذلك حتى تمارس دورها الذي هو الدور الأكثر حيوية: فليس دور الفلسفة أن تمنحنا القدرة على فهم النصوص وحسب، بل دورها بالأساس أن تجعلنا قادرين على فهم الحيا</a:t>
            </a:r>
            <a:endParaRPr lang="en-US" dirty="0"/>
          </a:p>
        </p:txBody>
      </p:sp>
      <p:pic>
        <p:nvPicPr>
          <p:cNvPr id="5" name="Picture 4">
            <a:extLst>
              <a:ext uri="{FF2B5EF4-FFF2-40B4-BE49-F238E27FC236}">
                <a16:creationId xmlns:a16="http://schemas.microsoft.com/office/drawing/2014/main" id="{A540729E-4967-4E2F-98CC-74F94E10CA02}"/>
              </a:ext>
            </a:extLst>
          </p:cNvPr>
          <p:cNvPicPr>
            <a:picLocks noChangeAspect="1"/>
          </p:cNvPicPr>
          <p:nvPr/>
        </p:nvPicPr>
        <p:blipFill>
          <a:blip r:embed="rId2"/>
          <a:stretch>
            <a:fillRect/>
          </a:stretch>
        </p:blipFill>
        <p:spPr>
          <a:xfrm>
            <a:off x="708631" y="2100262"/>
            <a:ext cx="1714500" cy="2657475"/>
          </a:xfrm>
          <a:prstGeom prst="rect">
            <a:avLst/>
          </a:prstGeom>
          <a:ln>
            <a:noFill/>
          </a:ln>
          <a:effectLst>
            <a:outerShdw blurRad="292100" dist="139700" dir="2700000" algn="tl" rotWithShape="0">
              <a:srgbClr val="333333">
                <a:alpha val="65000"/>
              </a:srgbClr>
            </a:outerShdw>
          </a:effectLst>
        </p:spPr>
      </p:pic>
      <p:sp>
        <p:nvSpPr>
          <p:cNvPr id="6" name="Footer Placeholder 5">
            <a:extLst>
              <a:ext uri="{FF2B5EF4-FFF2-40B4-BE49-F238E27FC236}">
                <a16:creationId xmlns:a16="http://schemas.microsoft.com/office/drawing/2014/main" id="{C79D60AB-37D9-4700-91F7-204D825BA48D}"/>
              </a:ext>
            </a:extLst>
          </p:cNvPr>
          <p:cNvSpPr>
            <a:spLocks noGrp="1"/>
          </p:cNvSpPr>
          <p:nvPr>
            <p:ph type="ftr" sz="quarter" idx="11"/>
          </p:nvPr>
        </p:nvSpPr>
        <p:spPr/>
        <p:txBody>
          <a:bodyPr/>
          <a:lstStyle/>
          <a:p>
            <a:r>
              <a:rPr lang="ar-AE"/>
              <a:t>نادي الكتاب سجال          </a:t>
            </a:r>
            <a:r>
              <a:rPr lang="en-US"/>
              <a:t>seejaalbookclub</a:t>
            </a:r>
            <a:endParaRPr lang="en-US" dirty="0"/>
          </a:p>
        </p:txBody>
      </p:sp>
    </p:spTree>
    <p:extLst>
      <p:ext uri="{BB962C8B-B14F-4D97-AF65-F5344CB8AC3E}">
        <p14:creationId xmlns:p14="http://schemas.microsoft.com/office/powerpoint/2010/main" val="1618633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714990"/>
            <a:ext cx="12191980" cy="6858000"/>
          </a:xfrm>
          <a:prstGeom prst="rect">
            <a:avLst/>
          </a:prstGeom>
        </p:spPr>
      </p:pic>
      <p:sp>
        <p:nvSpPr>
          <p:cNvPr id="7" name="Rectangle: Rounded Corners 6">
            <a:extLst>
              <a:ext uri="{FF2B5EF4-FFF2-40B4-BE49-F238E27FC236}">
                <a16:creationId xmlns:a16="http://schemas.microsoft.com/office/drawing/2014/main" id="{81EB14E9-89E0-45A0-8D5F-D68DA08A1A3C}"/>
              </a:ext>
            </a:extLst>
          </p:cNvPr>
          <p:cNvSpPr/>
          <p:nvPr/>
        </p:nvSpPr>
        <p:spPr>
          <a:xfrm>
            <a:off x="474651" y="965877"/>
            <a:ext cx="11370667" cy="22912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7200" dirty="0">
                <a:ln w="0"/>
                <a:solidFill>
                  <a:srgbClr val="002060"/>
                </a:solidFill>
                <a:effectLst>
                  <a:outerShdw blurRad="38100" dist="25400" dir="5400000" algn="ctr" rotWithShape="0">
                    <a:srgbClr val="6E747A">
                      <a:alpha val="43000"/>
                    </a:srgbClr>
                  </a:outerShdw>
                </a:effectLst>
              </a:rPr>
              <a:t>وعلى أحر من اللهفة ينطلق التصويت</a:t>
            </a:r>
            <a:endParaRPr lang="en-US" sz="7200" dirty="0">
              <a:ln w="0"/>
              <a:solidFill>
                <a:srgbClr val="002060"/>
              </a:solidFill>
              <a:effectLst>
                <a:outerShdw blurRad="38100" dist="25400" dir="5400000" algn="ctr" rotWithShape="0">
                  <a:srgbClr val="6E747A">
                    <a:alpha val="43000"/>
                  </a:srgbClr>
                </a:outerShdw>
              </a:effectLst>
            </a:endParaRPr>
          </a:p>
        </p:txBody>
      </p:sp>
      <p:sp>
        <p:nvSpPr>
          <p:cNvPr id="11" name="Rectangle: Rounded Corners 10">
            <a:extLst>
              <a:ext uri="{FF2B5EF4-FFF2-40B4-BE49-F238E27FC236}">
                <a16:creationId xmlns:a16="http://schemas.microsoft.com/office/drawing/2014/main" id="{42666B6C-8987-4FD8-8AA0-B9D1809AC0EC}"/>
              </a:ext>
            </a:extLst>
          </p:cNvPr>
          <p:cNvSpPr/>
          <p:nvPr/>
        </p:nvSpPr>
        <p:spPr>
          <a:xfrm>
            <a:off x="760837" y="4739525"/>
            <a:ext cx="2268549" cy="52351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n w="0"/>
                <a:solidFill>
                  <a:srgbClr val="002060"/>
                </a:solidFill>
                <a:effectLst>
                  <a:outerShdw blurRad="38100" dist="25400" dir="5400000" algn="ctr" rotWithShape="0">
                    <a:srgbClr val="6E747A">
                      <a:alpha val="43000"/>
                    </a:srgbClr>
                  </a:outerShdw>
                </a:effectLst>
              </a:rPr>
              <a:t>seejaalbookclub</a:t>
            </a:r>
          </a:p>
        </p:txBody>
      </p:sp>
    </p:spTree>
    <p:extLst>
      <p:ext uri="{BB962C8B-B14F-4D97-AF65-F5344CB8AC3E}">
        <p14:creationId xmlns:p14="http://schemas.microsoft.com/office/powerpoint/2010/main" val="2092773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Galler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BCBFB-BBC7-42F1-95CD-058E172363A0}">
  <ds:schemaRefs>
    <ds:schemaRef ds:uri="http://schemas.microsoft.com/office/2006/metadata/properties"/>
    <ds:schemaRef ds:uri="http://www.w3.org/2000/xmlns/"/>
    <ds:schemaRef ds:uri="71af3243-3dd4-4a8d-8c0d-dd76da1f02a5"/>
    <ds:schemaRef ds:uri="http://www.w3.org/2001/XMLSchema-instance"/>
  </ds:schemaRefs>
</ds:datastoreItem>
</file>

<file path=customXml/itemProps2.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Gallery</Template>
  <TotalTime>133</TotalTime>
  <Words>649</Words>
  <Application>Microsoft Office PowerPoint</Application>
  <PresentationFormat>شاشة عريضة</PresentationFormat>
  <Paragraphs>26</Paragraphs>
  <Slides>8</Slides>
  <Notes>2</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Gallery</vt:lpstr>
      <vt:lpstr>عرض تقديمي في PowerPoint</vt:lpstr>
      <vt:lpstr>هند المشهور</vt:lpstr>
      <vt:lpstr>قلب وروح وجسد</vt:lpstr>
      <vt:lpstr>كارلوس زافون</vt:lpstr>
      <vt:lpstr>ظل الريح</vt:lpstr>
      <vt:lpstr>سعيد ناشيد</vt:lpstr>
      <vt:lpstr>التداوي بالفلسفة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امل جميع</dc:creator>
  <cp:lastModifiedBy>أمل جميع</cp:lastModifiedBy>
  <cp:revision>9</cp:revision>
  <dcterms:created xsi:type="dcterms:W3CDTF">2021-04-25T10:53:40Z</dcterms:created>
  <dcterms:modified xsi:type="dcterms:W3CDTF">2021-04-26T06:11:31Z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