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0" r:id="rId1"/>
  </p:sldMasterIdLst>
  <p:notesMasterIdLst>
    <p:notesMasterId r:id="rId14"/>
  </p:notesMasterIdLst>
  <p:sldIdLst>
    <p:sldId id="258" r:id="rId2"/>
    <p:sldId id="274" r:id="rId3"/>
    <p:sldId id="275" r:id="rId4"/>
    <p:sldId id="272" r:id="rId5"/>
    <p:sldId id="273" r:id="rId6"/>
    <p:sldId id="268" r:id="rId7"/>
    <p:sldId id="256" r:id="rId8"/>
    <p:sldId id="270" r:id="rId9"/>
    <p:sldId id="261" r:id="rId10"/>
    <p:sldId id="271" r:id="rId11"/>
    <p:sldId id="267" r:id="rId12"/>
    <p:sldId id="266"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E7"/>
    <a:srgbClr val="37531D"/>
    <a:srgbClr val="B6C872"/>
    <a:srgbClr val="9A3300"/>
    <a:srgbClr val="683E00"/>
    <a:srgbClr val="DA8200"/>
    <a:srgbClr val="EF9C21"/>
    <a:srgbClr val="F1EAE1"/>
    <a:srgbClr val="E4C21A"/>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2" d="100"/>
          <a:sy n="92" d="100"/>
        </p:scale>
        <p:origin x="84" y="116"/>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4E4884A-D15C-41EB-B59D-7AD2919705D2}" type="datetimeFigureOut">
              <a:rPr lang="en-US" smtClean="0"/>
              <a:t>11/22/2021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E727738-C263-4044-890E-48BCA85EF3B6}" type="slidenum">
              <a:rPr lang="en-US" smtClean="0"/>
              <a:t>‹#›</a:t>
            </a:fld>
            <a:endParaRPr lang="en-US"/>
          </a:p>
        </p:txBody>
      </p:sp>
    </p:spTree>
    <p:extLst>
      <p:ext uri="{BB962C8B-B14F-4D97-AF65-F5344CB8AC3E}">
        <p14:creationId xmlns:p14="http://schemas.microsoft.com/office/powerpoint/2010/main" val="20563410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E727738-C263-4044-890E-48BCA85EF3B6}" type="slidenum">
              <a:rPr lang="en-US" smtClean="0"/>
              <a:t>7</a:t>
            </a:fld>
            <a:endParaRPr lang="en-US"/>
          </a:p>
        </p:txBody>
      </p:sp>
    </p:spTree>
    <p:extLst>
      <p:ext uri="{BB962C8B-B14F-4D97-AF65-F5344CB8AC3E}">
        <p14:creationId xmlns:p14="http://schemas.microsoft.com/office/powerpoint/2010/main" val="41295947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E727738-C263-4044-890E-48BCA85EF3B6}" type="slidenum">
              <a:rPr lang="en-US" smtClean="0"/>
              <a:t>9</a:t>
            </a:fld>
            <a:endParaRPr lang="en-US"/>
          </a:p>
        </p:txBody>
      </p:sp>
    </p:spTree>
    <p:extLst>
      <p:ext uri="{BB962C8B-B14F-4D97-AF65-F5344CB8AC3E}">
        <p14:creationId xmlns:p14="http://schemas.microsoft.com/office/powerpoint/2010/main" val="37634594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E727738-C263-4044-890E-48BCA85EF3B6}" type="slidenum">
              <a:rPr lang="en-US" smtClean="0"/>
              <a:t>11</a:t>
            </a:fld>
            <a:endParaRPr lang="en-US"/>
          </a:p>
        </p:txBody>
      </p:sp>
    </p:spTree>
    <p:extLst>
      <p:ext uri="{BB962C8B-B14F-4D97-AF65-F5344CB8AC3E}">
        <p14:creationId xmlns:p14="http://schemas.microsoft.com/office/powerpoint/2010/main" val="35862897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E727738-C263-4044-890E-48BCA85EF3B6}" type="slidenum">
              <a:rPr lang="en-US" smtClean="0"/>
              <a:t>12</a:t>
            </a:fld>
            <a:endParaRPr lang="en-US"/>
          </a:p>
        </p:txBody>
      </p:sp>
    </p:spTree>
    <p:extLst>
      <p:ext uri="{BB962C8B-B14F-4D97-AF65-F5344CB8AC3E}">
        <p14:creationId xmlns:p14="http://schemas.microsoft.com/office/powerpoint/2010/main" val="313825363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4AAD347D-5ACD-4C99-B74B-A9C85AD731AF}" type="datetimeFigureOut">
              <a:rPr lang="en-US" smtClean="0"/>
              <a:t>11/22/2021</a:t>
            </a:fld>
            <a:endParaRPr lang="en-US" dirty="0"/>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US" dirty="0"/>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428971776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smtClean="0"/>
              <a:t>11/22/2021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416467739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hf sldNum="0" hd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796027F-7875-4030-9381-8BD8C4F21935}" type="datetimeFigureOut">
              <a:rPr lang="en-US" smtClean="0"/>
              <a:t>11/22/2021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17615215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hf sldNum="0" hd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796027F-7875-4030-9381-8BD8C4F21935}" type="datetimeFigureOut">
              <a:rPr lang="en-US" smtClean="0"/>
              <a:t>11/22/2021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29536263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hf sldNum="0" hd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796027F-7875-4030-9381-8BD8C4F21935}" type="datetimeFigureOut">
              <a:rPr lang="en-US" smtClean="0"/>
              <a:t>11/22/2021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21846869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hf sldNum="0" hd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509A250-FF31-4206-8172-F9D3106AACB1}" type="datetimeFigureOut">
              <a:rPr lang="en-US" smtClean="0"/>
              <a:t>11/22/2021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44336053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hf sldNum="0" hdr="0" dt="0"/>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509A250-FF31-4206-8172-F9D3106AACB1}" type="datetimeFigureOut">
              <a:rPr lang="en-US" smtClean="0"/>
              <a:t>11/22/2021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226442434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hf sldNum="0" hdr="0" dt="0"/>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smtClean="0"/>
              <a:t>11/22/2021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291196259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hf sldNum="0" hdr="0" dt="0"/>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smtClean="0"/>
              <a:t>11/22/2021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34445191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hf sldNum="0" hd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AAD347D-5ACD-4C99-B74B-A9C85AD731AF}" type="datetimeFigureOut">
              <a:rPr lang="en-US" smtClean="0"/>
              <a:t>11/22/2021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248314994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hf sldNum="0" hdr="0" dt="0"/>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4AAD347D-5ACD-4C99-B74B-A9C85AD731AF}" type="datetimeFigureOut">
              <a:rPr lang="en-US" smtClean="0"/>
              <a:t>11/22/2021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26528010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hf sldNum="0" hdr="0" dt="0"/>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4AAD347D-5ACD-4C99-B74B-A9C85AD731AF}" type="datetimeFigureOut">
              <a:rPr lang="en-US" smtClean="0"/>
              <a:t>11/22/2021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398167335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hf sldNum="0" hdr="0" dt="0"/>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AAD347D-5ACD-4C99-B74B-A9C85AD731AF}" type="datetimeFigureOut">
              <a:rPr lang="en-US" smtClean="0"/>
              <a:t>11/22/2021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60003885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hf sldNum="0" hd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4AAD347D-5ACD-4C99-B74B-A9C85AD731AF}" type="datetimeFigureOut">
              <a:rPr lang="en-US" smtClean="0"/>
              <a:t>11/22/2021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205808931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hf sldNum="0" hd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4AAD347D-5ACD-4C99-B74B-A9C85AD731AF}" type="datetimeFigureOut">
              <a:rPr lang="en-US" smtClean="0"/>
              <a:t>11/22/2021</a:t>
            </a:fld>
            <a:endParaRPr lang="en-US" dirty="0"/>
          </a:p>
        </p:txBody>
      </p:sp>
      <p:sp>
        <p:nvSpPr>
          <p:cNvPr id="8" name="Footer Placeholder 7"/>
          <p:cNvSpPr>
            <a:spLocks noGrp="1"/>
          </p:cNvSpPr>
          <p:nvPr>
            <p:ph type="ftr" sz="quarter" idx="11"/>
          </p:nvPr>
        </p:nvSpPr>
        <p:spPr>
          <a:xfrm>
            <a:off x="561111" y="6391838"/>
            <a:ext cx="3644282" cy="304801"/>
          </a:xfrm>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33412109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hf sldNum="0" hd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4509A250-FF31-4206-8172-F9D3106AACB1}" type="datetimeFigureOut">
              <a:rPr lang="en-US" smtClean="0"/>
              <a:t>11/22/2021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45020630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hf sldNum="0" hdr="0" dt="0"/>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4509A250-FF31-4206-8172-F9D3106AACB1}" type="datetimeFigureOut">
              <a:rPr lang="en-US" smtClean="0"/>
              <a:t>11/22/2021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356364604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hf sldNum="0" hd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4AAD347D-5ACD-4C99-B74B-A9C85AD731AF}" type="datetimeFigureOut">
              <a:rPr lang="en-US" smtClean="0"/>
              <a:t>11/22/2021</a:t>
            </a:fld>
            <a:endParaRPr lang="en-US" dirty="0"/>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dirty="0"/>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D57F1E4F-1CFF-5643-939E-02111984F565}" type="slidenum">
              <a:rPr lang="en-US" smtClean="0"/>
              <a:t>‹#›</a:t>
            </a:fld>
            <a:endParaRPr lang="en-US" dirty="0"/>
          </a:p>
        </p:txBody>
      </p:sp>
    </p:spTree>
    <p:extLst>
      <p:ext uri="{BB962C8B-B14F-4D97-AF65-F5344CB8AC3E}">
        <p14:creationId xmlns:p14="http://schemas.microsoft.com/office/powerpoint/2010/main" val="2616273219"/>
      </p:ext>
    </p:extLst>
  </p:cSld>
  <p:clrMap bg1="lt1" tx1="dk1" bg2="lt2" tx2="dk2" accent1="accent1" accent2="accent2" accent3="accent3" accent4="accent4" accent5="accent5" accent6="accent6" hlink="hlink" folHlink="folHlink"/>
  <p:sldLayoutIdLst>
    <p:sldLayoutId id="2147483771" r:id="rId1"/>
    <p:sldLayoutId id="2147483772" r:id="rId2"/>
    <p:sldLayoutId id="2147483773" r:id="rId3"/>
    <p:sldLayoutId id="2147483774" r:id="rId4"/>
    <p:sldLayoutId id="2147483775" r:id="rId5"/>
    <p:sldLayoutId id="2147483776" r:id="rId6"/>
    <p:sldLayoutId id="2147483777" r:id="rId7"/>
    <p:sldLayoutId id="2147483778" r:id="rId8"/>
    <p:sldLayoutId id="2147483779" r:id="rId9"/>
    <p:sldLayoutId id="2147483780" r:id="rId10"/>
    <p:sldLayoutId id="2147483781" r:id="rId11"/>
    <p:sldLayoutId id="2147483782" r:id="rId12"/>
    <p:sldLayoutId id="2147483783" r:id="rId13"/>
    <p:sldLayoutId id="2147483784" r:id="rId14"/>
    <p:sldLayoutId id="2147483785" r:id="rId15"/>
    <p:sldLayoutId id="2147483786" r:id="rId16"/>
    <p:sldLayoutId id="2147483787" r:id="rId17"/>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hf sldNum="0" hdr="0" dt="0"/>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ar.wikipedia.org/wiki/%D8%A7%D9%84%D8%B1%D9%88%D8%A7%D9%8A%D8%A9" TargetMode="External"/><Relationship Id="rId1" Type="http://schemas.openxmlformats.org/officeDocument/2006/relationships/slideLayout" Target="../slideLayouts/slideLayout1.xml"/><Relationship Id="rId4" Type="http://schemas.openxmlformats.org/officeDocument/2006/relationships/image" Target="../media/image6.jpg"/></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13.jpg"/></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9D6FBBA-A60F-4617-AD79-EEFB3596FA3E}"/>
              </a:ext>
            </a:extLst>
          </p:cNvPr>
          <p:cNvSpPr/>
          <p:nvPr/>
        </p:nvSpPr>
        <p:spPr>
          <a:xfrm>
            <a:off x="478971" y="2882537"/>
            <a:ext cx="11234058" cy="508484"/>
          </a:xfrm>
          <a:prstGeom prst="rect">
            <a:avLst/>
          </a:prstGeom>
          <a:solidFill>
            <a:srgbClr val="B6C872"/>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pic>
        <p:nvPicPr>
          <p:cNvPr id="7" name="Picture 6">
            <a:extLst>
              <a:ext uri="{FF2B5EF4-FFF2-40B4-BE49-F238E27FC236}">
                <a16:creationId xmlns:a16="http://schemas.microsoft.com/office/drawing/2014/main" id="{F5DB5756-2E5C-4DE0-9B19-43FE8C0A4B2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794451">
            <a:off x="2916663" y="2109272"/>
            <a:ext cx="6654765" cy="256424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2" name="Title 1">
            <a:extLst>
              <a:ext uri="{FF2B5EF4-FFF2-40B4-BE49-F238E27FC236}">
                <a16:creationId xmlns:a16="http://schemas.microsoft.com/office/drawing/2014/main" id="{928C2A72-D0BE-414C-9122-D614E4B48084}"/>
              </a:ext>
            </a:extLst>
          </p:cNvPr>
          <p:cNvSpPr>
            <a:spLocks noGrp="1"/>
          </p:cNvSpPr>
          <p:nvPr>
            <p:ph type="ctrTitle"/>
          </p:nvPr>
        </p:nvSpPr>
        <p:spPr>
          <a:xfrm>
            <a:off x="7065026" y="1169323"/>
            <a:ext cx="3298173" cy="1289278"/>
          </a:xfrm>
        </p:spPr>
        <p:txBody>
          <a:bodyPr>
            <a:normAutofit fontScale="90000"/>
          </a:bodyPr>
          <a:lstStyle/>
          <a:p>
            <a:pPr algn="ctr"/>
            <a:r>
              <a:rPr lang="ar-AE" sz="13800" dirty="0">
                <a:solidFill>
                  <a:schemeClr val="bg1"/>
                </a:solidFill>
                <a:effectLst>
                  <a:outerShdw blurRad="38100" dist="38100" dir="2700000" algn="tl">
                    <a:srgbClr val="000000">
                      <a:alpha val="43137"/>
                    </a:srgbClr>
                  </a:outerShdw>
                </a:effectLst>
                <a:cs typeface="Old Antic Bold" panose="02010400000000000000" pitchFamily="2" charset="-78"/>
              </a:rPr>
              <a:t>فرسان</a:t>
            </a:r>
            <a:endParaRPr lang="en-US" sz="8800" dirty="0">
              <a:solidFill>
                <a:schemeClr val="bg1"/>
              </a:solidFill>
              <a:effectLst>
                <a:outerShdw blurRad="38100" dist="38100" dir="2700000" algn="tl">
                  <a:srgbClr val="000000">
                    <a:alpha val="43137"/>
                  </a:srgbClr>
                </a:outerShdw>
              </a:effectLst>
              <a:cs typeface="Old Antic Bold" panose="02010400000000000000" pitchFamily="2" charset="-78"/>
            </a:endParaRPr>
          </a:p>
        </p:txBody>
      </p:sp>
      <p:sp>
        <p:nvSpPr>
          <p:cNvPr id="4" name="TextBox 3">
            <a:extLst>
              <a:ext uri="{FF2B5EF4-FFF2-40B4-BE49-F238E27FC236}">
                <a16:creationId xmlns:a16="http://schemas.microsoft.com/office/drawing/2014/main" id="{676E4C12-E3F9-4571-9419-74F4EF0F17AB}"/>
              </a:ext>
            </a:extLst>
          </p:cNvPr>
          <p:cNvSpPr txBox="1"/>
          <p:nvPr/>
        </p:nvSpPr>
        <p:spPr>
          <a:xfrm>
            <a:off x="1486454" y="4151779"/>
            <a:ext cx="2801726" cy="1107996"/>
          </a:xfrm>
          <a:prstGeom prst="rect">
            <a:avLst/>
          </a:prstGeom>
          <a:noFill/>
        </p:spPr>
        <p:txBody>
          <a:bodyPr wrap="square" rtlCol="0">
            <a:spAutoFit/>
          </a:bodyPr>
          <a:lstStyle/>
          <a:p>
            <a:pPr algn="ctr"/>
            <a:r>
              <a:rPr kumimoji="0" lang="en-US" sz="66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Algerian" panose="04020705040A02060702" pitchFamily="82" charset="0"/>
                <a:ea typeface="+mj-ea"/>
                <a:cs typeface="Times New Roman" panose="02020603050405020304" pitchFamily="18" charset="0"/>
              </a:rPr>
              <a:t>2021</a:t>
            </a:r>
            <a:endParaRPr lang="en-US" sz="2000" dirty="0">
              <a:solidFill>
                <a:schemeClr val="bg1"/>
              </a:solidFill>
              <a:effectLst>
                <a:outerShdw blurRad="38100" dist="38100" dir="2700000" algn="tl">
                  <a:srgbClr val="000000">
                    <a:alpha val="43137"/>
                  </a:srgbClr>
                </a:outerShdw>
              </a:effectLst>
              <a:latin typeface="Algerian" panose="04020705040A02060702" pitchFamily="82" charset="0"/>
            </a:endParaRPr>
          </a:p>
        </p:txBody>
      </p:sp>
      <p:pic>
        <p:nvPicPr>
          <p:cNvPr id="5" name="Picture 4">
            <a:extLst>
              <a:ext uri="{FF2B5EF4-FFF2-40B4-BE49-F238E27FC236}">
                <a16:creationId xmlns:a16="http://schemas.microsoft.com/office/drawing/2014/main" id="{1C7DEF4F-6958-4A68-8816-99CD3D243E85}"/>
              </a:ext>
            </a:extLst>
          </p:cNvPr>
          <p:cNvPicPr>
            <a:picLocks noChangeAspect="1"/>
          </p:cNvPicPr>
          <p:nvPr/>
        </p:nvPicPr>
        <p:blipFill>
          <a:blip r:embed="rId3"/>
          <a:stretch>
            <a:fillRect/>
          </a:stretch>
        </p:blipFill>
        <p:spPr>
          <a:xfrm>
            <a:off x="-80533" y="5556163"/>
            <a:ext cx="1335140" cy="1335140"/>
          </a:xfrm>
          <a:prstGeom prst="rect">
            <a:avLst/>
          </a:prstGeom>
        </p:spPr>
      </p:pic>
      <p:sp>
        <p:nvSpPr>
          <p:cNvPr id="10" name="Oval 9">
            <a:extLst>
              <a:ext uri="{FF2B5EF4-FFF2-40B4-BE49-F238E27FC236}">
                <a16:creationId xmlns:a16="http://schemas.microsoft.com/office/drawing/2014/main" id="{6563407B-F30A-416F-A23B-D32AD671341D}"/>
              </a:ext>
            </a:extLst>
          </p:cNvPr>
          <p:cNvSpPr/>
          <p:nvPr/>
        </p:nvSpPr>
        <p:spPr>
          <a:xfrm>
            <a:off x="9425204" y="2888106"/>
            <a:ext cx="249459" cy="238853"/>
          </a:xfrm>
          <a:prstGeom prst="ellipse">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7B58EC56-73E0-4061-83D9-074969C651A7}"/>
              </a:ext>
            </a:extLst>
          </p:cNvPr>
          <p:cNvSpPr/>
          <p:nvPr/>
        </p:nvSpPr>
        <p:spPr>
          <a:xfrm>
            <a:off x="3081010" y="3057588"/>
            <a:ext cx="249459" cy="238853"/>
          </a:xfrm>
          <a:prstGeom prst="ellipse">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497455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3400">
        <p159:morph option="byObject"/>
      </p:transition>
    </mc:Choice>
    <mc:Fallback xmlns="">
      <p:transition spd="slow" advTm="3400">
        <p:fade/>
      </p:transition>
    </mc:Fallback>
  </mc:AlternateContent>
  <p:extLst>
    <p:ext uri="{E180D4A7-C9FB-4DFB-919C-405C955672EB}">
      <p14:showEvtLst xmlns:p14="http://schemas.microsoft.com/office/powerpoint/2010/main">
        <p14:playEvt time="0" objId="3"/>
      </p14:showEvtLst>
    </p:ext>
  </p:extLst>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4">
                <a:tint val="98000"/>
                <a:lumMod val="114000"/>
              </a:schemeClr>
            </a:gs>
            <a:gs pos="100000">
              <a:schemeClr val="accent4">
                <a:shade val="90000"/>
                <a:lumMod val="84000"/>
              </a:schemeClr>
            </a:gs>
          </a:gsLst>
          <a:lin ang="5400000" scaled="0"/>
        </a:gra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DA71D7D-FE9A-4452-BAF7-DCC265B6C250}"/>
              </a:ext>
            </a:extLst>
          </p:cNvPr>
          <p:cNvSpPr/>
          <p:nvPr/>
        </p:nvSpPr>
        <p:spPr>
          <a:xfrm rot="5400000">
            <a:off x="-286815" y="2499177"/>
            <a:ext cx="4564605" cy="508484"/>
          </a:xfrm>
          <a:prstGeom prst="rect">
            <a:avLst/>
          </a:prstGeom>
          <a:solidFill>
            <a:srgbClr val="B6C872"/>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4" name="TextBox 3">
            <a:extLst>
              <a:ext uri="{FF2B5EF4-FFF2-40B4-BE49-F238E27FC236}">
                <a16:creationId xmlns:a16="http://schemas.microsoft.com/office/drawing/2014/main" id="{676E4C12-E3F9-4571-9419-74F4EF0F17AB}"/>
              </a:ext>
            </a:extLst>
          </p:cNvPr>
          <p:cNvSpPr txBox="1"/>
          <p:nvPr/>
        </p:nvSpPr>
        <p:spPr>
          <a:xfrm>
            <a:off x="1139277" y="5035722"/>
            <a:ext cx="1801958" cy="646331"/>
          </a:xfrm>
          <a:prstGeom prst="rect">
            <a:avLst/>
          </a:prstGeom>
          <a:noFill/>
        </p:spPr>
        <p:txBody>
          <a:bodyPr wrap="square" rtlCol="0">
            <a:spAutoFit/>
          </a:bodyPr>
          <a:lstStyle/>
          <a:p>
            <a:pPr algn="ctr" rtl="1"/>
            <a:r>
              <a:rPr kumimoji="0" lang="ar-AE" sz="36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alibri Light" panose="020F0302020204030204"/>
                <a:ea typeface="+mj-ea"/>
                <a:cs typeface="Times New Roman" panose="02020603050405020304" pitchFamily="18" charset="0"/>
              </a:rPr>
              <a:t>عبده خال</a:t>
            </a:r>
            <a:endParaRPr lang="en-US" sz="1050" dirty="0">
              <a:solidFill>
                <a:schemeClr val="bg1"/>
              </a:solidFill>
              <a:effectLst>
                <a:outerShdw blurRad="38100" dist="38100" dir="2700000" algn="tl">
                  <a:srgbClr val="000000">
                    <a:alpha val="43137"/>
                  </a:srgbClr>
                </a:outerShdw>
              </a:effectLst>
            </a:endParaRPr>
          </a:p>
        </p:txBody>
      </p:sp>
      <p:pic>
        <p:nvPicPr>
          <p:cNvPr id="5" name="Picture 4">
            <a:extLst>
              <a:ext uri="{FF2B5EF4-FFF2-40B4-BE49-F238E27FC236}">
                <a16:creationId xmlns:a16="http://schemas.microsoft.com/office/drawing/2014/main" id="{1C7DEF4F-6958-4A68-8816-99CD3D243E85}"/>
              </a:ext>
            </a:extLst>
          </p:cNvPr>
          <p:cNvPicPr>
            <a:picLocks noChangeAspect="1"/>
          </p:cNvPicPr>
          <p:nvPr/>
        </p:nvPicPr>
        <p:blipFill>
          <a:blip r:embed="rId2"/>
          <a:stretch>
            <a:fillRect/>
          </a:stretch>
        </p:blipFill>
        <p:spPr>
          <a:xfrm>
            <a:off x="-71825" y="5522860"/>
            <a:ext cx="1335140" cy="1335140"/>
          </a:xfrm>
          <a:prstGeom prst="rect">
            <a:avLst/>
          </a:prstGeom>
        </p:spPr>
      </p:pic>
      <p:sp>
        <p:nvSpPr>
          <p:cNvPr id="7" name="Title 6">
            <a:extLst>
              <a:ext uri="{FF2B5EF4-FFF2-40B4-BE49-F238E27FC236}">
                <a16:creationId xmlns:a16="http://schemas.microsoft.com/office/drawing/2014/main" id="{AC6A15E6-4066-4E4A-A90F-C0ED1A82CD03}"/>
              </a:ext>
            </a:extLst>
          </p:cNvPr>
          <p:cNvSpPr>
            <a:spLocks noGrp="1"/>
          </p:cNvSpPr>
          <p:nvPr>
            <p:ph type="ctrTitle"/>
          </p:nvPr>
        </p:nvSpPr>
        <p:spPr>
          <a:xfrm>
            <a:off x="3158836" y="1507900"/>
            <a:ext cx="7938654" cy="3842199"/>
          </a:xfrm>
        </p:spPr>
        <p:txBody>
          <a:bodyPr/>
          <a:lstStyle/>
          <a:p>
            <a:pPr algn="r" rtl="1">
              <a:lnSpc>
                <a:spcPct val="150000"/>
              </a:lnSpc>
            </a:pPr>
            <a:r>
              <a:rPr lang="ar-AE" sz="1800" b="0" i="0" dirty="0">
                <a:solidFill>
                  <a:schemeClr val="bg1"/>
                </a:solidFill>
                <a:effectLst/>
                <a:latin typeface="Lato" panose="020F0502020204030203" pitchFamily="34" charset="0"/>
              </a:rPr>
              <a:t>اشتغل بالصحافة منذ عام 1982 يشغل مدير تحرير جريدة عكاظ السعودية. حصل على بكالوريوس في العلوم السياسية جامعة الملك عبد العزيز يشارك في تحرير دورية الراوي الصادرة عن نادي جدة الأدبي والمعنية بالسرد في الجزيرة العربية.</a:t>
            </a:r>
            <a:br>
              <a:rPr lang="ar-AE" sz="1800" dirty="0">
                <a:solidFill>
                  <a:schemeClr val="bg1"/>
                </a:solidFill>
              </a:rPr>
            </a:br>
            <a:r>
              <a:rPr lang="ar-AE" sz="1800" b="0" i="0" dirty="0">
                <a:solidFill>
                  <a:schemeClr val="bg1"/>
                </a:solidFill>
                <a:effectLst/>
                <a:latin typeface="Lato" panose="020F0502020204030203" pitchFamily="34" charset="0"/>
              </a:rPr>
              <a:t>يشارك في تحرير مجلة النص الجديد وتعنى بالأدب الحديث لكتاب المملكة العربية السعودية كان له زاوية أسبوعية بالصفحة الأخيرة بجريدة عكاظ (حقول) </a:t>
            </a:r>
            <a:r>
              <a:rPr lang="ar-AE" sz="1800" b="0" i="0" dirty="0" err="1">
                <a:solidFill>
                  <a:schemeClr val="bg1"/>
                </a:solidFill>
                <a:effectLst/>
                <a:latin typeface="Lato" panose="020F0502020204030203" pitchFamily="34" charset="0"/>
              </a:rPr>
              <a:t>والأن</a:t>
            </a:r>
            <a:r>
              <a:rPr lang="ar-AE" sz="1800" b="0" i="0" dirty="0">
                <a:solidFill>
                  <a:schemeClr val="bg1"/>
                </a:solidFill>
                <a:effectLst/>
                <a:latin typeface="Lato" panose="020F0502020204030203" pitchFamily="34" charset="0"/>
              </a:rPr>
              <a:t> يكتب مقال اجتماعي يومي بنفس الجريدة (أشواك) يثير به جدلا واسعا بين القراء كل يوم. كتب في العديد من المجلات العربية والمحلية وعلى سبيل المثال: مجلة العربي الكويتية, أخبار الأدب المصرية، جريدة الحياة، مجلة الحدث الكويتية، مجلة نزوى العمانية مجلة الحداثة البيروتية، مجلة كلمات البحرينية، مجلة إبداع المصرية والبحرين الثقافية. فاز بالجائزة العالمية للرواية العربية - البوكر سنة 2010 عن رواية ترمي بشرر الصادرة عن منشورات الجم</a:t>
            </a:r>
            <a:endParaRPr lang="en-US" dirty="0">
              <a:solidFill>
                <a:schemeClr val="bg1"/>
              </a:solidFill>
            </a:endParaRPr>
          </a:p>
        </p:txBody>
      </p:sp>
      <p:pic>
        <p:nvPicPr>
          <p:cNvPr id="9" name="Picture 8">
            <a:extLst>
              <a:ext uri="{FF2B5EF4-FFF2-40B4-BE49-F238E27FC236}">
                <a16:creationId xmlns:a16="http://schemas.microsoft.com/office/drawing/2014/main" id="{1AD566F7-6F10-48BF-9AE4-6877A717974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4546" y="1938720"/>
            <a:ext cx="1801958" cy="256694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1" name="Oval 10">
            <a:extLst>
              <a:ext uri="{FF2B5EF4-FFF2-40B4-BE49-F238E27FC236}">
                <a16:creationId xmlns:a16="http://schemas.microsoft.com/office/drawing/2014/main" id="{C6D6A149-731D-49C7-ADF4-9EFB7F8ACA39}"/>
              </a:ext>
            </a:extLst>
          </p:cNvPr>
          <p:cNvSpPr/>
          <p:nvPr/>
        </p:nvSpPr>
        <p:spPr>
          <a:xfrm>
            <a:off x="1790796" y="1710476"/>
            <a:ext cx="249459" cy="238853"/>
          </a:xfrm>
          <a:prstGeom prst="ellipse">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7081090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21016">
        <p159:morph option="byObject"/>
      </p:transition>
    </mc:Choice>
    <mc:Fallback xmlns="">
      <p:transition spd="slow" advTm="21016">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C7DEF4F-6958-4A68-8816-99CD3D243E85}"/>
              </a:ext>
            </a:extLst>
          </p:cNvPr>
          <p:cNvPicPr>
            <a:picLocks noChangeAspect="1"/>
          </p:cNvPicPr>
          <p:nvPr/>
        </p:nvPicPr>
        <p:blipFill>
          <a:blip r:embed="rId2"/>
          <a:stretch>
            <a:fillRect/>
          </a:stretch>
        </p:blipFill>
        <p:spPr>
          <a:xfrm>
            <a:off x="-71825" y="5522860"/>
            <a:ext cx="1335140" cy="1335140"/>
          </a:xfrm>
          <a:prstGeom prst="rect">
            <a:avLst/>
          </a:prstGeom>
        </p:spPr>
      </p:pic>
      <p:sp>
        <p:nvSpPr>
          <p:cNvPr id="7" name="Title 6">
            <a:extLst>
              <a:ext uri="{FF2B5EF4-FFF2-40B4-BE49-F238E27FC236}">
                <a16:creationId xmlns:a16="http://schemas.microsoft.com/office/drawing/2014/main" id="{EAF00BAE-1E5C-4884-8051-BB5FF3344582}"/>
              </a:ext>
            </a:extLst>
          </p:cNvPr>
          <p:cNvSpPr>
            <a:spLocks noGrp="1"/>
          </p:cNvSpPr>
          <p:nvPr>
            <p:ph type="ctrTitle"/>
          </p:nvPr>
        </p:nvSpPr>
        <p:spPr>
          <a:xfrm>
            <a:off x="4197925" y="2429228"/>
            <a:ext cx="5602577" cy="1999544"/>
          </a:xfrm>
        </p:spPr>
        <p:txBody>
          <a:bodyPr/>
          <a:lstStyle/>
          <a:p>
            <a:pPr algn="r" rtl="1">
              <a:lnSpc>
                <a:spcPct val="150000"/>
              </a:lnSpc>
            </a:pPr>
            <a:r>
              <a:rPr lang="ar-AE" sz="2000" b="0" i="0" dirty="0">
                <a:solidFill>
                  <a:schemeClr val="bg1"/>
                </a:solidFill>
                <a:effectLst/>
                <a:latin typeface="Merriweather" panose="00000500000000000000" pitchFamily="2" charset="0"/>
              </a:rPr>
              <a:t>في أحشاء الأحياء الشعبية تدهك وتعترك حياة صاخبة ... حياة بكل الوان الطيف ... والأتربة ... والنار والأمطار ...ونسائم الصباح ومواويل الأماسي ,,,, وسرقات العاشق لعيون محبوباتهم من الرواشين ومفاخرة الفتوات ببطولاتهم الدموية..</a:t>
            </a:r>
            <a:endParaRPr lang="en-US" sz="2000" dirty="0">
              <a:solidFill>
                <a:schemeClr val="bg1"/>
              </a:solidFill>
            </a:endParaRPr>
          </a:p>
        </p:txBody>
      </p:sp>
      <p:pic>
        <p:nvPicPr>
          <p:cNvPr id="9" name="Picture 8">
            <a:extLst>
              <a:ext uri="{FF2B5EF4-FFF2-40B4-BE49-F238E27FC236}">
                <a16:creationId xmlns:a16="http://schemas.microsoft.com/office/drawing/2014/main" id="{7F7581A5-EC71-432A-8DF2-24FE57EBD7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12309" y="2030845"/>
            <a:ext cx="2055236" cy="3144212"/>
          </a:xfrm>
          <a:prstGeom prst="rect">
            <a:avLst/>
          </a:prstGeom>
          <a:ln>
            <a:noFill/>
          </a:ln>
          <a:effectLst>
            <a:glow rad="63500">
              <a:schemeClr val="accent1">
                <a:satMod val="175000"/>
                <a:alpha val="40000"/>
              </a:schemeClr>
            </a:glow>
            <a:outerShdw blurRad="50800" dist="38100" dir="2700000" algn="tl" rotWithShape="0">
              <a:prstClr val="black">
                <a:alpha val="40000"/>
              </a:prstClr>
            </a:outerShdw>
          </a:effectLst>
          <a:scene3d>
            <a:camera prst="perspectiveFront" fov="3300000">
              <a:rot lat="486000" lon="19530000" rev="174000"/>
            </a:camera>
            <a:lightRig rig="harsh" dir="t">
              <a:rot lat="0" lon="0" rev="3000000"/>
            </a:lightRig>
          </a:scene3d>
          <a:sp3d extrusionH="254000" contourW="19050">
            <a:bevelT w="82550" h="44450"/>
            <a:bevelB w="82550" h="44450" prst="angle"/>
            <a:contourClr>
              <a:srgbClr val="FFFFFF"/>
            </a:contourClr>
          </a:sp3d>
        </p:spPr>
      </p:pic>
    </p:spTree>
    <p:extLst>
      <p:ext uri="{BB962C8B-B14F-4D97-AF65-F5344CB8AC3E}">
        <p14:creationId xmlns:p14="http://schemas.microsoft.com/office/powerpoint/2010/main" val="256437752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8081">
        <p159:morph option="byWord"/>
      </p:transition>
    </mc:Choice>
    <mc:Fallback xmlns="">
      <p:transition spd="slow" advTm="8081">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2247240-C019-4C64-AF8C-D9B4368D64E9}"/>
              </a:ext>
            </a:extLst>
          </p:cNvPr>
          <p:cNvSpPr/>
          <p:nvPr/>
        </p:nvSpPr>
        <p:spPr>
          <a:xfrm rot="5400000">
            <a:off x="-286815" y="2499177"/>
            <a:ext cx="4564605" cy="508484"/>
          </a:xfrm>
          <a:prstGeom prst="rect">
            <a:avLst/>
          </a:prstGeom>
          <a:solidFill>
            <a:srgbClr val="B6C872"/>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28C2A72-D0BE-414C-9122-D614E4B48084}"/>
              </a:ext>
            </a:extLst>
          </p:cNvPr>
          <p:cNvSpPr>
            <a:spLocks noGrp="1"/>
          </p:cNvSpPr>
          <p:nvPr>
            <p:ph type="ctrTitle"/>
          </p:nvPr>
        </p:nvSpPr>
        <p:spPr>
          <a:xfrm>
            <a:off x="3400498" y="1589985"/>
            <a:ext cx="7877101" cy="3882559"/>
          </a:xfrm>
        </p:spPr>
        <p:txBody>
          <a:bodyPr/>
          <a:lstStyle/>
          <a:p>
            <a:pPr algn="r" rtl="1">
              <a:lnSpc>
                <a:spcPct val="150000"/>
              </a:lnSpc>
            </a:pPr>
            <a:r>
              <a:rPr lang="ar-AE" sz="1600" b="0" i="0" dirty="0">
                <a:solidFill>
                  <a:schemeClr val="bg1"/>
                </a:solidFill>
                <a:effectLst/>
                <a:latin typeface="Arial" panose="020B0604020202020204" pitchFamily="34" charset="0"/>
              </a:rPr>
              <a:t>تخرج من مدارس محافظة مادبا ثم درس </a:t>
            </a:r>
            <a:r>
              <a:rPr lang="ar-AE" sz="1600" b="0" i="0" strike="noStrike" dirty="0">
                <a:solidFill>
                  <a:schemeClr val="bg1"/>
                </a:solidFill>
                <a:effectLst/>
                <a:latin typeface="Arial" panose="020B0604020202020204" pitchFamily="34" charset="0"/>
              </a:rPr>
              <a:t>هندسة طيران </a:t>
            </a:r>
            <a:r>
              <a:rPr lang="ar-AE" sz="1600" b="0" i="0" dirty="0">
                <a:solidFill>
                  <a:schemeClr val="bg1"/>
                </a:solidFill>
                <a:effectLst/>
                <a:latin typeface="Arial" panose="020B0604020202020204" pitchFamily="34" charset="0"/>
              </a:rPr>
              <a:t>وعمل في هذا المجال لسنوات، انتقل بعدها للعمل في الصحافة الأردنية كمحرر في صحيفة الأنباط، ومن ثم مراسلاً لصحيفة الدستور. وعضو هيئة تحرير عدد من المجلات. ثم عاد للعمل في مهنته الأولى.</a:t>
            </a:r>
            <a:br>
              <a:rPr lang="ar-AE" sz="1600" b="0" i="0" dirty="0">
                <a:solidFill>
                  <a:schemeClr val="bg1"/>
                </a:solidFill>
                <a:effectLst/>
                <a:latin typeface="Arial" panose="020B0604020202020204" pitchFamily="34" charset="0"/>
              </a:rPr>
            </a:br>
            <a:r>
              <a:rPr lang="ar-AE" sz="1600" b="0" i="0" dirty="0">
                <a:solidFill>
                  <a:schemeClr val="bg1"/>
                </a:solidFill>
                <a:effectLst/>
                <a:latin typeface="Arial" panose="020B0604020202020204" pitchFamily="34" charset="0"/>
              </a:rPr>
              <a:t>بدأ بنشر نتاجه الأدبي في أواخر التسعينيات في الدوريات والملاحق الثقافية الأردنية والعربية. إضافة إلى عضويته في الهيئة الإدارية </a:t>
            </a:r>
            <a:r>
              <a:rPr lang="ar-AE" sz="1600" dirty="0">
                <a:solidFill>
                  <a:schemeClr val="bg1"/>
                </a:solidFill>
                <a:latin typeface="Arial" panose="020B0604020202020204" pitchFamily="34" charset="0"/>
              </a:rPr>
              <a:t>لرابطة الكتاب الأردنيين</a:t>
            </a:r>
            <a:r>
              <a:rPr lang="ar-AE" sz="1600" b="0" i="0" dirty="0">
                <a:solidFill>
                  <a:schemeClr val="bg1"/>
                </a:solidFill>
                <a:effectLst/>
                <a:latin typeface="Arial" panose="020B0604020202020204" pitchFamily="34" charset="0"/>
              </a:rPr>
              <a:t>، </a:t>
            </a:r>
            <a:r>
              <a:rPr lang="ar-AE" sz="1600" b="0" i="0" u="none" strike="noStrike" dirty="0">
                <a:solidFill>
                  <a:schemeClr val="bg1"/>
                </a:solidFill>
                <a:effectLst/>
                <a:latin typeface="Arial" panose="020B0604020202020204" pitchFamily="34" charset="0"/>
              </a:rPr>
              <a:t>واتحاد الكتاب العرب</a:t>
            </a:r>
            <a:r>
              <a:rPr lang="ar-AE" sz="1600" b="0" i="0" dirty="0">
                <a:solidFill>
                  <a:schemeClr val="bg1"/>
                </a:solidFill>
                <a:effectLst/>
                <a:latin typeface="Arial" panose="020B0604020202020204" pitchFamily="34" charset="0"/>
              </a:rPr>
              <a:t>،  و</a:t>
            </a:r>
            <a:r>
              <a:rPr lang="ar-AE" sz="1600" dirty="0">
                <a:solidFill>
                  <a:schemeClr val="bg1"/>
                </a:solidFill>
                <a:latin typeface="Arial" panose="020B0604020202020204" pitchFamily="34" charset="0"/>
              </a:rPr>
              <a:t>غيرها. </a:t>
            </a:r>
            <a:br>
              <a:rPr lang="ar-AE" sz="1600" dirty="0">
                <a:solidFill>
                  <a:schemeClr val="bg1"/>
                </a:solidFill>
                <a:latin typeface="Arial" panose="020B0604020202020204" pitchFamily="34" charset="0"/>
              </a:rPr>
            </a:br>
            <a:r>
              <a:rPr lang="ar-AE" sz="1600" b="0" i="0" dirty="0">
                <a:solidFill>
                  <a:schemeClr val="bg1"/>
                </a:solidFill>
                <a:effectLst/>
                <a:latin typeface="Arial" panose="020B0604020202020204" pitchFamily="34" charset="0"/>
              </a:rPr>
              <a:t>هو يشغل موقع رئيس مختبر السرديات الأردني، وأميناً سابقاً لسر رابطة الكتاب الأردنيين فرع مادبا، ورئيساً سابقاً لعدد من الملتقيات الأدبية، وعمل مدير تحرير لعدد من المجلات الثقافية إضافة إلى ترأسه هيئة تحرير مجلة أمكنة الأردنية التي تهتم بأدبيات المكان، قبل توقف صدورها.</a:t>
            </a:r>
            <a:br>
              <a:rPr lang="ar-AE" sz="1600" b="0" i="0" dirty="0">
                <a:solidFill>
                  <a:schemeClr val="bg1"/>
                </a:solidFill>
                <a:effectLst/>
                <a:latin typeface="Arial" panose="020B0604020202020204" pitchFamily="34" charset="0"/>
              </a:rPr>
            </a:br>
            <a:r>
              <a:rPr lang="ar-AE" sz="1600" b="0" i="0" dirty="0">
                <a:solidFill>
                  <a:schemeClr val="bg1"/>
                </a:solidFill>
                <a:effectLst/>
                <a:latin typeface="Arial" panose="020B0604020202020204" pitchFamily="34" charset="0"/>
              </a:rPr>
              <a:t> يعد ويقدم برنامجًا إذاعيًا بعنوان (بيت الرواية) عبر أثير مجمع اللغة العربية الأردني. كتب </a:t>
            </a:r>
            <a:r>
              <a:rPr lang="ar-AE" sz="1600" b="0" i="0" u="none" strike="noStrike" dirty="0">
                <a:solidFill>
                  <a:schemeClr val="bg1"/>
                </a:solidFill>
                <a:effectLst/>
                <a:latin typeface="Arial" panose="020B0604020202020204" pitchFamily="34" charset="0"/>
              </a:rPr>
              <a:t>الشعر والقصة</a:t>
            </a:r>
            <a:r>
              <a:rPr lang="ar-AE" sz="1600" b="0" i="0" dirty="0">
                <a:solidFill>
                  <a:schemeClr val="bg1"/>
                </a:solidFill>
                <a:effectLst/>
                <a:latin typeface="Arial" panose="020B0604020202020204" pitchFamily="34" charset="0"/>
              </a:rPr>
              <a:t> والمقالات النقدية والأدبية، ونصوص المكان، </a:t>
            </a:r>
            <a:r>
              <a:rPr lang="ar-AE" sz="1600" b="0" i="0" u="none" strike="noStrike" dirty="0">
                <a:solidFill>
                  <a:schemeClr val="bg1"/>
                </a:solidFill>
                <a:effectLst/>
                <a:latin typeface="Arial" panose="020B0604020202020204" pitchFamily="34" charset="0"/>
                <a:hlinkClick r:id="rId2" tooltip="الرواية">
                  <a:extLst>
                    <a:ext uri="{A12FA001-AC4F-418D-AE19-62706E023703}">
                      <ahyp:hlinkClr xmlns:ahyp="http://schemas.microsoft.com/office/drawing/2018/hyperlinkcolor" val="tx"/>
                    </a:ext>
                  </a:extLst>
                </a:hlinkClick>
              </a:rPr>
              <a:t>والرواية</a:t>
            </a:r>
            <a:r>
              <a:rPr lang="ar-AE" sz="1600" b="0" i="0" dirty="0">
                <a:solidFill>
                  <a:schemeClr val="bg1"/>
                </a:solidFill>
                <a:effectLst/>
                <a:latin typeface="Arial" panose="020B0604020202020204" pitchFamily="34" charset="0"/>
              </a:rPr>
              <a:t>. أصدر كتاب ترجم لسبع لغات ( شبابيك مادبا تحرس القدس)</a:t>
            </a:r>
            <a:endParaRPr lang="en-US" sz="4800" dirty="0">
              <a:solidFill>
                <a:schemeClr val="bg1"/>
              </a:solidFill>
              <a:effectLst>
                <a:outerShdw blurRad="38100" dist="38100" dir="2700000" algn="tl">
                  <a:srgbClr val="000000">
                    <a:alpha val="43137"/>
                  </a:srgbClr>
                </a:outerShdw>
              </a:effectLst>
              <a:cs typeface="PT Bold Heading" panose="02010400000000000000" pitchFamily="2" charset="-78"/>
            </a:endParaRPr>
          </a:p>
        </p:txBody>
      </p:sp>
      <p:sp>
        <p:nvSpPr>
          <p:cNvPr id="4" name="TextBox 3">
            <a:extLst>
              <a:ext uri="{FF2B5EF4-FFF2-40B4-BE49-F238E27FC236}">
                <a16:creationId xmlns:a16="http://schemas.microsoft.com/office/drawing/2014/main" id="{676E4C12-E3F9-4571-9419-74F4EF0F17AB}"/>
              </a:ext>
            </a:extLst>
          </p:cNvPr>
          <p:cNvSpPr txBox="1"/>
          <p:nvPr/>
        </p:nvSpPr>
        <p:spPr>
          <a:xfrm>
            <a:off x="549100" y="5059875"/>
            <a:ext cx="2361245" cy="584775"/>
          </a:xfrm>
          <a:prstGeom prst="rect">
            <a:avLst/>
          </a:prstGeom>
          <a:noFill/>
        </p:spPr>
        <p:txBody>
          <a:bodyPr wrap="square" rtlCol="0">
            <a:spAutoFit/>
          </a:bodyPr>
          <a:lstStyle/>
          <a:p>
            <a:pPr algn="r" rtl="1"/>
            <a:r>
              <a:rPr lang="ar-AE" sz="3200" dirty="0">
                <a:solidFill>
                  <a:schemeClr val="bg1"/>
                </a:solidFill>
                <a:effectLst>
                  <a:outerShdw blurRad="38100" dist="38100" dir="2700000" algn="tl">
                    <a:srgbClr val="000000">
                      <a:alpha val="43137"/>
                    </a:srgbClr>
                  </a:outerShdw>
                </a:effectLst>
                <a:latin typeface="Calibri Light" panose="020F0302020204030204"/>
                <a:ea typeface="+mj-ea"/>
                <a:cs typeface="Times New Roman" panose="02020603050405020304" pitchFamily="18" charset="0"/>
              </a:rPr>
              <a:t>جلال برجس</a:t>
            </a:r>
            <a:endParaRPr lang="en-US" sz="1000" dirty="0">
              <a:solidFill>
                <a:schemeClr val="bg1"/>
              </a:solidFill>
              <a:effectLst>
                <a:outerShdw blurRad="38100" dist="38100" dir="2700000" algn="tl">
                  <a:srgbClr val="000000">
                    <a:alpha val="43137"/>
                  </a:srgbClr>
                </a:outerShdw>
              </a:effectLst>
            </a:endParaRPr>
          </a:p>
        </p:txBody>
      </p:sp>
      <p:pic>
        <p:nvPicPr>
          <p:cNvPr id="5" name="Picture 4">
            <a:extLst>
              <a:ext uri="{FF2B5EF4-FFF2-40B4-BE49-F238E27FC236}">
                <a16:creationId xmlns:a16="http://schemas.microsoft.com/office/drawing/2014/main" id="{1C7DEF4F-6958-4A68-8816-99CD3D243E85}"/>
              </a:ext>
            </a:extLst>
          </p:cNvPr>
          <p:cNvPicPr>
            <a:picLocks noChangeAspect="1"/>
          </p:cNvPicPr>
          <p:nvPr/>
        </p:nvPicPr>
        <p:blipFill>
          <a:blip r:embed="rId3"/>
          <a:stretch>
            <a:fillRect/>
          </a:stretch>
        </p:blipFill>
        <p:spPr>
          <a:xfrm>
            <a:off x="-71825" y="5522860"/>
            <a:ext cx="1335140" cy="1335140"/>
          </a:xfrm>
          <a:prstGeom prst="rect">
            <a:avLst/>
          </a:prstGeom>
        </p:spPr>
      </p:pic>
      <p:pic>
        <p:nvPicPr>
          <p:cNvPr id="7" name="Picture 6">
            <a:extLst>
              <a:ext uri="{FF2B5EF4-FFF2-40B4-BE49-F238E27FC236}">
                <a16:creationId xmlns:a16="http://schemas.microsoft.com/office/drawing/2014/main" id="{B624ABDB-DCB7-40A7-A010-29EC2540F8A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1080629" y="2099034"/>
            <a:ext cx="1829716" cy="258420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9" name="Oval 8">
            <a:extLst>
              <a:ext uri="{FF2B5EF4-FFF2-40B4-BE49-F238E27FC236}">
                <a16:creationId xmlns:a16="http://schemas.microsoft.com/office/drawing/2014/main" id="{EB56EB0E-67F1-47FD-8BD2-82286A6AB351}"/>
              </a:ext>
            </a:extLst>
          </p:cNvPr>
          <p:cNvSpPr/>
          <p:nvPr/>
        </p:nvSpPr>
        <p:spPr>
          <a:xfrm>
            <a:off x="1870757" y="1911041"/>
            <a:ext cx="249459" cy="238853"/>
          </a:xfrm>
          <a:prstGeom prst="ellipse">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946317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16124">
        <p159:morph option="byObject"/>
      </p:transition>
    </mc:Choice>
    <mc:Fallback xmlns="">
      <p:transition spd="slow" advTm="16124">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C7DEF4F-6958-4A68-8816-99CD3D243E85}"/>
              </a:ext>
            </a:extLst>
          </p:cNvPr>
          <p:cNvPicPr>
            <a:picLocks noChangeAspect="1"/>
          </p:cNvPicPr>
          <p:nvPr/>
        </p:nvPicPr>
        <p:blipFill>
          <a:blip r:embed="rId2"/>
          <a:stretch>
            <a:fillRect/>
          </a:stretch>
        </p:blipFill>
        <p:spPr>
          <a:xfrm>
            <a:off x="-71825" y="5522860"/>
            <a:ext cx="1335140" cy="1335140"/>
          </a:xfrm>
          <a:prstGeom prst="rect">
            <a:avLst/>
          </a:prstGeom>
        </p:spPr>
      </p:pic>
      <p:sp>
        <p:nvSpPr>
          <p:cNvPr id="7" name="TextBox 6">
            <a:extLst>
              <a:ext uri="{FF2B5EF4-FFF2-40B4-BE49-F238E27FC236}">
                <a16:creationId xmlns:a16="http://schemas.microsoft.com/office/drawing/2014/main" id="{412C71C7-7C9F-48A5-855B-91963C4D720E}"/>
              </a:ext>
            </a:extLst>
          </p:cNvPr>
          <p:cNvSpPr txBox="1"/>
          <p:nvPr/>
        </p:nvSpPr>
        <p:spPr>
          <a:xfrm>
            <a:off x="3067049" y="1163669"/>
            <a:ext cx="8253846" cy="5026761"/>
          </a:xfrm>
          <a:prstGeom prst="rect">
            <a:avLst/>
          </a:prstGeom>
          <a:noFill/>
        </p:spPr>
        <p:txBody>
          <a:bodyPr wrap="square">
            <a:spAutoFit/>
          </a:bodyPr>
          <a:lstStyle/>
          <a:p>
            <a:pPr algn="r" rtl="1">
              <a:lnSpc>
                <a:spcPct val="150000"/>
              </a:lnSpc>
            </a:pPr>
            <a:r>
              <a:rPr lang="ar-AE" b="0" i="0" dirty="0">
                <a:solidFill>
                  <a:schemeClr val="bg1"/>
                </a:solidFill>
                <a:effectLst/>
                <a:latin typeface="Merriweather" panose="00000500000000000000" pitchFamily="2" charset="0"/>
              </a:rPr>
              <a:t>ها أنتم الآن تقرأون ورقتي هذه، بينما جسدي قد ابتلعه البحر حيث السكينة الأبديّة، أنا منحازةٌ لأسماك ‏الأعماق عند انكسار الضوء وارتطامه بالرمال الطريّة.‏ ‎</a:t>
            </a:r>
            <a:br>
              <a:rPr lang="ar-AE" dirty="0">
                <a:solidFill>
                  <a:schemeClr val="bg1"/>
                </a:solidFill>
              </a:rPr>
            </a:br>
            <a:r>
              <a:rPr lang="ar-AE" b="0" i="0" dirty="0">
                <a:solidFill>
                  <a:schemeClr val="bg1"/>
                </a:solidFill>
                <a:effectLst/>
                <a:latin typeface="Merriweather" panose="00000500000000000000" pitchFamily="2" charset="0"/>
              </a:rPr>
              <a:t>‎لا أحبّ ديدان الأرض حيث الظلمة والرطوبة تهب وجعاً إضافيّاً للموت، لهذا منحت جسدي للماء سرّ ‏الإنصات الأبديّ، والحضن الّذي لا تغلق ذراعاه، لم أكتب وصيّتي، فليس هناك من وصايا للّذين خذلوا في ‏حياتهم سوى أن يتمنّوا أن يبادر أحدٌ ليدوزن الوتر النشاز، وليس لي وصايا لأقولها، فأنا محض ريشة دوريّ ‏علقت في هواء لم يسكن ولو لحظةٌ واحدة.‏ ‎</a:t>
            </a:r>
            <a:br>
              <a:rPr lang="ar-AE" dirty="0">
                <a:solidFill>
                  <a:schemeClr val="bg1"/>
                </a:solidFill>
              </a:rPr>
            </a:br>
            <a:r>
              <a:rPr lang="ar-AE" b="0" i="0" dirty="0">
                <a:solidFill>
                  <a:schemeClr val="bg1"/>
                </a:solidFill>
                <a:effectLst/>
                <a:latin typeface="Merriweather" panose="00000500000000000000" pitchFamily="2" charset="0"/>
              </a:rPr>
              <a:t>‎ حينها كان يمكنني أن أحط على شجرة وأشاهد كيف تنضج حبّة كمَثرى على صدر أمّها، أو أحط على كتف ‏رجل ذاهب للقاء امرأةٍ قطع عهداً على قلبه أن يحبّها كما يحبّ الطائر جناحيه بينما يخفق ماراً فوق شارع ‏يكابد عابروه الزحام.‏ ‎</a:t>
            </a:r>
            <a:br>
              <a:rPr lang="ar-AE" dirty="0">
                <a:solidFill>
                  <a:schemeClr val="bg1"/>
                </a:solidFill>
              </a:rPr>
            </a:br>
            <a:r>
              <a:rPr lang="ar-AE" b="0" i="0" dirty="0">
                <a:solidFill>
                  <a:schemeClr val="bg1"/>
                </a:solidFill>
                <a:effectLst/>
                <a:latin typeface="Merriweather" panose="00000500000000000000" pitchFamily="2" charset="0"/>
              </a:rPr>
              <a:t>‎ أنا محض امرأةٍ خُذلَت في حياتها وجاءت إلى تفكر </a:t>
            </a:r>
            <a:r>
              <a:rPr lang="ar-AE" b="0" i="0" dirty="0" err="1">
                <a:solidFill>
                  <a:schemeClr val="bg1"/>
                </a:solidFill>
                <a:effectLst/>
                <a:latin typeface="Merriweather" panose="00000500000000000000" pitchFamily="2" charset="0"/>
              </a:rPr>
              <a:t>بالإعتزال</a:t>
            </a:r>
            <a:r>
              <a:rPr lang="ar-AE" b="0" i="0" dirty="0">
                <a:solidFill>
                  <a:schemeClr val="bg1"/>
                </a:solidFill>
                <a:effectLst/>
                <a:latin typeface="Merriweather" panose="00000500000000000000" pitchFamily="2" charset="0"/>
              </a:rPr>
              <a:t> كما يعتزل عازف شهير في أوج نبوغه لخلل ‏</a:t>
            </a:r>
            <a:r>
              <a:rPr lang="ar-AE" b="0" i="0" dirty="0" err="1">
                <a:solidFill>
                  <a:schemeClr val="bg1"/>
                </a:solidFill>
                <a:effectLst/>
                <a:latin typeface="Merriweather" panose="00000500000000000000" pitchFamily="2" charset="0"/>
              </a:rPr>
              <a:t>يستشعره</a:t>
            </a:r>
            <a:r>
              <a:rPr lang="ar-AE" b="0" i="0" dirty="0">
                <a:solidFill>
                  <a:schemeClr val="bg1"/>
                </a:solidFill>
                <a:effectLst/>
                <a:latin typeface="Merriweather" panose="00000500000000000000" pitchFamily="2" charset="0"/>
              </a:rPr>
              <a:t> قادماً لا محالة، لا وصايا لي سوى هذه الكلمات فأحرقوا هذه الورقة وانثروها هنا لعلّها تصير شاهدةً ‏جوّالةً تشير إِليّ.</a:t>
            </a:r>
            <a:endParaRPr lang="en-US" dirty="0">
              <a:solidFill>
                <a:schemeClr val="bg1"/>
              </a:solidFill>
            </a:endParaRPr>
          </a:p>
        </p:txBody>
      </p:sp>
      <p:pic>
        <p:nvPicPr>
          <p:cNvPr id="9" name="Picture 8">
            <a:extLst>
              <a:ext uri="{FF2B5EF4-FFF2-40B4-BE49-F238E27FC236}">
                <a16:creationId xmlns:a16="http://schemas.microsoft.com/office/drawing/2014/main" id="{CDB5C31B-3667-41E9-9B70-D4CC6C7DC6E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0932" y="2099174"/>
            <a:ext cx="2086117" cy="3155750"/>
          </a:xfrm>
          <a:prstGeom prst="rect">
            <a:avLst/>
          </a:prstGeom>
          <a:ln>
            <a:no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pic>
    </p:spTree>
    <p:extLst>
      <p:ext uri="{BB962C8B-B14F-4D97-AF65-F5344CB8AC3E}">
        <p14:creationId xmlns:p14="http://schemas.microsoft.com/office/powerpoint/2010/main" val="38437877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48577">
        <p159:morph option="byObject"/>
      </p:transition>
    </mc:Choice>
    <mc:Fallback xmlns="">
      <p:transition spd="slow" advTm="48577">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9C73AA0-BB25-4989-9431-C5571F481749}"/>
              </a:ext>
            </a:extLst>
          </p:cNvPr>
          <p:cNvSpPr/>
          <p:nvPr/>
        </p:nvSpPr>
        <p:spPr>
          <a:xfrm rot="5400000">
            <a:off x="-286815" y="2499177"/>
            <a:ext cx="4564605" cy="508484"/>
          </a:xfrm>
          <a:prstGeom prst="rect">
            <a:avLst/>
          </a:prstGeom>
          <a:solidFill>
            <a:srgbClr val="B6C872"/>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542ED166-4C72-4FE1-A2B1-E560F84CF952}"/>
              </a:ext>
            </a:extLst>
          </p:cNvPr>
          <p:cNvSpPr txBox="1"/>
          <p:nvPr/>
        </p:nvSpPr>
        <p:spPr>
          <a:xfrm>
            <a:off x="3657600" y="2558718"/>
            <a:ext cx="6927274" cy="1881669"/>
          </a:xfrm>
          <a:prstGeom prst="rect">
            <a:avLst/>
          </a:prstGeom>
          <a:noFill/>
        </p:spPr>
        <p:txBody>
          <a:bodyPr wrap="square">
            <a:spAutoFit/>
          </a:bodyPr>
          <a:lstStyle/>
          <a:p>
            <a:pPr algn="just" rtl="1">
              <a:lnSpc>
                <a:spcPct val="150000"/>
              </a:lnSpc>
            </a:pPr>
            <a:r>
              <a:rPr lang="ar-AE" sz="2000" dirty="0">
                <a:solidFill>
                  <a:schemeClr val="bg1"/>
                </a:solidFill>
              </a:rPr>
              <a:t>كاتب وطبيب أفغاني أمريكي ولد في أفغانستان.</a:t>
            </a:r>
          </a:p>
          <a:p>
            <a:pPr algn="just" rtl="1">
              <a:lnSpc>
                <a:spcPct val="150000"/>
              </a:lnSpc>
            </a:pPr>
            <a:r>
              <a:rPr lang="ar-AE" sz="2000" dirty="0">
                <a:solidFill>
                  <a:schemeClr val="bg1"/>
                </a:solidFill>
              </a:rPr>
              <a:t> روايته الأولى عداء الطائرة الورقية تصدرت قائمة الكتب الأكثر مبيعاً لمدة 4 أسابيع. أما روايته الثانية ألف شمس ساطعة تصدرت قائمة صحيفة نيويورك تايمز لأكثر الكتب مبيعاً لمدة 21 أسبوع و49 أسبوع لأفضل غلاف فني</a:t>
            </a:r>
            <a:endParaRPr lang="en-US" sz="2000" dirty="0">
              <a:solidFill>
                <a:schemeClr val="bg1"/>
              </a:solidFill>
            </a:endParaRPr>
          </a:p>
        </p:txBody>
      </p:sp>
      <p:sp>
        <p:nvSpPr>
          <p:cNvPr id="9" name="TextBox 8">
            <a:extLst>
              <a:ext uri="{FF2B5EF4-FFF2-40B4-BE49-F238E27FC236}">
                <a16:creationId xmlns:a16="http://schemas.microsoft.com/office/drawing/2014/main" id="{721CD210-4D86-4A4A-9003-078A669B4661}"/>
              </a:ext>
            </a:extLst>
          </p:cNvPr>
          <p:cNvSpPr txBox="1"/>
          <p:nvPr/>
        </p:nvSpPr>
        <p:spPr>
          <a:xfrm>
            <a:off x="1233524" y="5130951"/>
            <a:ext cx="1773382" cy="461665"/>
          </a:xfrm>
          <a:prstGeom prst="rect">
            <a:avLst/>
          </a:prstGeom>
          <a:noFill/>
        </p:spPr>
        <p:txBody>
          <a:bodyPr wrap="square">
            <a:spAutoFit/>
          </a:bodyPr>
          <a:lstStyle/>
          <a:p>
            <a:r>
              <a:rPr lang="ar-AE" sz="2400" dirty="0">
                <a:solidFill>
                  <a:schemeClr val="bg1"/>
                </a:solidFill>
              </a:rPr>
              <a:t>خالد حسيني </a:t>
            </a:r>
            <a:endParaRPr lang="en-US" sz="2400" dirty="0">
              <a:solidFill>
                <a:schemeClr val="bg1"/>
              </a:solidFill>
            </a:endParaRPr>
          </a:p>
        </p:txBody>
      </p:sp>
      <p:pic>
        <p:nvPicPr>
          <p:cNvPr id="12" name="Picture 11">
            <a:extLst>
              <a:ext uri="{FF2B5EF4-FFF2-40B4-BE49-F238E27FC236}">
                <a16:creationId xmlns:a16="http://schemas.microsoft.com/office/drawing/2014/main" id="{64EAE759-90E5-49A4-9217-292934F29AF5}"/>
              </a:ext>
            </a:extLst>
          </p:cNvPr>
          <p:cNvPicPr>
            <a:picLocks noChangeAspect="1"/>
          </p:cNvPicPr>
          <p:nvPr/>
        </p:nvPicPr>
        <p:blipFill>
          <a:blip r:embed="rId2"/>
          <a:stretch>
            <a:fillRect/>
          </a:stretch>
        </p:blipFill>
        <p:spPr>
          <a:xfrm>
            <a:off x="-62345" y="5592616"/>
            <a:ext cx="1335140" cy="1335140"/>
          </a:xfrm>
          <a:prstGeom prst="rect">
            <a:avLst/>
          </a:prstGeom>
        </p:spPr>
      </p:pic>
      <p:pic>
        <p:nvPicPr>
          <p:cNvPr id="3" name="Picture 2">
            <a:extLst>
              <a:ext uri="{FF2B5EF4-FFF2-40B4-BE49-F238E27FC236}">
                <a16:creationId xmlns:a16="http://schemas.microsoft.com/office/drawing/2014/main" id="{F05E4290-141A-412B-857E-71395D8656B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23947" y="2111328"/>
            <a:ext cx="1743075" cy="26289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3" name="Oval 12">
            <a:extLst>
              <a:ext uri="{FF2B5EF4-FFF2-40B4-BE49-F238E27FC236}">
                <a16:creationId xmlns:a16="http://schemas.microsoft.com/office/drawing/2014/main" id="{A83CEA60-108A-47A7-9EC6-57A7B30B6E52}"/>
              </a:ext>
            </a:extLst>
          </p:cNvPr>
          <p:cNvSpPr/>
          <p:nvPr/>
        </p:nvSpPr>
        <p:spPr>
          <a:xfrm>
            <a:off x="1870756" y="1922648"/>
            <a:ext cx="249459" cy="238853"/>
          </a:xfrm>
          <a:prstGeom prst="ellipse">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0738286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10184">
        <p159:morph option="byObject"/>
      </p:transition>
    </mc:Choice>
    <mc:Fallback xmlns="">
      <p:transition spd="slow" advTm="10184">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4DDED89-9DC2-4761-92C8-A9E10A69B211}"/>
              </a:ext>
            </a:extLst>
          </p:cNvPr>
          <p:cNvPicPr>
            <a:picLocks noChangeAspect="1"/>
          </p:cNvPicPr>
          <p:nvPr/>
        </p:nvPicPr>
        <p:blipFill rotWithShape="1">
          <a:blip r:embed="rId3">
            <a:extLst>
              <a:ext uri="{28A0092B-C50C-407E-A947-70E740481C1C}">
                <a14:useLocalDpi xmlns:a14="http://schemas.microsoft.com/office/drawing/2010/main" val="0"/>
              </a:ext>
            </a:extLst>
          </a:blip>
          <a:srcRect l="14947" t="2263" r="17568" b="3864"/>
          <a:stretch/>
        </p:blipFill>
        <p:spPr>
          <a:xfrm>
            <a:off x="908069" y="1755885"/>
            <a:ext cx="2236913" cy="3346230"/>
          </a:xfrm>
          <a:prstGeom prst="rect">
            <a:avLst/>
          </a:prstGeom>
          <a:ln>
            <a:no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pic>
      <p:sp>
        <p:nvSpPr>
          <p:cNvPr id="13" name="TextBox 12">
            <a:extLst>
              <a:ext uri="{FF2B5EF4-FFF2-40B4-BE49-F238E27FC236}">
                <a16:creationId xmlns:a16="http://schemas.microsoft.com/office/drawing/2014/main" id="{FEEAF281-2811-4E36-B3DB-36C929108CD0}"/>
              </a:ext>
            </a:extLst>
          </p:cNvPr>
          <p:cNvSpPr txBox="1"/>
          <p:nvPr/>
        </p:nvSpPr>
        <p:spPr>
          <a:xfrm>
            <a:off x="3456711" y="2026340"/>
            <a:ext cx="7093526" cy="2805320"/>
          </a:xfrm>
          <a:prstGeom prst="rect">
            <a:avLst/>
          </a:prstGeom>
          <a:noFill/>
        </p:spPr>
        <p:txBody>
          <a:bodyPr wrap="square" rtlCol="0">
            <a:spAutoFit/>
          </a:bodyPr>
          <a:lstStyle/>
          <a:p>
            <a:pPr algn="justLow" rtl="1">
              <a:lnSpc>
                <a:spcPct val="150000"/>
              </a:lnSpc>
            </a:pPr>
            <a:r>
              <a:rPr lang="ar-AE" sz="2000" dirty="0">
                <a:solidFill>
                  <a:schemeClr val="bg1"/>
                </a:solidFill>
              </a:rPr>
              <a:t>مريم وليلى امرأتان من جيلين مختلفين، لكل منهما أفكارها عن الحب والعائلة، تجمعهما الحرب والفقد في بيتٍ واحد، وحين تزداد الأخطار التي تحدق بهما – في بيتهما كما في شوارع كابل – تتراجع خلافاتهما، وتنشأ بينهما رابطة أخوة تغير مسار حياتهما، وتفتح أبواب المستقبل أمام الجيل التالي، في هذه الرواية يعرض لنا الحسيني البطولات التي تقوم بها المرأة، والتضحيات التي تبذلها، من أجل حماية عائلتها، ويكشف لنا كيف أن ما يبقينا على قيد الحياة هو الحب، بل مجرد ذكراه أحياناً..</a:t>
            </a:r>
          </a:p>
        </p:txBody>
      </p:sp>
      <p:pic>
        <p:nvPicPr>
          <p:cNvPr id="14" name="Picture 13">
            <a:extLst>
              <a:ext uri="{FF2B5EF4-FFF2-40B4-BE49-F238E27FC236}">
                <a16:creationId xmlns:a16="http://schemas.microsoft.com/office/drawing/2014/main" id="{4B6346EF-8FC2-4F08-92E4-D0EC013F7ABF}"/>
              </a:ext>
            </a:extLst>
          </p:cNvPr>
          <p:cNvPicPr>
            <a:picLocks noChangeAspect="1"/>
          </p:cNvPicPr>
          <p:nvPr/>
        </p:nvPicPr>
        <p:blipFill>
          <a:blip r:embed="rId4"/>
          <a:stretch>
            <a:fillRect/>
          </a:stretch>
        </p:blipFill>
        <p:spPr>
          <a:xfrm>
            <a:off x="-57970" y="5522860"/>
            <a:ext cx="1335140" cy="1335140"/>
          </a:xfrm>
          <a:prstGeom prst="rect">
            <a:avLst/>
          </a:prstGeom>
        </p:spPr>
      </p:pic>
    </p:spTree>
    <p:extLst>
      <p:ext uri="{BB962C8B-B14F-4D97-AF65-F5344CB8AC3E}">
        <p14:creationId xmlns:p14="http://schemas.microsoft.com/office/powerpoint/2010/main" val="111104731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18149">
        <p159:morph option="byObject"/>
      </p:transition>
    </mc:Choice>
    <mc:Fallback xmlns="">
      <p:transition spd="slow" advTm="18149">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1428C84-E075-4A24-BF82-9914DFBA69A5}"/>
              </a:ext>
            </a:extLst>
          </p:cNvPr>
          <p:cNvSpPr/>
          <p:nvPr/>
        </p:nvSpPr>
        <p:spPr>
          <a:xfrm rot="5400000">
            <a:off x="-286815" y="2499177"/>
            <a:ext cx="4564605" cy="508484"/>
          </a:xfrm>
          <a:prstGeom prst="rect">
            <a:avLst/>
          </a:prstGeom>
          <a:solidFill>
            <a:srgbClr val="B6C872"/>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68BDD56F-C511-4CC0-8192-F25282CF1004}"/>
              </a:ext>
            </a:extLst>
          </p:cNvPr>
          <p:cNvSpPr txBox="1"/>
          <p:nvPr/>
        </p:nvSpPr>
        <p:spPr>
          <a:xfrm>
            <a:off x="3643744" y="1766826"/>
            <a:ext cx="7412183" cy="3780522"/>
          </a:xfrm>
          <a:prstGeom prst="rect">
            <a:avLst/>
          </a:prstGeom>
          <a:noFill/>
        </p:spPr>
        <p:txBody>
          <a:bodyPr wrap="square">
            <a:spAutoFit/>
          </a:bodyPr>
          <a:lstStyle/>
          <a:p>
            <a:pPr algn="just" rtl="1">
              <a:lnSpc>
                <a:spcPct val="150000"/>
              </a:lnSpc>
            </a:pPr>
            <a:r>
              <a:rPr lang="ar-AE" dirty="0">
                <a:solidFill>
                  <a:schemeClr val="bg1"/>
                </a:solidFill>
              </a:rPr>
              <a:t>ولدت في إجدابيا في ليبيا سنة 1970. عملت كمحاضرة في جامعة بنغازي بعد حصولها على شهادة الماجستير في التربية، كما حصلت أيضا على درجة الدكتوراه في العلوم الإنسانية من جامعة لا </a:t>
            </a:r>
            <a:r>
              <a:rPr lang="ar-AE" dirty="0" err="1">
                <a:solidFill>
                  <a:schemeClr val="bg1"/>
                </a:solidFill>
              </a:rPr>
              <a:t>سابينزا</a:t>
            </a:r>
            <a:r>
              <a:rPr lang="ar-AE" dirty="0">
                <a:solidFill>
                  <a:schemeClr val="bg1"/>
                </a:solidFill>
              </a:rPr>
              <a:t> في روما، إيطاليا، وكان موضوع رسالة الدكتوراة عن تجارة العبيد في ليبيا وآثاره على المجتمع الليبي وتقسيماته خلال الفترة العثمانية من فترة (1552 - 1911). وهي مساعد محاضر في ، جامعة قاريونس</a:t>
            </a:r>
          </a:p>
          <a:p>
            <a:pPr algn="just" rtl="1">
              <a:lnSpc>
                <a:spcPct val="150000"/>
              </a:lnSpc>
            </a:pPr>
            <a:r>
              <a:rPr lang="ar-AE" dirty="0">
                <a:solidFill>
                  <a:schemeClr val="bg1"/>
                </a:solidFill>
              </a:rPr>
              <a:t>كتبت العديد من المقالات في مواقع وصحف عربية مثل موقع هنا صوتك التابع للمكتب العربي لإذاعة هولندا العالمية، شاركت في العديد من الندوات والفعاليات الثقافية داخل وخارج ليبيا.</a:t>
            </a:r>
          </a:p>
          <a:p>
            <a:pPr algn="just" rtl="1">
              <a:lnSpc>
                <a:spcPct val="150000"/>
              </a:lnSpc>
            </a:pPr>
            <a:r>
              <a:rPr lang="ar-AE" dirty="0">
                <a:solidFill>
                  <a:schemeClr val="bg1"/>
                </a:solidFill>
              </a:rPr>
              <a:t>أقامت معرض رسم شخصي بالديوان الثقافي في عام 2008. لها مؤلفات عديدة في مجال الرواية والقصة والمسرح، وكتبت حتى في الشعر</a:t>
            </a:r>
          </a:p>
        </p:txBody>
      </p:sp>
      <p:sp>
        <p:nvSpPr>
          <p:cNvPr id="7" name="TextBox 6">
            <a:extLst>
              <a:ext uri="{FF2B5EF4-FFF2-40B4-BE49-F238E27FC236}">
                <a16:creationId xmlns:a16="http://schemas.microsoft.com/office/drawing/2014/main" id="{80423A3E-9C18-40C0-B2DD-4FCC5F243D34}"/>
              </a:ext>
            </a:extLst>
          </p:cNvPr>
          <p:cNvSpPr txBox="1"/>
          <p:nvPr/>
        </p:nvSpPr>
        <p:spPr>
          <a:xfrm>
            <a:off x="1358323" y="4977263"/>
            <a:ext cx="1641764" cy="400110"/>
          </a:xfrm>
          <a:prstGeom prst="rect">
            <a:avLst/>
          </a:prstGeom>
          <a:noFill/>
        </p:spPr>
        <p:txBody>
          <a:bodyPr wrap="square">
            <a:spAutoFit/>
          </a:bodyPr>
          <a:lstStyle/>
          <a:p>
            <a:r>
              <a:rPr lang="ar-AE" sz="2000" b="1" dirty="0">
                <a:solidFill>
                  <a:schemeClr val="bg1"/>
                </a:solidFill>
              </a:rPr>
              <a:t>نجوى بن شتوان </a:t>
            </a:r>
            <a:endParaRPr lang="en-US" sz="2000" b="1" dirty="0">
              <a:solidFill>
                <a:schemeClr val="bg1"/>
              </a:solidFill>
            </a:endParaRPr>
          </a:p>
        </p:txBody>
      </p:sp>
      <p:pic>
        <p:nvPicPr>
          <p:cNvPr id="9" name="Picture 8">
            <a:extLst>
              <a:ext uri="{FF2B5EF4-FFF2-40B4-BE49-F238E27FC236}">
                <a16:creationId xmlns:a16="http://schemas.microsoft.com/office/drawing/2014/main" id="{15030155-CCA7-4B55-A02C-88D3CCFC2450}"/>
              </a:ext>
            </a:extLst>
          </p:cNvPr>
          <p:cNvPicPr>
            <a:picLocks noChangeAspect="1"/>
          </p:cNvPicPr>
          <p:nvPr/>
        </p:nvPicPr>
        <p:blipFill>
          <a:blip r:embed="rId2"/>
          <a:stretch>
            <a:fillRect/>
          </a:stretch>
        </p:blipFill>
        <p:spPr>
          <a:xfrm>
            <a:off x="0" y="5582123"/>
            <a:ext cx="1335140" cy="1335140"/>
          </a:xfrm>
          <a:prstGeom prst="rect">
            <a:avLst/>
          </a:prstGeom>
        </p:spPr>
      </p:pic>
      <p:pic>
        <p:nvPicPr>
          <p:cNvPr id="4" name="Picture 3">
            <a:extLst>
              <a:ext uri="{FF2B5EF4-FFF2-40B4-BE49-F238E27FC236}">
                <a16:creationId xmlns:a16="http://schemas.microsoft.com/office/drawing/2014/main" id="{5105950C-BDD1-433B-9A4D-827E30BC54A5}"/>
              </a:ext>
            </a:extLst>
          </p:cNvPr>
          <p:cNvPicPr>
            <a:picLocks noChangeAspect="1"/>
          </p:cNvPicPr>
          <p:nvPr/>
        </p:nvPicPr>
        <p:blipFill rotWithShape="1">
          <a:blip r:embed="rId3">
            <a:extLst>
              <a:ext uri="{28A0092B-C50C-407E-A947-70E740481C1C}">
                <a14:useLocalDpi xmlns:a14="http://schemas.microsoft.com/office/drawing/2010/main" val="0"/>
              </a:ext>
            </a:extLst>
          </a:blip>
          <a:srcRect r="51952"/>
          <a:stretch/>
        </p:blipFill>
        <p:spPr>
          <a:xfrm>
            <a:off x="1094643" y="2399100"/>
            <a:ext cx="1641764" cy="230808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1" name="Oval 10">
            <a:extLst>
              <a:ext uri="{FF2B5EF4-FFF2-40B4-BE49-F238E27FC236}">
                <a16:creationId xmlns:a16="http://schemas.microsoft.com/office/drawing/2014/main" id="{C1249314-AC6B-4EC6-9841-B27CF9D938F3}"/>
              </a:ext>
            </a:extLst>
          </p:cNvPr>
          <p:cNvSpPr/>
          <p:nvPr/>
        </p:nvSpPr>
        <p:spPr>
          <a:xfrm>
            <a:off x="1870757" y="2160247"/>
            <a:ext cx="249459" cy="238853"/>
          </a:xfrm>
          <a:prstGeom prst="ellipse">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799251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26157">
        <p159:morph option="byObject"/>
      </p:transition>
    </mc:Choice>
    <mc:Fallback xmlns="">
      <p:transition spd="slow" advTm="26157">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6E237700-3884-4434-958C-69B3BE77C1ED}"/>
              </a:ext>
            </a:extLst>
          </p:cNvPr>
          <p:cNvSpPr txBox="1"/>
          <p:nvPr/>
        </p:nvSpPr>
        <p:spPr>
          <a:xfrm>
            <a:off x="3159207" y="976495"/>
            <a:ext cx="8111465" cy="4611262"/>
          </a:xfrm>
          <a:prstGeom prst="rect">
            <a:avLst/>
          </a:prstGeom>
          <a:noFill/>
        </p:spPr>
        <p:txBody>
          <a:bodyPr wrap="square">
            <a:spAutoFit/>
          </a:bodyPr>
          <a:lstStyle/>
          <a:p>
            <a:pPr algn="just" rtl="1">
              <a:lnSpc>
                <a:spcPct val="150000"/>
              </a:lnSpc>
            </a:pPr>
            <a:endParaRPr lang="ar-AE" kern="1200" dirty="0">
              <a:solidFill>
                <a:schemeClr val="bg1"/>
              </a:solidFill>
              <a:latin typeface="+mn-lt"/>
              <a:ea typeface="+mn-ea"/>
              <a:cs typeface="+mn-cs"/>
            </a:endParaRPr>
          </a:p>
          <a:p>
            <a:pPr algn="just" rtl="1">
              <a:lnSpc>
                <a:spcPct val="150000"/>
              </a:lnSpc>
            </a:pPr>
            <a:r>
              <a:rPr lang="ar-AE" kern="1200" dirty="0">
                <a:solidFill>
                  <a:schemeClr val="bg1"/>
                </a:solidFill>
                <a:latin typeface="+mn-lt"/>
                <a:ea typeface="+mn-ea"/>
                <a:cs typeface="+mn-cs"/>
              </a:rPr>
              <a:t>"زرايب العبيد"، التي تحترق فينكشف كل ما كان خفيّا. تجمع بين السيد "محمد" والعبدة "تعويضة" علاقة حب تُعدّ محرمة في عُرف السادة الذين اعتادوا اتخاذ </a:t>
            </a:r>
            <a:r>
              <a:rPr lang="ar-AE" kern="1200" dirty="0" err="1">
                <a:solidFill>
                  <a:schemeClr val="bg1"/>
                </a:solidFill>
                <a:latin typeface="+mn-lt"/>
                <a:ea typeface="+mn-ea"/>
                <a:cs typeface="+mn-cs"/>
              </a:rPr>
              <a:t>العبدات</a:t>
            </a:r>
            <a:r>
              <a:rPr lang="ar-AE" kern="1200" dirty="0">
                <a:solidFill>
                  <a:schemeClr val="bg1"/>
                </a:solidFill>
                <a:latin typeface="+mn-lt"/>
                <a:ea typeface="+mn-ea"/>
                <a:cs typeface="+mn-cs"/>
              </a:rPr>
              <a:t> خليلات. فيرسل الوالد نجله في تجارة لإبعاده عن حبيبته، وتسقي </a:t>
            </a:r>
            <a:r>
              <a:rPr lang="ar-AE" kern="1200" dirty="0">
                <a:solidFill>
                  <a:schemeClr val="bg1"/>
                </a:solidFill>
              </a:rPr>
              <a:t>والدته</a:t>
            </a:r>
            <a:r>
              <a:rPr lang="ar-AE" dirty="0">
                <a:solidFill>
                  <a:schemeClr val="bg1"/>
                </a:solidFill>
              </a:rPr>
              <a:t> </a:t>
            </a:r>
            <a:r>
              <a:rPr lang="ar-AE" kern="1200" dirty="0">
                <a:solidFill>
                  <a:schemeClr val="bg1"/>
                </a:solidFill>
                <a:latin typeface="+mn-lt"/>
                <a:ea typeface="+mn-ea"/>
                <a:cs typeface="+mn-cs"/>
              </a:rPr>
              <a:t>"تعويضة" سائلا في محاولة لإجهاض جنينها، ليتم إثر ذلك تزويجها بأحد العبيد.</a:t>
            </a:r>
          </a:p>
          <a:p>
            <a:pPr algn="just" rtl="1">
              <a:lnSpc>
                <a:spcPct val="150000"/>
              </a:lnSpc>
            </a:pPr>
            <a:r>
              <a:rPr lang="ar-AE" kern="1200" dirty="0">
                <a:solidFill>
                  <a:schemeClr val="bg1"/>
                </a:solidFill>
                <a:latin typeface="+mn-lt"/>
                <a:ea typeface="+mn-ea"/>
                <a:cs typeface="+mn-cs"/>
              </a:rPr>
              <a:t> عند عودة "محمد" من رحلة التجارة يعلم أن أهله قد قتلوا ولده الجنين وأرسلوا حبيبته إلى حيث لا يدري، فيبدأ رحلة البحث عنها. "زرايب العبيد" تكشف الغطاء عن المسكوت عنه من تاريخ العبودية في ليبيا، ذلك التاريخ الأسود الذي ما زالت آثاره شاخصة حتى يومنا الراهن.</a:t>
            </a:r>
          </a:p>
          <a:p>
            <a:pPr algn="just" rtl="1">
              <a:lnSpc>
                <a:spcPct val="150000"/>
              </a:lnSpc>
            </a:pPr>
            <a:r>
              <a:rPr lang="ar-AE" kern="1200" dirty="0">
                <a:solidFill>
                  <a:schemeClr val="bg1"/>
                </a:solidFill>
                <a:latin typeface="+mn-lt"/>
                <a:ea typeface="+mn-ea"/>
                <a:cs typeface="+mn-cs"/>
              </a:rPr>
              <a:t> </a:t>
            </a:r>
          </a:p>
          <a:p>
            <a:pPr algn="just" rtl="1">
              <a:lnSpc>
                <a:spcPct val="150000"/>
              </a:lnSpc>
            </a:pPr>
            <a:r>
              <a:rPr lang="ar-AE" kern="1200" dirty="0">
                <a:solidFill>
                  <a:schemeClr val="bg1"/>
                </a:solidFill>
                <a:latin typeface="+mn-lt"/>
                <a:ea typeface="+mn-ea"/>
                <a:cs typeface="+mn-cs"/>
              </a:rPr>
              <a:t>تحدَّثت رواية زرايب العبيد عن تاريخ العبودية الملوَّث في ليبيا بشكل مخصوص، ولكنَّ الغاية هي كشف تاريخ العبودية في تاريخ البشرية أجمعو لهذا فإنَّ هذه الرواية تثير مشاعر قارئها وتخلق في نفسه حالة من العداوة للتاريخ الإنساني الذي يحكي قصصًا كثيرة عن تعامل الأسياد مع العبيد معاملة البهائم</a:t>
            </a:r>
            <a:r>
              <a:rPr lang="ar-AE" dirty="0">
                <a:solidFill>
                  <a:schemeClr val="bg1"/>
                </a:solidFill>
              </a:rPr>
              <a:t>.</a:t>
            </a:r>
            <a:endParaRPr lang="en-US" kern="1200" dirty="0">
              <a:solidFill>
                <a:schemeClr val="bg1"/>
              </a:solidFill>
            </a:endParaRPr>
          </a:p>
        </p:txBody>
      </p:sp>
      <p:pic>
        <p:nvPicPr>
          <p:cNvPr id="12" name="Picture 11">
            <a:extLst>
              <a:ext uri="{FF2B5EF4-FFF2-40B4-BE49-F238E27FC236}">
                <a16:creationId xmlns:a16="http://schemas.microsoft.com/office/drawing/2014/main" id="{1A3E3002-7D36-4446-8B7C-C968361039B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3114" y="2028946"/>
            <a:ext cx="2007548" cy="3122853"/>
          </a:xfrm>
          <a:prstGeom prst="rect">
            <a:avLst/>
          </a:prstGeom>
          <a:ln>
            <a:no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pic>
      <p:pic>
        <p:nvPicPr>
          <p:cNvPr id="13" name="Picture 12">
            <a:extLst>
              <a:ext uri="{FF2B5EF4-FFF2-40B4-BE49-F238E27FC236}">
                <a16:creationId xmlns:a16="http://schemas.microsoft.com/office/drawing/2014/main" id="{5F3A56FF-04EA-4573-9028-BA267A9F125B}"/>
              </a:ext>
            </a:extLst>
          </p:cNvPr>
          <p:cNvPicPr>
            <a:picLocks noChangeAspect="1"/>
          </p:cNvPicPr>
          <p:nvPr/>
        </p:nvPicPr>
        <p:blipFill>
          <a:blip r:embed="rId4"/>
          <a:stretch>
            <a:fillRect/>
          </a:stretch>
        </p:blipFill>
        <p:spPr>
          <a:xfrm>
            <a:off x="0" y="5587757"/>
            <a:ext cx="1335140" cy="1335140"/>
          </a:xfrm>
          <a:prstGeom prst="rect">
            <a:avLst/>
          </a:prstGeom>
        </p:spPr>
      </p:pic>
    </p:spTree>
    <p:extLst>
      <p:ext uri="{BB962C8B-B14F-4D97-AF65-F5344CB8AC3E}">
        <p14:creationId xmlns:p14="http://schemas.microsoft.com/office/powerpoint/2010/main" val="48408638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40829">
        <p159:morph option="byObject"/>
      </p:transition>
    </mc:Choice>
    <mc:Fallback xmlns="">
      <p:transition spd="slow" advTm="40829">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37A4FDF-32AA-47CA-BEFE-301A87B281BE}"/>
              </a:ext>
            </a:extLst>
          </p:cNvPr>
          <p:cNvSpPr/>
          <p:nvPr/>
        </p:nvSpPr>
        <p:spPr>
          <a:xfrm rot="5400000">
            <a:off x="-286815" y="2499177"/>
            <a:ext cx="4564605" cy="508484"/>
          </a:xfrm>
          <a:prstGeom prst="rect">
            <a:avLst/>
          </a:prstGeom>
          <a:solidFill>
            <a:srgbClr val="B6C872"/>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FC19509D-61F6-431A-81DC-23945743CFCF}"/>
              </a:ext>
            </a:extLst>
          </p:cNvPr>
          <p:cNvSpPr txBox="1"/>
          <p:nvPr/>
        </p:nvSpPr>
        <p:spPr>
          <a:xfrm>
            <a:off x="3693822" y="1538963"/>
            <a:ext cx="7100454" cy="3780074"/>
          </a:xfrm>
          <a:prstGeom prst="rect">
            <a:avLst/>
          </a:prstGeom>
          <a:noFill/>
        </p:spPr>
        <p:txBody>
          <a:bodyPr wrap="square">
            <a:spAutoFit/>
          </a:bodyPr>
          <a:lstStyle/>
          <a:p>
            <a:pPr algn="just" rtl="1">
              <a:lnSpc>
                <a:spcPct val="150000"/>
              </a:lnSpc>
            </a:pPr>
            <a:r>
              <a:rPr lang="ar-AE" b="1" dirty="0">
                <a:solidFill>
                  <a:schemeClr val="bg1"/>
                </a:solidFill>
              </a:rPr>
              <a:t>ولدت، في 25 أكتوبر 1971، في ستراسبورغ لوالدين هما، الفيلسوف، نوري بيلغين، وشفق </a:t>
            </a:r>
            <a:r>
              <a:rPr lang="ar-AE" b="1" dirty="0" err="1">
                <a:solidFill>
                  <a:schemeClr val="bg1"/>
                </a:solidFill>
              </a:rPr>
              <a:t>أتيمان</a:t>
            </a:r>
            <a:r>
              <a:rPr lang="ar-AE" b="1" dirty="0">
                <a:solidFill>
                  <a:schemeClr val="bg1"/>
                </a:solidFill>
              </a:rPr>
              <a:t> التي أصبحت دبلوماسية، فيما بعد. انفصل والدها عندما كان عمرها عامًا واحدًا فربتها أمها. وتقول الكاتبة إن نشأتها في عائلة لا تحكمها القوانين الذكورية التقليدية كان له كبير الأثر على كتابتها. وتستخدم الكاتبة اسمها الأول واسم أمها كاسم أدبي توقع به أعمالها.</a:t>
            </a:r>
          </a:p>
          <a:p>
            <a:pPr algn="just" rtl="1">
              <a:lnSpc>
                <a:spcPct val="150000"/>
              </a:lnSpc>
            </a:pPr>
            <a:r>
              <a:rPr lang="ar-AE" b="1" dirty="0">
                <a:solidFill>
                  <a:schemeClr val="bg1"/>
                </a:solidFill>
              </a:rPr>
              <a:t>أمضت طفولتها وصباها متنقلة بين مدريد وعمان وكولونيا قبل أن تعود إلى تركيا، وهاجرت إلى الولايات المتحدة لتواصل دراستها أولًا، ثم بعد ذلك لتشغل منصب أستاذة محاضرة في مادة الدراسات والأجناس في جامعة أريزونا.</a:t>
            </a:r>
          </a:p>
          <a:p>
            <a:pPr algn="just" rtl="1">
              <a:lnSpc>
                <a:spcPct val="150000"/>
              </a:lnSpc>
            </a:pPr>
            <a:r>
              <a:rPr lang="ar-AE" b="1" dirty="0">
                <a:solidFill>
                  <a:schemeClr val="bg1"/>
                </a:solidFill>
              </a:rPr>
              <a:t>تزوجت سنة 2005 من الصحافي التركي أيوب خان وأنجبت منه طفلين. أسمت ابنتها </a:t>
            </a:r>
            <a:r>
              <a:rPr lang="ar-AE" b="1" dirty="0" err="1">
                <a:solidFill>
                  <a:schemeClr val="bg1"/>
                </a:solidFill>
              </a:rPr>
              <a:t>زيلدا</a:t>
            </a:r>
            <a:r>
              <a:rPr lang="ar-AE" b="1" dirty="0">
                <a:solidFill>
                  <a:schemeClr val="bg1"/>
                </a:solidFill>
              </a:rPr>
              <a:t> على اسم </a:t>
            </a:r>
            <a:r>
              <a:rPr lang="ar-AE" b="1" dirty="0" err="1">
                <a:solidFill>
                  <a:schemeClr val="bg1"/>
                </a:solidFill>
              </a:rPr>
              <a:t>زيلدا</a:t>
            </a:r>
            <a:r>
              <a:rPr lang="ar-AE" b="1" dirty="0">
                <a:solidFill>
                  <a:schemeClr val="bg1"/>
                </a:solidFill>
              </a:rPr>
              <a:t> </a:t>
            </a:r>
            <a:r>
              <a:rPr lang="ar-AE" b="1" dirty="0" err="1">
                <a:solidFill>
                  <a:schemeClr val="bg1"/>
                </a:solidFill>
              </a:rPr>
              <a:t>فيتزجرالد</a:t>
            </a:r>
            <a:r>
              <a:rPr lang="ar-AE" b="1" dirty="0">
                <a:solidFill>
                  <a:schemeClr val="bg1"/>
                </a:solidFill>
              </a:rPr>
              <a:t>، وأسمت ابنها على اسم الزاهر، بطل إحدى قصص بورخيس.</a:t>
            </a:r>
            <a:endParaRPr lang="en-US" b="1" dirty="0">
              <a:solidFill>
                <a:schemeClr val="bg1"/>
              </a:solidFill>
            </a:endParaRPr>
          </a:p>
        </p:txBody>
      </p:sp>
      <p:sp>
        <p:nvSpPr>
          <p:cNvPr id="6" name="TextBox 5">
            <a:extLst>
              <a:ext uri="{FF2B5EF4-FFF2-40B4-BE49-F238E27FC236}">
                <a16:creationId xmlns:a16="http://schemas.microsoft.com/office/drawing/2014/main" id="{8F1F1F25-460C-4F35-91F1-B3051FF1E0D8}"/>
              </a:ext>
            </a:extLst>
          </p:cNvPr>
          <p:cNvSpPr txBox="1"/>
          <p:nvPr/>
        </p:nvSpPr>
        <p:spPr>
          <a:xfrm>
            <a:off x="1054341" y="5202657"/>
            <a:ext cx="1724891" cy="461665"/>
          </a:xfrm>
          <a:prstGeom prst="rect">
            <a:avLst/>
          </a:prstGeom>
          <a:noFill/>
        </p:spPr>
        <p:txBody>
          <a:bodyPr wrap="square" rtlCol="0">
            <a:spAutoFit/>
          </a:bodyPr>
          <a:lstStyle/>
          <a:p>
            <a:pPr algn="ctr"/>
            <a:r>
              <a:rPr lang="ar-AE" sz="2400" b="1" dirty="0">
                <a:solidFill>
                  <a:schemeClr val="bg1"/>
                </a:solidFill>
              </a:rPr>
              <a:t>أليف شافاك</a:t>
            </a:r>
            <a:endParaRPr lang="en-US" sz="2400" b="1" dirty="0">
              <a:solidFill>
                <a:schemeClr val="bg1"/>
              </a:solidFill>
            </a:endParaRPr>
          </a:p>
        </p:txBody>
      </p:sp>
      <p:pic>
        <p:nvPicPr>
          <p:cNvPr id="8" name="Picture 7">
            <a:extLst>
              <a:ext uri="{FF2B5EF4-FFF2-40B4-BE49-F238E27FC236}">
                <a16:creationId xmlns:a16="http://schemas.microsoft.com/office/drawing/2014/main" id="{EF665575-05D4-4E10-8813-2BE413459511}"/>
              </a:ext>
            </a:extLst>
          </p:cNvPr>
          <p:cNvPicPr>
            <a:picLocks noChangeAspect="1"/>
          </p:cNvPicPr>
          <p:nvPr/>
        </p:nvPicPr>
        <p:blipFill>
          <a:blip r:embed="rId2"/>
          <a:stretch>
            <a:fillRect/>
          </a:stretch>
        </p:blipFill>
        <p:spPr>
          <a:xfrm>
            <a:off x="0" y="5522860"/>
            <a:ext cx="1335140" cy="1335140"/>
          </a:xfrm>
          <a:prstGeom prst="rect">
            <a:avLst/>
          </a:prstGeom>
        </p:spPr>
      </p:pic>
      <p:pic>
        <p:nvPicPr>
          <p:cNvPr id="4" name="Picture 3">
            <a:extLst>
              <a:ext uri="{FF2B5EF4-FFF2-40B4-BE49-F238E27FC236}">
                <a16:creationId xmlns:a16="http://schemas.microsoft.com/office/drawing/2014/main" id="{EEC718A0-269D-406E-8844-0E02123E5FF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33314" y="2079375"/>
            <a:ext cx="1838462" cy="264795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0" name="Oval 9">
            <a:extLst>
              <a:ext uri="{FF2B5EF4-FFF2-40B4-BE49-F238E27FC236}">
                <a16:creationId xmlns:a16="http://schemas.microsoft.com/office/drawing/2014/main" id="{CA9E5FB5-B987-4EEB-AD9B-ABF17643A353}"/>
              </a:ext>
            </a:extLst>
          </p:cNvPr>
          <p:cNvSpPr/>
          <p:nvPr/>
        </p:nvSpPr>
        <p:spPr>
          <a:xfrm>
            <a:off x="1870757" y="1840522"/>
            <a:ext cx="249459" cy="238853"/>
          </a:xfrm>
          <a:prstGeom prst="ellipse">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7770681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25926">
        <p159:morph option="byObject"/>
      </p:transition>
    </mc:Choice>
    <mc:Fallback xmlns="">
      <p:transition spd="slow" advTm="25926">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1B296D4-5107-4579-AFB6-EC2000496A07}"/>
              </a:ext>
            </a:extLst>
          </p:cNvPr>
          <p:cNvSpPr txBox="1"/>
          <p:nvPr/>
        </p:nvSpPr>
        <p:spPr>
          <a:xfrm>
            <a:off x="3941620" y="2488005"/>
            <a:ext cx="5770418" cy="1881990"/>
          </a:xfrm>
          <a:prstGeom prst="rect">
            <a:avLst/>
          </a:prstGeom>
          <a:noFill/>
        </p:spPr>
        <p:txBody>
          <a:bodyPr wrap="square">
            <a:spAutoFit/>
          </a:bodyPr>
          <a:lstStyle/>
          <a:p>
            <a:pPr algn="just" rtl="1">
              <a:lnSpc>
                <a:spcPct val="150000"/>
              </a:lnSpc>
            </a:pPr>
            <a:r>
              <a:rPr lang="ar-AE" sz="2000" dirty="0">
                <a:solidFill>
                  <a:schemeClr val="bg1"/>
                </a:solidFill>
              </a:rPr>
              <a:t>الرواية تقع أحداثها في ليلة واحدة، إنّها روايةٌ عن بقايا حبّ حاولتْ بيري يائسةً تناسيه؛ وعن صداقة غريبة جمعتْ بين: منى المصريَّة المؤمنة وشيرين الإيرانيَّة الملحدة، وبيري الممزَّقة بين أبٍ متحرِّر وأمٍّ محافظ.</a:t>
            </a:r>
          </a:p>
        </p:txBody>
      </p:sp>
      <p:pic>
        <p:nvPicPr>
          <p:cNvPr id="6" name="Picture 5">
            <a:extLst>
              <a:ext uri="{FF2B5EF4-FFF2-40B4-BE49-F238E27FC236}">
                <a16:creationId xmlns:a16="http://schemas.microsoft.com/office/drawing/2014/main" id="{AE3A600C-764C-4371-A58F-02859878699E}"/>
              </a:ext>
            </a:extLst>
          </p:cNvPr>
          <p:cNvPicPr>
            <a:picLocks noChangeAspect="1"/>
          </p:cNvPicPr>
          <p:nvPr/>
        </p:nvPicPr>
        <p:blipFill>
          <a:blip r:embed="rId3"/>
          <a:stretch>
            <a:fillRect/>
          </a:stretch>
        </p:blipFill>
        <p:spPr>
          <a:xfrm>
            <a:off x="0" y="5622394"/>
            <a:ext cx="1335140" cy="1335140"/>
          </a:xfrm>
          <a:prstGeom prst="rect">
            <a:avLst/>
          </a:prstGeom>
        </p:spPr>
      </p:pic>
      <p:pic>
        <p:nvPicPr>
          <p:cNvPr id="4" name="Picture 3">
            <a:extLst>
              <a:ext uri="{FF2B5EF4-FFF2-40B4-BE49-F238E27FC236}">
                <a16:creationId xmlns:a16="http://schemas.microsoft.com/office/drawing/2014/main" id="{4BA7E800-009C-4371-8C9A-356223AE5C8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35140" y="2023806"/>
            <a:ext cx="2059224" cy="2810387"/>
          </a:xfrm>
          <a:prstGeom prst="rect">
            <a:avLst/>
          </a:prstGeom>
          <a:ln>
            <a:no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pic>
    </p:spTree>
    <p:extLst>
      <p:ext uri="{BB962C8B-B14F-4D97-AF65-F5344CB8AC3E}">
        <p14:creationId xmlns:p14="http://schemas.microsoft.com/office/powerpoint/2010/main" val="101608719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9356">
        <p159:morph option="byObject"/>
      </p:transition>
    </mc:Choice>
    <mc:Fallback xmlns="">
      <p:transition spd="slow" advTm="9356">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C6B2432-000D-4183-B337-015BE2D33B21}"/>
              </a:ext>
            </a:extLst>
          </p:cNvPr>
          <p:cNvSpPr/>
          <p:nvPr/>
        </p:nvSpPr>
        <p:spPr>
          <a:xfrm>
            <a:off x="478971" y="3388636"/>
            <a:ext cx="11234058" cy="508484"/>
          </a:xfrm>
          <a:prstGeom prst="rect">
            <a:avLst/>
          </a:prstGeom>
          <a:solidFill>
            <a:srgbClr val="B6C872"/>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3" name="Rectangle 2">
            <a:extLst>
              <a:ext uri="{FF2B5EF4-FFF2-40B4-BE49-F238E27FC236}">
                <a16:creationId xmlns:a16="http://schemas.microsoft.com/office/drawing/2014/main" id="{D2B14D51-030C-4491-AF81-75BE11F73F44}"/>
              </a:ext>
            </a:extLst>
          </p:cNvPr>
          <p:cNvSpPr/>
          <p:nvPr/>
        </p:nvSpPr>
        <p:spPr>
          <a:xfrm rot="21118282">
            <a:off x="2647845" y="2173233"/>
            <a:ext cx="7490964" cy="2500327"/>
          </a:xfrm>
          <a:prstGeom prst="rect">
            <a:avLst/>
          </a:prstGeom>
          <a:solidFill>
            <a:srgbClr val="FFFFE7"/>
          </a:solidFill>
          <a:ln w="76200" cmpd="sng">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21EA9824-2078-41C3-9CD1-BC1895ABE90E}"/>
              </a:ext>
            </a:extLst>
          </p:cNvPr>
          <p:cNvSpPr txBox="1"/>
          <p:nvPr/>
        </p:nvSpPr>
        <p:spPr>
          <a:xfrm rot="21085406">
            <a:off x="2536865" y="2241740"/>
            <a:ext cx="7528463" cy="2039020"/>
          </a:xfrm>
          <a:prstGeom prst="rect">
            <a:avLst/>
          </a:prstGeom>
          <a:noFill/>
        </p:spPr>
        <p:txBody>
          <a:bodyPr wrap="square">
            <a:spAutoFit/>
          </a:bodyPr>
          <a:lstStyle/>
          <a:p>
            <a:pPr marL="0" marR="0" lvl="0" indent="0" algn="ctr"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kumimoji="0" lang="ar-AE" sz="4400" b="0" i="0" u="none" strike="noStrike" kern="1200" cap="all" spc="0" normalizeH="0" baseline="0" noProof="0" dirty="0">
                <a:ln>
                  <a:noFill/>
                </a:ln>
                <a:solidFill>
                  <a:srgbClr val="37531D"/>
                </a:solidFill>
                <a:effectLst/>
                <a:uLnTx/>
                <a:uFillTx/>
                <a:latin typeface="Plantagenet Cherokee"/>
                <a:ea typeface="+mn-ea"/>
                <a:cs typeface="DecoType Naskh Swashes" panose="02010400000000000000" pitchFamily="2" charset="-78"/>
              </a:rPr>
              <a:t>صوتك سيحدد مسيرة قراءتنا جميعا لشهر كامل.. فتبيني لطفا قبل أن تهديه أيا من هذه الكتب الروائع</a:t>
            </a:r>
            <a:endParaRPr kumimoji="0" lang="en-US" sz="1600" b="0" i="0" u="none" strike="noStrike" kern="1200" cap="none" spc="0" normalizeH="0" baseline="0" noProof="0" dirty="0">
              <a:ln>
                <a:noFill/>
              </a:ln>
              <a:solidFill>
                <a:srgbClr val="37531D"/>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40032367-48E3-4BE6-BC13-226A8440360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8155" y="5526611"/>
            <a:ext cx="1334290" cy="1331389"/>
          </a:xfrm>
          <a:prstGeom prst="rect">
            <a:avLst/>
          </a:prstGeom>
          <a:effectLst>
            <a:softEdge rad="317500"/>
          </a:effectLst>
        </p:spPr>
      </p:pic>
      <p:sp>
        <p:nvSpPr>
          <p:cNvPr id="7" name="Oval 6">
            <a:extLst>
              <a:ext uri="{FF2B5EF4-FFF2-40B4-BE49-F238E27FC236}">
                <a16:creationId xmlns:a16="http://schemas.microsoft.com/office/drawing/2014/main" id="{3DE9E753-C351-4C8D-AB1F-E99A6137FF71}"/>
              </a:ext>
            </a:extLst>
          </p:cNvPr>
          <p:cNvSpPr/>
          <p:nvPr/>
        </p:nvSpPr>
        <p:spPr>
          <a:xfrm>
            <a:off x="9765082" y="3523450"/>
            <a:ext cx="249459" cy="238853"/>
          </a:xfrm>
          <a:prstGeom prst="ellipse">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464B441F-5BEE-4CC3-86E8-FF0E7BC86030}"/>
              </a:ext>
            </a:extLst>
          </p:cNvPr>
          <p:cNvSpPr/>
          <p:nvPr/>
        </p:nvSpPr>
        <p:spPr>
          <a:xfrm>
            <a:off x="2840377" y="3523451"/>
            <a:ext cx="249459" cy="238853"/>
          </a:xfrm>
          <a:prstGeom prst="ellipse">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5725327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8395">
        <p159:morph option="byObject"/>
      </p:transition>
    </mc:Choice>
    <mc:Fallback xmlns="">
      <p:transition spd="slow" advTm="8395">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TM03090434[[fn=Wood Type]]</Template>
  <TotalTime>306</TotalTime>
  <Words>1175</Words>
  <Application>Microsoft Office PowerPoint</Application>
  <PresentationFormat>Widescreen</PresentationFormat>
  <Paragraphs>31</Paragraphs>
  <Slides>12</Slides>
  <Notes>4</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12</vt:i4>
      </vt:variant>
    </vt:vector>
  </HeadingPairs>
  <TitlesOfParts>
    <vt:vector size="22" baseType="lpstr">
      <vt:lpstr>Algerian</vt:lpstr>
      <vt:lpstr>Arial</vt:lpstr>
      <vt:lpstr>Calibri</vt:lpstr>
      <vt:lpstr>Calibri Light</vt:lpstr>
      <vt:lpstr>Century Gothic</vt:lpstr>
      <vt:lpstr>Lato</vt:lpstr>
      <vt:lpstr>Merriweather</vt:lpstr>
      <vt:lpstr>Plantagenet Cherokee</vt:lpstr>
      <vt:lpstr>Wingdings 3</vt:lpstr>
      <vt:lpstr>Ion Boardroom</vt:lpstr>
      <vt:lpstr>فرسان</vt:lpstr>
      <vt:lpstr>اشتغل بالصحافة منذ عام 1982 يشغل مدير تحرير جريدة عكاظ السعودية. حصل على بكالوريوس في العلوم السياسية جامعة الملك عبد العزيز يشارك في تحرير دورية الراوي الصادرة عن نادي جدة الأدبي والمعنية بالسرد في الجزيرة العربية. يشارك في تحرير مجلة النص الجديد وتعنى بالأدب الحديث لكتاب المملكة العربية السعودية كان له زاوية أسبوعية بالصفحة الأخيرة بجريدة عكاظ (حقول) والأن يكتب مقال اجتماعي يومي بنفس الجريدة (أشواك) يثير به جدلا واسعا بين القراء كل يوم. كتب في العديد من المجلات العربية والمحلية وعلى سبيل المثال: مجلة العربي الكويتية, أخبار الأدب المصرية، جريدة الحياة، مجلة الحدث الكويتية، مجلة نزوى العمانية مجلة الحداثة البيروتية، مجلة كلمات البحرينية، مجلة إبداع المصرية والبحرين الثقافية. فاز بالجائزة العالمية للرواية العربية - البوكر سنة 2010 عن رواية ترمي بشرر الصادرة عن منشورات الجم</vt:lpstr>
      <vt:lpstr>في أحشاء الأحياء الشعبية تدهك وتعترك حياة صاخبة ... حياة بكل الوان الطيف ... والأتربة ... والنار والأمطار ...ونسائم الصباح ومواويل الأماسي ,,,, وسرقات العاشق لعيون محبوباتهم من الرواشين ومفاخرة الفتوات ببطولاتهم الدموية..</vt:lpstr>
      <vt:lpstr>تخرج من مدارس محافظة مادبا ثم درس هندسة طيران وعمل في هذا المجال لسنوات، انتقل بعدها للعمل في الصحافة الأردنية كمحرر في صحيفة الأنباط، ومن ثم مراسلاً لصحيفة الدستور. وعضو هيئة تحرير عدد من المجلات. ثم عاد للعمل في مهنته الأولى. بدأ بنشر نتاجه الأدبي في أواخر التسعينيات في الدوريات والملاحق الثقافية الأردنية والعربية. إضافة إلى عضويته في الهيئة الإدارية لرابطة الكتاب الأردنيين، واتحاد الكتاب العرب،  وغيرها.  هو يشغل موقع رئيس مختبر السرديات الأردني، وأميناً سابقاً لسر رابطة الكتاب الأردنيين فرع مادبا، ورئيساً سابقاً لعدد من الملتقيات الأدبية، وعمل مدير تحرير لعدد من المجلات الثقافية إضافة إلى ترأسه هيئة تحرير مجلة أمكنة الأردنية التي تهتم بأدبيات المكان، قبل توقف صدورها.  يعد ويقدم برنامجًا إذاعيًا بعنوان (بيت الرواية) عبر أثير مجمع اللغة العربية الأردني. كتب الشعر والقصة والمقالات النقدية والأدبية، ونصوص المكان، والرواية. أصدر كتاب ترجم لسبع لغات ( شبابيك مادبا تحرس القدس)</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امل جميع</dc:creator>
  <cp:lastModifiedBy>امل جميع</cp:lastModifiedBy>
  <cp:revision>41</cp:revision>
  <dcterms:created xsi:type="dcterms:W3CDTF">2021-10-25T14:59:24Z</dcterms:created>
  <dcterms:modified xsi:type="dcterms:W3CDTF">2021-11-21T22:35:36Z</dcterms:modified>
</cp:coreProperties>
</file>