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0" r:id="rId1"/>
  </p:sldMasterIdLst>
  <p:sldIdLst>
    <p:sldId id="256" r:id="rId2"/>
    <p:sldId id="257" r:id="rId3"/>
    <p:sldId id="258" r:id="rId4"/>
    <p:sldId id="260" r:id="rId5"/>
    <p:sldId id="259" r:id="rId6"/>
    <p:sldId id="261" r:id="rId7"/>
    <p:sldId id="262" r:id="rId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2" d="100"/>
          <a:sy n="92" d="100"/>
        </p:scale>
        <p:origin x="64" y="3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95269" y="1122363"/>
            <a:ext cx="9001462" cy="2387600"/>
          </a:xfrm>
        </p:spPr>
        <p:txBody>
          <a:bodyPr anchor="b">
            <a:normAutofit/>
          </a:bodyPr>
          <a:lstStyle>
            <a:lvl1pPr algn="ctr">
              <a:defRPr sz="4800"/>
            </a:lvl1pPr>
          </a:lstStyle>
          <a:p>
            <a:r>
              <a:rPr lang="en-US"/>
              <a:t>Click to edit Master title style</a:t>
            </a:r>
            <a:endParaRPr lang="en-US" dirty="0"/>
          </a:p>
        </p:txBody>
      </p:sp>
      <p:sp>
        <p:nvSpPr>
          <p:cNvPr id="3" name="Subtitle 2"/>
          <p:cNvSpPr>
            <a:spLocks noGrp="1"/>
          </p:cNvSpPr>
          <p:nvPr>
            <p:ph type="subTitle" idx="1"/>
          </p:nvPr>
        </p:nvSpPr>
        <p:spPr>
          <a:xfrm>
            <a:off x="1595269" y="3602038"/>
            <a:ext cx="9001462"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12/25/2021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6786634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12/25/2021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26409169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29244" y="657226"/>
            <a:ext cx="9733512" cy="2852737"/>
          </a:xfrm>
        </p:spPr>
        <p:txBody>
          <a:bodyPr anchor="b">
            <a:normAutofit/>
          </a:bodyPr>
          <a:lstStyle>
            <a:lvl1pPr>
              <a:defRPr sz="3400"/>
            </a:lvl1pPr>
          </a:lstStyle>
          <a:p>
            <a:r>
              <a:rPr lang="en-US"/>
              <a:t>Click to edit Master title style</a:t>
            </a:r>
            <a:endParaRPr lang="en-US" dirty="0"/>
          </a:p>
        </p:txBody>
      </p:sp>
      <p:sp>
        <p:nvSpPr>
          <p:cNvPr id="3" name="Text Placeholder 2"/>
          <p:cNvSpPr>
            <a:spLocks noGrp="1"/>
          </p:cNvSpPr>
          <p:nvPr>
            <p:ph type="body" idx="1"/>
          </p:nvPr>
        </p:nvSpPr>
        <p:spPr>
          <a:xfrm>
            <a:off x="1229244" y="3602038"/>
            <a:ext cx="9733512" cy="1500187"/>
          </a:xfrm>
        </p:spPr>
        <p:txBody>
          <a:bodyPr/>
          <a:lstStyle>
            <a:lvl1pPr marL="0" indent="0" algn="ctr">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12/25/2021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25267292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1326321"/>
          </a:xfrm>
        </p:spPr>
        <p:txBody>
          <a:bodyPr/>
          <a:lstStyle/>
          <a:p>
            <a:r>
              <a:rPr lang="en-US"/>
              <a:t>Click to edit Master title style</a:t>
            </a:r>
            <a:endParaRPr lang="en-US" dirty="0"/>
          </a:p>
        </p:txBody>
      </p:sp>
      <p:sp>
        <p:nvSpPr>
          <p:cNvPr id="3" name="Content Placeholder 2"/>
          <p:cNvSpPr>
            <a:spLocks noGrp="1"/>
          </p:cNvSpPr>
          <p:nvPr>
            <p:ph sz="half" idx="1"/>
          </p:nvPr>
        </p:nvSpPr>
        <p:spPr>
          <a:xfrm>
            <a:off x="913795" y="2088319"/>
            <a:ext cx="5106004" cy="370288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3403" y="2088319"/>
            <a:ext cx="5094154" cy="370288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12/25/2021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28204863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1141804" y="2088320"/>
            <a:ext cx="4879199"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913795" y="2912232"/>
            <a:ext cx="5107208" cy="287896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2003" y="2088320"/>
            <a:ext cx="4865554"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912232"/>
            <a:ext cx="5095357" cy="287896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12/25/2021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21860209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12/25/2021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36854598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12/25/2021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42788226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7228" y="609600"/>
            <a:ext cx="3932237" cy="2362200"/>
          </a:xfrm>
        </p:spPr>
        <p:txBody>
          <a:bodyPr anchor="b">
            <a:normAutofit/>
          </a:bodyPr>
          <a:lstStyle>
            <a:lvl1pPr>
              <a:defRPr sz="2800"/>
            </a:lvl1pPr>
          </a:lstStyle>
          <a:p>
            <a:r>
              <a:rPr lang="en-US"/>
              <a:t>Click to edit Master title style</a:t>
            </a:r>
            <a:endParaRPr lang="en-US" dirty="0"/>
          </a:p>
        </p:txBody>
      </p:sp>
      <p:sp>
        <p:nvSpPr>
          <p:cNvPr id="3" name="Content Placeholder 2"/>
          <p:cNvSpPr>
            <a:spLocks noGrp="1"/>
          </p:cNvSpPr>
          <p:nvPr>
            <p:ph idx="1"/>
          </p:nvPr>
        </p:nvSpPr>
        <p:spPr>
          <a:xfrm>
            <a:off x="5078064" y="609600"/>
            <a:ext cx="6189492" cy="5181600"/>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17228" y="2971800"/>
            <a:ext cx="3932237" cy="2819399"/>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12/25/2021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41173138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7227" y="609600"/>
            <a:ext cx="5929773" cy="2362200"/>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24804" y="758881"/>
            <a:ext cx="3255356" cy="4883038"/>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4" y="2971800"/>
            <a:ext cx="5934950" cy="2819400"/>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12/25/2021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5315961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3806" y="4289372"/>
            <a:ext cx="10367564" cy="819355"/>
          </a:xfrm>
        </p:spPr>
        <p:txBody>
          <a:bodyPr anchor="b">
            <a:normAutofit/>
          </a:bodyPr>
          <a:lstStyle>
            <a:lvl1pPr>
              <a:defRPr sz="2800"/>
            </a:lvl1pPr>
          </a:lstStyle>
          <a:p>
            <a:r>
              <a:rPr lang="en-US"/>
              <a:t>Click to edit Master title style</a:t>
            </a:r>
            <a:endParaRPr lang="en-US" dirty="0"/>
          </a:p>
        </p:txBody>
      </p:sp>
      <p:sp>
        <p:nvSpPr>
          <p:cNvPr id="3" name="Picture Placeholder 2"/>
          <p:cNvSpPr>
            <a:spLocks noGrp="1" noChangeAspect="1"/>
          </p:cNvSpPr>
          <p:nvPr>
            <p:ph type="pic" idx="1"/>
          </p:nvPr>
        </p:nvSpPr>
        <p:spPr>
          <a:xfrm>
            <a:off x="913806" y="621321"/>
            <a:ext cx="10367564" cy="3379735"/>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5" y="5108728"/>
            <a:ext cx="10365998" cy="682472"/>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12/25/2021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40342759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2" cy="3424859"/>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95" y="4204820"/>
            <a:ext cx="10353761" cy="159218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12/25/2021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2388365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600"/>
            <a:ext cx="9302752" cy="2992904"/>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610032"/>
            <a:ext cx="8752299" cy="426812"/>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913794" y="4204821"/>
            <a:ext cx="10353762" cy="1586380"/>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12/25/2021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11" name="TextBox 10"/>
          <p:cNvSpPr txBox="1"/>
          <p:nvPr/>
        </p:nvSpPr>
        <p:spPr>
          <a:xfrm>
            <a:off x="836612" y="735241"/>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3" name="TextBox 12"/>
          <p:cNvSpPr txBox="1"/>
          <p:nvPr/>
        </p:nvSpPr>
        <p:spPr>
          <a:xfrm>
            <a:off x="10657956" y="297209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296922488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913806" y="2126942"/>
            <a:ext cx="10355327" cy="25118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94" y="4650556"/>
            <a:ext cx="10353763"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12/25/2021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420502163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913794" y="609600"/>
            <a:ext cx="10353762" cy="1325563"/>
          </a:xfrm>
        </p:spPr>
        <p:txBody>
          <a:bodyPr/>
          <a:lstStyle/>
          <a:p>
            <a:r>
              <a:rPr lang="en-US"/>
              <a:t>Click to edit Master title style</a:t>
            </a:r>
            <a:endParaRPr lang="en-US" dirty="0"/>
          </a:p>
        </p:txBody>
      </p:sp>
      <p:sp>
        <p:nvSpPr>
          <p:cNvPr id="7" name="Text Placeholder 2"/>
          <p:cNvSpPr>
            <a:spLocks noGrp="1"/>
          </p:cNvSpPr>
          <p:nvPr>
            <p:ph type="body" idx="1"/>
          </p:nvPr>
        </p:nvSpPr>
        <p:spPr>
          <a:xfrm>
            <a:off x="913794" y="2088319"/>
            <a:ext cx="3298956" cy="823305"/>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913794" y="2911624"/>
            <a:ext cx="3298956"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444878" y="2088320"/>
            <a:ext cx="3298558"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444878" y="2911624"/>
            <a:ext cx="3299821"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973298" y="2088320"/>
            <a:ext cx="3291211"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976346" y="2911624"/>
            <a:ext cx="3291211"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12/25/2021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337925487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913795" y="609600"/>
            <a:ext cx="10353762" cy="1325563"/>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13795" y="4195899"/>
            <a:ext cx="3298955"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092020" y="2298987"/>
            <a:ext cx="2940050"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913795" y="4772161"/>
            <a:ext cx="3298955" cy="101903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42701" y="4195899"/>
            <a:ext cx="3298983"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568996" y="2298987"/>
            <a:ext cx="2930525"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441348" y="4772160"/>
            <a:ext cx="3300336" cy="101903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973423" y="4195899"/>
            <a:ext cx="3289900"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8152803" y="2298987"/>
            <a:ext cx="2932113"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973298" y="4772161"/>
            <a:ext cx="3294258" cy="1019037"/>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12/25/2021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47895550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12/25/2021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182737650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609599"/>
            <a:ext cx="2542657" cy="5181601"/>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913794" y="609599"/>
            <a:ext cx="7658705" cy="518160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12/25/2021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23207873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795" y="609600"/>
            <a:ext cx="10353761" cy="1326321"/>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13795" y="2096064"/>
            <a:ext cx="10353762" cy="369513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78736" y="5883275"/>
            <a:ext cx="2743200"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48A87A34-81AB-432B-8DAE-1953F412C126}" type="datetimeFigureOut">
              <a:rPr lang="en-US" dirty="0"/>
              <a:pPr/>
              <a:t>12/25/2021</a:t>
            </a:fld>
            <a:endParaRPr lang="en-US" dirty="0"/>
          </a:p>
        </p:txBody>
      </p:sp>
      <p:sp>
        <p:nvSpPr>
          <p:cNvPr id="5" name="Footer Placeholder 4"/>
          <p:cNvSpPr>
            <a:spLocks noGrp="1"/>
          </p:cNvSpPr>
          <p:nvPr>
            <p:ph type="ftr" sz="quarter" idx="3"/>
          </p:nvPr>
        </p:nvSpPr>
        <p:spPr>
          <a:xfrm>
            <a:off x="913794" y="5883275"/>
            <a:ext cx="6672865" cy="365125"/>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514011" y="5883275"/>
            <a:ext cx="753545"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6D22F896-40B5-4ADD-8801-0D06FADFA095}" type="slidenum">
              <a:rPr lang="en-US" dirty="0"/>
              <a:pPr/>
              <a:t>‹#›</a:t>
            </a:fld>
            <a:endParaRPr lang="en-US" dirty="0"/>
          </a:p>
        </p:txBody>
      </p:sp>
    </p:spTree>
    <p:extLst>
      <p:ext uri="{BB962C8B-B14F-4D97-AF65-F5344CB8AC3E}">
        <p14:creationId xmlns:p14="http://schemas.microsoft.com/office/powerpoint/2010/main" val="1960104926"/>
      </p:ext>
    </p:extLst>
  </p:cSld>
  <p:clrMap bg1="dk1" tx1="lt1" bg2="dk2" tx2="lt2" accent1="accent1" accent2="accent2" accent3="accent3" accent4="accent4" accent5="accent5" accent6="accent6" hlink="hlink" folHlink="folHlink"/>
  <p:sldLayoutIdLst>
    <p:sldLayoutId id="2147483651"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 id="2147483662" r:id="rId12"/>
    <p:sldLayoutId id="2147483663" r:id="rId13"/>
    <p:sldLayoutId id="2147483664" r:id="rId14"/>
    <p:sldLayoutId id="2147483665" r:id="rId15"/>
    <p:sldLayoutId id="2147483666" r:id="rId16"/>
    <p:sldLayoutId id="2147483667" r:id="rId17"/>
  </p:sldLayoutIdLst>
  <p:txStyles>
    <p:titleStyle>
      <a:lvl1pPr algn="ctr" defTabSz="914400" rtl="0" eaLnBrk="1" latinLnBrk="0" hangingPunct="1">
        <a:lnSpc>
          <a:spcPct val="90000"/>
        </a:lnSpc>
        <a:spcBef>
          <a:spcPct val="0"/>
        </a:spcBef>
        <a:buNone/>
        <a:defRPr sz="3400" b="1" i="0" kern="1200" cap="all">
          <a:solidFill>
            <a:schemeClr val="tx1"/>
          </a:solidFill>
          <a:effectLst>
            <a:outerShdw blurRad="50800" dist="63500" dir="2700000" algn="tl" rotWithShape="0">
              <a:srgbClr val="000000">
                <a:alpha val="48000"/>
              </a:srgbClr>
            </a:outerShdw>
          </a:effectLst>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effectLst>
            <a:outerShdw blurRad="50800" dist="38100" dir="2700000" algn="tl" rotWithShape="0">
              <a:srgbClr val="000000">
                <a:alpha val="48000"/>
              </a:srgbClr>
            </a:outerShdw>
          </a:effectLst>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effectLst>
            <a:outerShdw blurRad="50800" dist="38100" dir="2700000" algn="tl" rotWithShape="0">
              <a:srgbClr val="000000">
                <a:alpha val="48000"/>
              </a:srgbClr>
            </a:outerShdw>
          </a:effectLst>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effectLst>
            <a:outerShdw blurRad="50800" dist="38100" dir="2700000" algn="tl" rotWithShape="0">
              <a:srgbClr val="000000">
                <a:alpha val="48000"/>
              </a:srgbClr>
            </a:outerShdw>
          </a:effectLst>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effectLst>
            <a:outerShdw blurRad="50800" dist="38100" dir="2700000" algn="tl" rotWithShape="0">
              <a:srgbClr val="000000">
                <a:alpha val="48000"/>
              </a:srgbClr>
            </a:outerShdw>
          </a:effectLst>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5pPr>
      <a:lvl6pPr marL="25146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6pPr>
      <a:lvl7pPr marL="29718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7pPr>
      <a:lvl8pPr marL="3429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8pPr>
      <a:lvl9pPr marL="38862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1.xml"/><Relationship Id="rId4" Type="http://schemas.openxmlformats.org/officeDocument/2006/relationships/image" Target="../media/image4.svg"/></Relationships>
</file>

<file path=ppt/slides/_rels/slide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1.xml"/><Relationship Id="rId4" Type="http://schemas.openxmlformats.org/officeDocument/2006/relationships/image" Target="../media/image4.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59AD1876-5AEF-479B-8FA1-C46568F4479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2193" y="1611559"/>
            <a:ext cx="12139749" cy="5449768"/>
          </a:xfrm>
          <a:prstGeom prst="rect">
            <a:avLst/>
          </a:prstGeom>
          <a:effectLst>
            <a:softEdge rad="355600"/>
          </a:effectLst>
        </p:spPr>
      </p:pic>
      <p:sp>
        <p:nvSpPr>
          <p:cNvPr id="12" name="TextBox 11">
            <a:extLst>
              <a:ext uri="{FF2B5EF4-FFF2-40B4-BE49-F238E27FC236}">
                <a16:creationId xmlns:a16="http://schemas.microsoft.com/office/drawing/2014/main" id="{04EFE877-7741-4B9C-ADD9-A3F63771209A}"/>
              </a:ext>
            </a:extLst>
          </p:cNvPr>
          <p:cNvSpPr txBox="1"/>
          <p:nvPr/>
        </p:nvSpPr>
        <p:spPr>
          <a:xfrm>
            <a:off x="4391916" y="1964896"/>
            <a:ext cx="7289075" cy="1569660"/>
          </a:xfrm>
          <a:prstGeom prst="rect">
            <a:avLst/>
          </a:prstGeom>
          <a:noFill/>
        </p:spPr>
        <p:txBody>
          <a:bodyPr wrap="square" rtlCol="0">
            <a:spAutoFit/>
          </a:bodyPr>
          <a:lstStyle/>
          <a:p>
            <a:r>
              <a:rPr lang="ar-AE" sz="9600" dirty="0">
                <a:cs typeface="DecoType Thuluth" panose="02010000000000000000" pitchFamily="2" charset="-78"/>
              </a:rPr>
              <a:t>فرسان يناير </a:t>
            </a:r>
            <a:endParaRPr lang="en-US" sz="9600" dirty="0">
              <a:cs typeface="DecoType Thuluth" panose="02010000000000000000" pitchFamily="2" charset="-78"/>
            </a:endParaRPr>
          </a:p>
        </p:txBody>
      </p:sp>
      <p:sp>
        <p:nvSpPr>
          <p:cNvPr id="13" name="TextBox 12">
            <a:extLst>
              <a:ext uri="{FF2B5EF4-FFF2-40B4-BE49-F238E27FC236}">
                <a16:creationId xmlns:a16="http://schemas.microsoft.com/office/drawing/2014/main" id="{7DFFA9F9-7D87-4D5F-96D7-D661374C6B50}"/>
              </a:ext>
            </a:extLst>
          </p:cNvPr>
          <p:cNvSpPr txBox="1"/>
          <p:nvPr/>
        </p:nvSpPr>
        <p:spPr>
          <a:xfrm>
            <a:off x="2088856" y="2215708"/>
            <a:ext cx="2943497" cy="1107996"/>
          </a:xfrm>
          <a:prstGeom prst="rect">
            <a:avLst/>
          </a:prstGeom>
          <a:noFill/>
        </p:spPr>
        <p:txBody>
          <a:bodyPr wrap="square" rtlCol="0">
            <a:spAutoFit/>
          </a:bodyPr>
          <a:lstStyle/>
          <a:p>
            <a:pPr algn="ctr"/>
            <a:r>
              <a:rPr lang="en-US" sz="6600" dirty="0">
                <a:latin typeface="Bell MT" panose="02020503060305020303" pitchFamily="18" charset="0"/>
              </a:rPr>
              <a:t>2022</a:t>
            </a:r>
            <a:endParaRPr lang="en-US" dirty="0">
              <a:latin typeface="Bell MT" panose="02020503060305020303" pitchFamily="18" charset="0"/>
            </a:endParaRPr>
          </a:p>
        </p:txBody>
      </p:sp>
      <p:pic>
        <p:nvPicPr>
          <p:cNvPr id="15" name="Graphic 14" descr="Snowflake">
            <a:extLst>
              <a:ext uri="{FF2B5EF4-FFF2-40B4-BE49-F238E27FC236}">
                <a16:creationId xmlns:a16="http://schemas.microsoft.com/office/drawing/2014/main" id="{7475E7D9-153B-4B56-879F-85D2594F347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167216" y="438754"/>
            <a:ext cx="296749" cy="296749"/>
          </a:xfrm>
          <a:prstGeom prst="rect">
            <a:avLst/>
          </a:prstGeom>
        </p:spPr>
      </p:pic>
      <p:pic>
        <p:nvPicPr>
          <p:cNvPr id="16" name="Graphic 15" descr="Snowflake">
            <a:extLst>
              <a:ext uri="{FF2B5EF4-FFF2-40B4-BE49-F238E27FC236}">
                <a16:creationId xmlns:a16="http://schemas.microsoft.com/office/drawing/2014/main" id="{5606F1D0-5D0B-4A64-8CE3-98D097865BD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699217" y="388419"/>
            <a:ext cx="678830" cy="678830"/>
          </a:xfrm>
          <a:prstGeom prst="rect">
            <a:avLst/>
          </a:prstGeom>
        </p:spPr>
      </p:pic>
      <p:pic>
        <p:nvPicPr>
          <p:cNvPr id="17" name="Graphic 16" descr="Snowflake">
            <a:extLst>
              <a:ext uri="{FF2B5EF4-FFF2-40B4-BE49-F238E27FC236}">
                <a16:creationId xmlns:a16="http://schemas.microsoft.com/office/drawing/2014/main" id="{2CB46D74-6A90-4EAD-9D9C-9088204ABFA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748160" y="727834"/>
            <a:ext cx="678830" cy="678830"/>
          </a:xfrm>
          <a:prstGeom prst="rect">
            <a:avLst/>
          </a:prstGeom>
        </p:spPr>
      </p:pic>
      <p:pic>
        <p:nvPicPr>
          <p:cNvPr id="18" name="Graphic 17" descr="Snowflake">
            <a:extLst>
              <a:ext uri="{FF2B5EF4-FFF2-40B4-BE49-F238E27FC236}">
                <a16:creationId xmlns:a16="http://schemas.microsoft.com/office/drawing/2014/main" id="{18226199-C5ED-4E76-AD79-08A2B043194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650274" y="638083"/>
            <a:ext cx="500743" cy="500743"/>
          </a:xfrm>
          <a:prstGeom prst="rect">
            <a:avLst/>
          </a:prstGeom>
        </p:spPr>
      </p:pic>
      <p:pic>
        <p:nvPicPr>
          <p:cNvPr id="19" name="Graphic 18" descr="Snowflake">
            <a:extLst>
              <a:ext uri="{FF2B5EF4-FFF2-40B4-BE49-F238E27FC236}">
                <a16:creationId xmlns:a16="http://schemas.microsoft.com/office/drawing/2014/main" id="{5632CBAC-025E-43C9-A75E-0675DC99A52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16275" y="748548"/>
            <a:ext cx="678830" cy="678830"/>
          </a:xfrm>
          <a:prstGeom prst="rect">
            <a:avLst/>
          </a:prstGeom>
        </p:spPr>
      </p:pic>
      <p:pic>
        <p:nvPicPr>
          <p:cNvPr id="20" name="Graphic 19" descr="Snowflake">
            <a:extLst>
              <a:ext uri="{FF2B5EF4-FFF2-40B4-BE49-F238E27FC236}">
                <a16:creationId xmlns:a16="http://schemas.microsoft.com/office/drawing/2014/main" id="{9C1C2751-F214-4E84-809C-B7FD9A2ADDC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843670" y="491754"/>
            <a:ext cx="678830" cy="678830"/>
          </a:xfrm>
          <a:prstGeom prst="rect">
            <a:avLst/>
          </a:prstGeom>
        </p:spPr>
      </p:pic>
      <p:pic>
        <p:nvPicPr>
          <p:cNvPr id="21" name="Graphic 20" descr="Snowflake">
            <a:extLst>
              <a:ext uri="{FF2B5EF4-FFF2-40B4-BE49-F238E27FC236}">
                <a16:creationId xmlns:a16="http://schemas.microsoft.com/office/drawing/2014/main" id="{75EB935E-11AA-4D50-95B8-90DAFBF8BA8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713954" y="689126"/>
            <a:ext cx="366091" cy="366091"/>
          </a:xfrm>
          <a:prstGeom prst="rect">
            <a:avLst/>
          </a:prstGeom>
        </p:spPr>
      </p:pic>
      <p:pic>
        <p:nvPicPr>
          <p:cNvPr id="22" name="Graphic 21" descr="Snowflake">
            <a:extLst>
              <a:ext uri="{FF2B5EF4-FFF2-40B4-BE49-F238E27FC236}">
                <a16:creationId xmlns:a16="http://schemas.microsoft.com/office/drawing/2014/main" id="{F8B6F35C-903C-40FC-991F-BAE1A1BE775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914776" y="1391971"/>
            <a:ext cx="388744" cy="388744"/>
          </a:xfrm>
          <a:prstGeom prst="rect">
            <a:avLst/>
          </a:prstGeom>
        </p:spPr>
      </p:pic>
      <p:pic>
        <p:nvPicPr>
          <p:cNvPr id="23" name="Graphic 22" descr="Snowflake">
            <a:extLst>
              <a:ext uri="{FF2B5EF4-FFF2-40B4-BE49-F238E27FC236}">
                <a16:creationId xmlns:a16="http://schemas.microsoft.com/office/drawing/2014/main" id="{D4E70980-6B6D-4EFC-AB9D-031B13198A7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053369" y="73354"/>
            <a:ext cx="549214" cy="549214"/>
          </a:xfrm>
          <a:prstGeom prst="rect">
            <a:avLst/>
          </a:prstGeom>
        </p:spPr>
      </p:pic>
      <p:pic>
        <p:nvPicPr>
          <p:cNvPr id="24" name="Graphic 23" descr="Snowflake">
            <a:extLst>
              <a:ext uri="{FF2B5EF4-FFF2-40B4-BE49-F238E27FC236}">
                <a16:creationId xmlns:a16="http://schemas.microsoft.com/office/drawing/2014/main" id="{F69D72C6-AC15-4924-A2F9-261614440B0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342320" y="1469886"/>
            <a:ext cx="548617" cy="548617"/>
          </a:xfrm>
          <a:prstGeom prst="rect">
            <a:avLst/>
          </a:prstGeom>
        </p:spPr>
      </p:pic>
      <p:pic>
        <p:nvPicPr>
          <p:cNvPr id="25" name="Graphic 24" descr="Snowflake">
            <a:extLst>
              <a:ext uri="{FF2B5EF4-FFF2-40B4-BE49-F238E27FC236}">
                <a16:creationId xmlns:a16="http://schemas.microsoft.com/office/drawing/2014/main" id="{66DDBB8D-A3E8-4738-A4B3-2FED10FA458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941414" y="1474910"/>
            <a:ext cx="388744" cy="388744"/>
          </a:xfrm>
          <a:prstGeom prst="rect">
            <a:avLst/>
          </a:prstGeom>
        </p:spPr>
      </p:pic>
      <p:pic>
        <p:nvPicPr>
          <p:cNvPr id="26" name="Graphic 25" descr="Snowflake">
            <a:extLst>
              <a:ext uri="{FF2B5EF4-FFF2-40B4-BE49-F238E27FC236}">
                <a16:creationId xmlns:a16="http://schemas.microsoft.com/office/drawing/2014/main" id="{D86654A3-6FF5-4278-AA9F-78E24BDF2FD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141093" y="1384097"/>
            <a:ext cx="357907" cy="357907"/>
          </a:xfrm>
          <a:prstGeom prst="rect">
            <a:avLst/>
          </a:prstGeom>
        </p:spPr>
      </p:pic>
      <p:pic>
        <p:nvPicPr>
          <p:cNvPr id="27" name="Graphic 26" descr="Snowflake">
            <a:extLst>
              <a:ext uri="{FF2B5EF4-FFF2-40B4-BE49-F238E27FC236}">
                <a16:creationId xmlns:a16="http://schemas.microsoft.com/office/drawing/2014/main" id="{40DB46BC-B4B3-43B0-92B6-301394ABBD7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1037328" y="1059801"/>
            <a:ext cx="592885" cy="592885"/>
          </a:xfrm>
          <a:prstGeom prst="rect">
            <a:avLst/>
          </a:prstGeom>
        </p:spPr>
      </p:pic>
      <p:pic>
        <p:nvPicPr>
          <p:cNvPr id="28" name="Graphic 27" descr="Snowflake">
            <a:extLst>
              <a:ext uri="{FF2B5EF4-FFF2-40B4-BE49-F238E27FC236}">
                <a16:creationId xmlns:a16="http://schemas.microsoft.com/office/drawing/2014/main" id="{78E91000-C385-466D-850B-CE242685791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262528" y="622568"/>
            <a:ext cx="608285" cy="608285"/>
          </a:xfrm>
          <a:prstGeom prst="rect">
            <a:avLst/>
          </a:prstGeom>
        </p:spPr>
      </p:pic>
      <p:pic>
        <p:nvPicPr>
          <p:cNvPr id="29" name="Graphic 28" descr="Snowflake">
            <a:extLst>
              <a:ext uri="{FF2B5EF4-FFF2-40B4-BE49-F238E27FC236}">
                <a16:creationId xmlns:a16="http://schemas.microsoft.com/office/drawing/2014/main" id="{9635B3E3-7CE1-44D8-A284-A68AC424555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397381" y="712862"/>
            <a:ext cx="492804" cy="492804"/>
          </a:xfrm>
          <a:prstGeom prst="rect">
            <a:avLst/>
          </a:prstGeom>
        </p:spPr>
      </p:pic>
      <p:pic>
        <p:nvPicPr>
          <p:cNvPr id="30" name="Graphic 29" descr="Snowflake">
            <a:extLst>
              <a:ext uri="{FF2B5EF4-FFF2-40B4-BE49-F238E27FC236}">
                <a16:creationId xmlns:a16="http://schemas.microsoft.com/office/drawing/2014/main" id="{FCA90E86-4141-46A5-ADEE-2CCC2F3C64D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133452" y="-194356"/>
            <a:ext cx="678830" cy="678830"/>
          </a:xfrm>
          <a:prstGeom prst="rect">
            <a:avLst/>
          </a:prstGeom>
        </p:spPr>
      </p:pic>
      <p:pic>
        <p:nvPicPr>
          <p:cNvPr id="31" name="Graphic 30" descr="Snowflake">
            <a:extLst>
              <a:ext uri="{FF2B5EF4-FFF2-40B4-BE49-F238E27FC236}">
                <a16:creationId xmlns:a16="http://schemas.microsoft.com/office/drawing/2014/main" id="{4BD5C541-B870-4900-86DE-18781215171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987893" y="1176478"/>
            <a:ext cx="492804" cy="492804"/>
          </a:xfrm>
          <a:prstGeom prst="rect">
            <a:avLst/>
          </a:prstGeom>
        </p:spPr>
      </p:pic>
      <p:pic>
        <p:nvPicPr>
          <p:cNvPr id="32" name="Graphic 31" descr="Snowflake">
            <a:extLst>
              <a:ext uri="{FF2B5EF4-FFF2-40B4-BE49-F238E27FC236}">
                <a16:creationId xmlns:a16="http://schemas.microsoft.com/office/drawing/2014/main" id="{197CD75B-2C46-43BB-AAAA-DDADD128CB2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240926" y="56673"/>
            <a:ext cx="678830" cy="678830"/>
          </a:xfrm>
          <a:prstGeom prst="rect">
            <a:avLst/>
          </a:prstGeom>
        </p:spPr>
      </p:pic>
      <p:pic>
        <p:nvPicPr>
          <p:cNvPr id="33" name="Graphic 32" descr="Snowflake">
            <a:extLst>
              <a:ext uri="{FF2B5EF4-FFF2-40B4-BE49-F238E27FC236}">
                <a16:creationId xmlns:a16="http://schemas.microsoft.com/office/drawing/2014/main" id="{9113BFDB-CF7E-4F5F-88BF-8FF2111E62C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11009" y="2221986"/>
            <a:ext cx="548617" cy="548617"/>
          </a:xfrm>
          <a:prstGeom prst="rect">
            <a:avLst/>
          </a:prstGeom>
        </p:spPr>
      </p:pic>
      <p:pic>
        <p:nvPicPr>
          <p:cNvPr id="34" name="Graphic 33" descr="Snowflake">
            <a:extLst>
              <a:ext uri="{FF2B5EF4-FFF2-40B4-BE49-F238E27FC236}">
                <a16:creationId xmlns:a16="http://schemas.microsoft.com/office/drawing/2014/main" id="{AC596107-8BCC-4990-BB1A-B556C435A66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22843" y="-194356"/>
            <a:ext cx="678830" cy="678830"/>
          </a:xfrm>
          <a:prstGeom prst="rect">
            <a:avLst/>
          </a:prstGeom>
        </p:spPr>
      </p:pic>
      <p:pic>
        <p:nvPicPr>
          <p:cNvPr id="35" name="Graphic 34" descr="Snowflake">
            <a:extLst>
              <a:ext uri="{FF2B5EF4-FFF2-40B4-BE49-F238E27FC236}">
                <a16:creationId xmlns:a16="http://schemas.microsoft.com/office/drawing/2014/main" id="{3C2DFA3D-83CC-454D-AFA3-45C6B55C6A1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53390" y="182760"/>
            <a:ext cx="426655" cy="426655"/>
          </a:xfrm>
          <a:prstGeom prst="rect">
            <a:avLst/>
          </a:prstGeom>
        </p:spPr>
      </p:pic>
      <p:pic>
        <p:nvPicPr>
          <p:cNvPr id="36" name="Graphic 35" descr="Snowflake">
            <a:extLst>
              <a:ext uri="{FF2B5EF4-FFF2-40B4-BE49-F238E27FC236}">
                <a16:creationId xmlns:a16="http://schemas.microsoft.com/office/drawing/2014/main" id="{E9116787-B24C-4EF1-825B-9369CED2F63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035272" y="-159586"/>
            <a:ext cx="518895" cy="518895"/>
          </a:xfrm>
          <a:prstGeom prst="rect">
            <a:avLst/>
          </a:prstGeom>
        </p:spPr>
      </p:pic>
      <p:pic>
        <p:nvPicPr>
          <p:cNvPr id="37" name="Graphic 36" descr="Snowflake">
            <a:extLst>
              <a:ext uri="{FF2B5EF4-FFF2-40B4-BE49-F238E27FC236}">
                <a16:creationId xmlns:a16="http://schemas.microsoft.com/office/drawing/2014/main" id="{CC3A12EA-C37F-4F7C-9684-4F602F45039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394315" y="2050880"/>
            <a:ext cx="577194" cy="577194"/>
          </a:xfrm>
          <a:prstGeom prst="rect">
            <a:avLst/>
          </a:prstGeom>
        </p:spPr>
      </p:pic>
      <p:pic>
        <p:nvPicPr>
          <p:cNvPr id="38" name="Graphic 37" descr="Snowflake">
            <a:extLst>
              <a:ext uri="{FF2B5EF4-FFF2-40B4-BE49-F238E27FC236}">
                <a16:creationId xmlns:a16="http://schemas.microsoft.com/office/drawing/2014/main" id="{B14ADB04-BCEC-454B-8119-63AC9F6664F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1426591" y="2389407"/>
            <a:ext cx="343989" cy="343989"/>
          </a:xfrm>
          <a:prstGeom prst="rect">
            <a:avLst/>
          </a:prstGeom>
        </p:spPr>
      </p:pic>
      <p:pic>
        <p:nvPicPr>
          <p:cNvPr id="39" name="Graphic 38" descr="Snowflake">
            <a:extLst>
              <a:ext uri="{FF2B5EF4-FFF2-40B4-BE49-F238E27FC236}">
                <a16:creationId xmlns:a16="http://schemas.microsoft.com/office/drawing/2014/main" id="{40118003-F063-4DD8-8E1C-86E4080F1E2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1669570" y="-187076"/>
            <a:ext cx="678830" cy="678830"/>
          </a:xfrm>
          <a:prstGeom prst="rect">
            <a:avLst/>
          </a:prstGeom>
        </p:spPr>
      </p:pic>
      <p:pic>
        <p:nvPicPr>
          <p:cNvPr id="40" name="Graphic 39" descr="Snowflake">
            <a:extLst>
              <a:ext uri="{FF2B5EF4-FFF2-40B4-BE49-F238E27FC236}">
                <a16:creationId xmlns:a16="http://schemas.microsoft.com/office/drawing/2014/main" id="{DBDC09D2-21E3-4D00-BC38-D9EC4C25905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324516" y="1382543"/>
            <a:ext cx="390611" cy="390611"/>
          </a:xfrm>
          <a:prstGeom prst="rect">
            <a:avLst/>
          </a:prstGeom>
        </p:spPr>
      </p:pic>
      <p:pic>
        <p:nvPicPr>
          <p:cNvPr id="41" name="Graphic 40" descr="Snowflake">
            <a:extLst>
              <a:ext uri="{FF2B5EF4-FFF2-40B4-BE49-F238E27FC236}">
                <a16:creationId xmlns:a16="http://schemas.microsoft.com/office/drawing/2014/main" id="{5DC30672-EED8-476F-A431-40531D2EA5D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509044" y="1184117"/>
            <a:ext cx="436810" cy="436810"/>
          </a:xfrm>
          <a:prstGeom prst="rect">
            <a:avLst/>
          </a:prstGeom>
        </p:spPr>
      </p:pic>
    </p:spTree>
    <p:extLst>
      <p:ext uri="{BB962C8B-B14F-4D97-AF65-F5344CB8AC3E}">
        <p14:creationId xmlns:p14="http://schemas.microsoft.com/office/powerpoint/2010/main" val="33071059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FB05127-B40D-4912-BA59-80B7D7C80ED4}"/>
              </a:ext>
            </a:extLst>
          </p:cNvPr>
          <p:cNvSpPr>
            <a:spLocks noGrp="1"/>
          </p:cNvSpPr>
          <p:nvPr>
            <p:ph idx="1"/>
          </p:nvPr>
        </p:nvSpPr>
        <p:spPr>
          <a:xfrm>
            <a:off x="7949553" y="1344107"/>
            <a:ext cx="3143131" cy="3695136"/>
          </a:xfrm>
        </p:spPr>
        <p:txBody>
          <a:bodyPr>
            <a:normAutofit fontScale="92500" lnSpcReduction="20000"/>
          </a:bodyPr>
          <a:lstStyle/>
          <a:p>
            <a:pPr algn="r" rtl="1"/>
            <a:endParaRPr lang="ar-AE" dirty="0"/>
          </a:p>
          <a:p>
            <a:pPr algn="r" rtl="1"/>
            <a:r>
              <a:rPr lang="ar-AE" dirty="0"/>
              <a:t>ولد في ميلانو ودرس الفلسفة في جامعة ميلانو. بعد التخرج ، انتقل إلى أستراليا. بعد أن عاش في سيدني لفترة طويلة ، عاد إلى موطنه الأصلي ميلان. تم ترشيحه من قبل سفير النوايا الحسنة للأمم المتحدة.</a:t>
            </a:r>
          </a:p>
          <a:p>
            <a:pPr algn="r" rtl="1"/>
            <a:r>
              <a:rPr lang="ar-AE" dirty="0"/>
              <a:t>نشر </a:t>
            </a:r>
            <a:r>
              <a:rPr lang="ar-AE" dirty="0" err="1"/>
              <a:t>كاتوزيلا</a:t>
            </a:r>
            <a:r>
              <a:rPr lang="ar-AE" dirty="0"/>
              <a:t> عدة أنواع أدبية ، بما في ذلك المسرحيات والقصص القصيرة والروايات</a:t>
            </a:r>
            <a:endParaRPr lang="en-US" dirty="0"/>
          </a:p>
        </p:txBody>
      </p:sp>
      <p:pic>
        <p:nvPicPr>
          <p:cNvPr id="5" name="Picture 4">
            <a:extLst>
              <a:ext uri="{FF2B5EF4-FFF2-40B4-BE49-F238E27FC236}">
                <a16:creationId xmlns:a16="http://schemas.microsoft.com/office/drawing/2014/main" id="{078F5FD4-275E-4A7A-AB01-1BC17DC2AA3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24334" y="3557429"/>
            <a:ext cx="1685925" cy="2533650"/>
          </a:xfrm>
          <a:prstGeom prst="roundRect">
            <a:avLst>
              <a:gd name="adj" fmla="val 4167"/>
            </a:avLst>
          </a:prstGeom>
          <a:solidFill>
            <a:srgbClr val="FFFFFF"/>
          </a:solidFill>
          <a:ln w="76200" cap="sq">
            <a:noFill/>
            <a:miter lim="800000"/>
          </a:ln>
          <a:effectLst>
            <a:outerShdw blurRad="225425" dist="50800" dir="5220000" algn="ctr">
              <a:srgbClr val="000000">
                <a:alpha val="33000"/>
              </a:srgbClr>
            </a:outerShdw>
            <a:reflection blurRad="12700" stA="33000" endPos="28000" dist="5000" dir="5400000" sy="-100000" algn="bl" rotWithShape="0"/>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pic>
      <p:sp>
        <p:nvSpPr>
          <p:cNvPr id="8" name="TextBox 7">
            <a:extLst>
              <a:ext uri="{FF2B5EF4-FFF2-40B4-BE49-F238E27FC236}">
                <a16:creationId xmlns:a16="http://schemas.microsoft.com/office/drawing/2014/main" id="{E16423AA-7B25-46A7-9B99-03ABB794BBC9}"/>
              </a:ext>
            </a:extLst>
          </p:cNvPr>
          <p:cNvSpPr txBox="1"/>
          <p:nvPr/>
        </p:nvSpPr>
        <p:spPr>
          <a:xfrm>
            <a:off x="590879" y="627749"/>
            <a:ext cx="3432748" cy="5859361"/>
          </a:xfrm>
          <a:prstGeom prst="rect">
            <a:avLst/>
          </a:prstGeom>
          <a:noFill/>
        </p:spPr>
        <p:txBody>
          <a:bodyPr wrap="square" rtlCol="0">
            <a:spAutoFit/>
          </a:bodyPr>
          <a:lstStyle/>
          <a:p>
            <a:pPr algn="r" rtl="1">
              <a:lnSpc>
                <a:spcPct val="150000"/>
              </a:lnSpc>
            </a:pPr>
            <a:r>
              <a:rPr lang="ar-AE" dirty="0"/>
              <a:t>صدرت هذه الرواية عام 2014 م عن دار النشر الإيطالية </a:t>
            </a:r>
            <a:r>
              <a:rPr lang="ar-AE" dirty="0" err="1"/>
              <a:t>فلترينيللي</a:t>
            </a:r>
            <a:r>
              <a:rPr lang="ar-AE" dirty="0"/>
              <a:t> وهي أحدى أكبر دور النشر الإيطالية وأعرقها. وفي غضون شهور قليلة باعت أكثر من مائة ألف نسخة في ظاهرة غريبة عن حركة بيع الكتاب في إيطالية.</a:t>
            </a:r>
          </a:p>
          <a:p>
            <a:pPr algn="r" rtl="1">
              <a:lnSpc>
                <a:spcPct val="150000"/>
              </a:lnSpc>
            </a:pPr>
            <a:r>
              <a:rPr lang="ar-AE" dirty="0"/>
              <a:t>ثم حازت الرواية على جوائز أدبية قيّمة من أهمها جائزة "كارلو ليفي" الأدبية وجائزة "لو </a:t>
            </a:r>
            <a:r>
              <a:rPr lang="ar-AE" dirty="0" err="1"/>
              <a:t>ستريغا</a:t>
            </a:r>
            <a:r>
              <a:rPr lang="ar-AE" dirty="0"/>
              <a:t>"، أهم وأعرق جائزة أدبية في إيطالية، للأدباء الشباب. وسريعًا ترجمت الرواية إلى كل اللغات الأوروبية، وحصلت على ثناء ملحوظ في الأوساط الثقافية الأمريكية، وحاليًا جاري العمل لتحويلها إلى فيلم سينمائي.</a:t>
            </a:r>
          </a:p>
          <a:p>
            <a:pPr algn="r" rtl="1">
              <a:lnSpc>
                <a:spcPct val="150000"/>
              </a:lnSpc>
            </a:pPr>
            <a:endParaRPr lang="en-US" dirty="0"/>
          </a:p>
        </p:txBody>
      </p:sp>
      <p:pic>
        <p:nvPicPr>
          <p:cNvPr id="7" name="Picture 6">
            <a:extLst>
              <a:ext uri="{FF2B5EF4-FFF2-40B4-BE49-F238E27FC236}">
                <a16:creationId xmlns:a16="http://schemas.microsoft.com/office/drawing/2014/main" id="{16ED786C-2AB4-4D0D-AD08-4FAF6EABD29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26177" y="627749"/>
            <a:ext cx="1622669" cy="2494394"/>
          </a:xfrm>
          <a:prstGeom prst="roundRect">
            <a:avLst>
              <a:gd name="adj" fmla="val 4167"/>
            </a:avLst>
          </a:prstGeom>
          <a:solidFill>
            <a:srgbClr val="FFFFFF"/>
          </a:solidFill>
          <a:ln w="76200" cap="sq">
            <a:noFill/>
            <a:miter lim="800000"/>
          </a:ln>
          <a:effectLst>
            <a:outerShdw blurRad="184150" dist="241300" dir="11520000" sx="110000" sy="110000" algn="ctr">
              <a:srgbClr val="000000">
                <a:alpha val="18000"/>
              </a:srgbClr>
            </a:outerShdw>
            <a:reflection blurRad="12700" stA="33000" endPos="28000" dist="5000" dir="5400000" sy="-100000" algn="bl" rotWithShape="0"/>
          </a:effectLst>
          <a:scene3d>
            <a:camera prst="perspectiveFront" fov="5100000">
              <a:rot lat="0" lon="2100000" rev="0"/>
            </a:camera>
            <a:lightRig rig="flood" dir="t">
              <a:rot lat="0" lon="0" rev="13800000"/>
            </a:lightRig>
          </a:scene3d>
          <a:sp3d extrusionH="107950" prstMaterial="plastic">
            <a:bevelT w="82550" h="63500" prst="divot"/>
            <a:bevelB/>
          </a:sp3d>
        </p:spPr>
      </p:pic>
    </p:spTree>
    <p:extLst>
      <p:ext uri="{BB962C8B-B14F-4D97-AF65-F5344CB8AC3E}">
        <p14:creationId xmlns:p14="http://schemas.microsoft.com/office/powerpoint/2010/main" val="28806314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3DE8C36-0367-48E5-ADDF-41B623D54A6B}"/>
              </a:ext>
            </a:extLst>
          </p:cNvPr>
          <p:cNvSpPr>
            <a:spLocks noGrp="1"/>
          </p:cNvSpPr>
          <p:nvPr>
            <p:ph idx="1"/>
          </p:nvPr>
        </p:nvSpPr>
        <p:spPr>
          <a:xfrm>
            <a:off x="565452" y="365760"/>
            <a:ext cx="4973199" cy="5791200"/>
          </a:xfrm>
        </p:spPr>
        <p:txBody>
          <a:bodyPr>
            <a:normAutofit fontScale="92500" lnSpcReduction="20000"/>
          </a:bodyPr>
          <a:lstStyle/>
          <a:p>
            <a:pPr algn="r" rtl="1"/>
            <a:r>
              <a:rPr lang="ar-AE" dirty="0"/>
              <a:t>أديبة وكاتبة عربية وُلدت في الناصرة عام 1886، اسمها الأصلي كان ماري إلياس زيادة، واختارت لنفسها اسم مي فيما بعد. أتقنت مي تسع لغات هي: العربية، والفرنسية والإنجليزية والألمانية والإيطالية والإسبانية واللاتينية واليونانية والسريانية.</a:t>
            </a:r>
          </a:p>
          <a:p>
            <a:pPr algn="r" rtl="1"/>
            <a:r>
              <a:rPr lang="ar-AE" dirty="0"/>
              <a:t>بعد أن تخرّجت من كلية الآداب في القاهرة، وُلدت فكرة مي بإنشاء صالونها الأدبيّ الخاص، وعقدهِ كل ثلاثاء من كل أسبوع وقد امتازت بسعة الأفق ودقة الشعور وجمال اللغة</a:t>
            </a:r>
          </a:p>
          <a:p>
            <a:pPr marL="0" indent="0" algn="r" rtl="1">
              <a:buNone/>
            </a:pPr>
            <a:r>
              <a:rPr lang="ar-AE" dirty="0"/>
              <a:t> أحبّت جبران خليل جبران على الرغم من عدم لقاءهما؛ حيث دامت المراسلات بينهما عشرين عاماً منذ عام 1911 وحتى وفاة جُبران في نيويورك عام 1931. بدعت مي في مَجال الصّحافة، وكانت تنشر مقالاتها في الصحافة المصرية، وتُمضي في نِهايتها بأسماء مُستعارة</a:t>
            </a:r>
          </a:p>
          <a:p>
            <a:pPr algn="r" rtl="1"/>
            <a:r>
              <a:rPr lang="ar-AE" dirty="0"/>
              <a:t>دلها  دَور في الدِّفاع عَن حُقوق المَرأة، وبالمُطالبة بالمُساواة كَما أنّها استَحقّت أن تَكون رائِدة مِن رائِدات النَّهضة النِّسائية العَربيَّة الحَديثة، حَيثُ كانَت مُتطلعَة عَلى تاريخ المرأة فَأكثرت مِن الكِتابة والمُحاضرات والنّدوات؛ لِلمُطالبة بِحقوق المرأة.</a:t>
            </a:r>
            <a:endParaRPr lang="en-US" dirty="0"/>
          </a:p>
        </p:txBody>
      </p:sp>
      <p:sp>
        <p:nvSpPr>
          <p:cNvPr id="6" name="TextBox 5">
            <a:extLst>
              <a:ext uri="{FF2B5EF4-FFF2-40B4-BE49-F238E27FC236}">
                <a16:creationId xmlns:a16="http://schemas.microsoft.com/office/drawing/2014/main" id="{6BD7BB81-C7BB-4838-BBCE-DD29FA4B14FA}"/>
              </a:ext>
            </a:extLst>
          </p:cNvPr>
          <p:cNvSpPr txBox="1"/>
          <p:nvPr/>
        </p:nvSpPr>
        <p:spPr>
          <a:xfrm>
            <a:off x="8203474" y="1341120"/>
            <a:ext cx="3413760" cy="2308324"/>
          </a:xfrm>
          <a:prstGeom prst="rect">
            <a:avLst/>
          </a:prstGeom>
          <a:noFill/>
        </p:spPr>
        <p:txBody>
          <a:bodyPr wrap="square" rtlCol="0">
            <a:spAutoFit/>
          </a:bodyPr>
          <a:lstStyle/>
          <a:p>
            <a:r>
              <a:rPr lang="ar-AE" dirty="0"/>
              <a:t>مجموعة من رسائل مي زيادة لجبران خليل جبران وباحثة البادية ويعقوب صروف وغيرهم الكثير</a:t>
            </a:r>
          </a:p>
          <a:p>
            <a:endParaRPr lang="ar-AE" dirty="0"/>
          </a:p>
          <a:p>
            <a:r>
              <a:rPr lang="ar-AE" dirty="0"/>
              <a:t>تُظهِر تلك الرسائل آراء ميّ حول بعض قضايا عصرها ومنها تحرير المرأة ودورها في المجتمع، ودور الصحف في نشر الثقافة بين النّاس، والزواج.</a:t>
            </a:r>
            <a:endParaRPr lang="en-US" dirty="0"/>
          </a:p>
        </p:txBody>
      </p:sp>
      <p:pic>
        <p:nvPicPr>
          <p:cNvPr id="8" name="Picture 7">
            <a:extLst>
              <a:ext uri="{FF2B5EF4-FFF2-40B4-BE49-F238E27FC236}">
                <a16:creationId xmlns:a16="http://schemas.microsoft.com/office/drawing/2014/main" id="{1B740F32-F2E0-4A60-930D-7B5AEC2AE14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10980" y="977813"/>
            <a:ext cx="1720164" cy="2438400"/>
          </a:xfrm>
          <a:prstGeom prst="rect">
            <a:avLst/>
          </a:prstGeom>
          <a:solidFill>
            <a:srgbClr val="FFFFFF">
              <a:shade val="85000"/>
            </a:srgbClr>
          </a:solidFill>
          <a:ln w="190500" cap="rnd">
            <a:noFill/>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cross"/>
            <a:bevelB w="82550" h="44450" prst="angle"/>
            <a:contourClr>
              <a:srgbClr val="FFFFFF"/>
            </a:contourClr>
          </a:sp3d>
        </p:spPr>
      </p:pic>
      <p:pic>
        <p:nvPicPr>
          <p:cNvPr id="5" name="Picture 4">
            <a:extLst>
              <a:ext uri="{FF2B5EF4-FFF2-40B4-BE49-F238E27FC236}">
                <a16:creationId xmlns:a16="http://schemas.microsoft.com/office/drawing/2014/main" id="{8ED686E6-BF6E-4797-A72D-49E0DB9C897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38482" y="3712162"/>
            <a:ext cx="1629738" cy="2202859"/>
          </a:xfrm>
          <a:prstGeom prst="roundRect">
            <a:avLst>
              <a:gd name="adj" fmla="val 4167"/>
            </a:avLst>
          </a:prstGeom>
          <a:solidFill>
            <a:srgbClr val="FFFFFF"/>
          </a:solidFill>
          <a:ln w="76200" cap="sq">
            <a:noFill/>
            <a:miter lim="800000"/>
          </a:ln>
          <a:effectLst>
            <a:outerShdw blurRad="184150" dist="241300" dir="11520000" sx="110000" sy="110000" algn="ctr">
              <a:srgbClr val="000000">
                <a:alpha val="18000"/>
              </a:srgbClr>
            </a:outerShdw>
            <a:reflection blurRad="12700" stA="33000" endPos="28000" dist="5000" dir="5400000" sy="-100000" algn="bl" rotWithShape="0"/>
          </a:effectLst>
          <a:scene3d>
            <a:camera prst="perspectiveFront" fov="5100000">
              <a:rot lat="0" lon="2100000" rev="0"/>
            </a:camera>
            <a:lightRig rig="flood" dir="t">
              <a:rot lat="0" lon="0" rev="13800000"/>
            </a:lightRig>
          </a:scene3d>
          <a:sp3d extrusionH="107950" prstMaterial="plastic">
            <a:bevelT w="82550" h="63500" prst="divot"/>
            <a:bevelB/>
          </a:sp3d>
        </p:spPr>
      </p:pic>
    </p:spTree>
    <p:extLst>
      <p:ext uri="{BB962C8B-B14F-4D97-AF65-F5344CB8AC3E}">
        <p14:creationId xmlns:p14="http://schemas.microsoft.com/office/powerpoint/2010/main" val="39815866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0918CC-2F37-46E4-89FA-E42267A9AB93}"/>
              </a:ext>
            </a:extLst>
          </p:cNvPr>
          <p:cNvSpPr>
            <a:spLocks noGrp="1"/>
          </p:cNvSpPr>
          <p:nvPr>
            <p:ph type="title"/>
          </p:nvPr>
        </p:nvSpPr>
        <p:spPr>
          <a:xfrm>
            <a:off x="8673736" y="2586446"/>
            <a:ext cx="2933451" cy="2142308"/>
          </a:xfrm>
        </p:spPr>
        <p:txBody>
          <a:bodyPr>
            <a:noAutofit/>
          </a:bodyPr>
          <a:lstStyle/>
          <a:p>
            <a:pPr algn="just" rtl="1">
              <a:lnSpc>
                <a:spcPct val="150000"/>
              </a:lnSpc>
            </a:pPr>
            <a:r>
              <a:rPr lang="ar-AE" sz="2000" b="0" dirty="0">
                <a:effectLst/>
              </a:rPr>
              <a:t>يصف تود هنري نفسه قائلا:</a:t>
            </a:r>
            <a:br>
              <a:rPr lang="ar-AE" sz="2000" b="0" dirty="0">
                <a:effectLst/>
              </a:rPr>
            </a:br>
            <a:r>
              <a:rPr lang="ar-AE" sz="2000" b="0" dirty="0">
                <a:effectLst/>
              </a:rPr>
              <a:t>أنا أكتب كتباً ، وأتحدث دولياً عن الإبداع ، والإنتاجية ، والشغف بالعمل ، وأساعد الناس والفرق على توليد أفكار رائعة.</a:t>
            </a:r>
            <a:br>
              <a:rPr lang="ar-AE" sz="2000" b="0" dirty="0">
                <a:effectLst/>
              </a:rPr>
            </a:br>
            <a:r>
              <a:rPr lang="ar-AE" sz="2000" b="0" dirty="0">
                <a:effectLst/>
              </a:rPr>
              <a:t>باختصار ، أنا تاجر أسلحة للثورة الإبداعية</a:t>
            </a:r>
            <a:endParaRPr lang="en-US" sz="2000" b="0" dirty="0">
              <a:effectLst/>
            </a:endParaRPr>
          </a:p>
        </p:txBody>
      </p:sp>
      <p:sp>
        <p:nvSpPr>
          <p:cNvPr id="3" name="Content Placeholder 2">
            <a:extLst>
              <a:ext uri="{FF2B5EF4-FFF2-40B4-BE49-F238E27FC236}">
                <a16:creationId xmlns:a16="http://schemas.microsoft.com/office/drawing/2014/main" id="{B9708616-5364-4917-944C-2187D7771F08}"/>
              </a:ext>
            </a:extLst>
          </p:cNvPr>
          <p:cNvSpPr>
            <a:spLocks noGrp="1"/>
          </p:cNvSpPr>
          <p:nvPr>
            <p:ph idx="1"/>
          </p:nvPr>
        </p:nvSpPr>
        <p:spPr>
          <a:xfrm>
            <a:off x="417406" y="280851"/>
            <a:ext cx="4677108" cy="6296298"/>
          </a:xfrm>
        </p:spPr>
        <p:txBody>
          <a:bodyPr>
            <a:normAutofit fontScale="92500"/>
          </a:bodyPr>
          <a:lstStyle/>
          <a:p>
            <a:pPr algn="just" rtl="1"/>
            <a:r>
              <a:rPr lang="ar-AE" dirty="0"/>
              <a:t>صدر للمرة الأولى في عام 2013، استلهم تود هنري فكرة كتابه أثناء حضوره اجتماع عمل عندما سأل مدير أميركي الحضور قائلا: ما هي أغنى أرض في العالم؟</a:t>
            </a:r>
          </a:p>
          <a:p>
            <a:pPr algn="just" rtl="1"/>
            <a:r>
              <a:rPr lang="ar-AE" dirty="0"/>
              <a:t>فأجابه أحدهم: بلاد الخليج الغنية بالنفط.</a:t>
            </a:r>
          </a:p>
          <a:p>
            <a:pPr algn="just" rtl="1"/>
            <a:r>
              <a:rPr lang="ar-AE" dirty="0"/>
              <a:t>وأضاف آخر: مناجم الألماس في إفريقيا.</a:t>
            </a:r>
          </a:p>
          <a:p>
            <a:pPr algn="just" rtl="1"/>
            <a:r>
              <a:rPr lang="ar-AE" dirty="0"/>
              <a:t>فعقب المدير قائلاً: بل هي المقبرة!</a:t>
            </a:r>
          </a:p>
          <a:p>
            <a:pPr algn="just" rtl="1"/>
            <a:r>
              <a:rPr lang="ar-AE" dirty="0"/>
              <a:t>نعم، إنها المقبرة هي أغنى أرض في العالم؛ لأن ملايين البشر رحلوا إليها "أي ماتوا" وهم يحملون الكثير من الأفكار القيّمة التي لم تخرج للنور ولم يستفد منها أحد.</a:t>
            </a:r>
          </a:p>
          <a:p>
            <a:pPr algn="just" rtl="1"/>
            <a:r>
              <a:rPr lang="ar-AE" dirty="0"/>
              <a:t>ألهمت هذه الإجابة تود هنري لكتابة كتابه الرائع "مُت فارغاً" والذي بذل فيه قصارى جهده لتحفيز البشر بأن يفرغوا ما لديهم من أفكار وطاقات كامنة في مجتمعاتهم وتحويلها إلى شيء ملموس قبل فوات الأوان، وأجمل ما قاله تود هنري في كتابه "لا تذهب إلى قبرك وأنت تحمل في داخلك أفضل ما لديك، اختر دائماً أن تموت فارغاً".</a:t>
            </a:r>
          </a:p>
          <a:p>
            <a:pPr algn="just" rtl="1"/>
            <a:endParaRPr lang="en-US" dirty="0"/>
          </a:p>
        </p:txBody>
      </p:sp>
      <p:pic>
        <p:nvPicPr>
          <p:cNvPr id="5" name="Picture 4">
            <a:extLst>
              <a:ext uri="{FF2B5EF4-FFF2-40B4-BE49-F238E27FC236}">
                <a16:creationId xmlns:a16="http://schemas.microsoft.com/office/drawing/2014/main" id="{B97E2D1F-26D0-4B73-8C57-3ADAC4FF5F7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90532" y="790575"/>
            <a:ext cx="1733550" cy="2638425"/>
          </a:xfrm>
          <a:prstGeom prst="rect">
            <a:avLst/>
          </a:prstGeom>
          <a:ln>
            <a:noFill/>
          </a:ln>
          <a:effectLst>
            <a:outerShdw blurRad="184150" dist="241300" dir="11520000" sx="110000" sy="110000" algn="ctr">
              <a:srgbClr val="000000">
                <a:alpha val="18000"/>
              </a:srgbClr>
            </a:outerShdw>
          </a:effectLst>
          <a:scene3d>
            <a:camera prst="perspectiveFront" fov="5100000">
              <a:rot lat="0" lon="2100000" rev="0"/>
            </a:camera>
            <a:lightRig rig="flood" dir="t">
              <a:rot lat="0" lon="0" rev="13800000"/>
            </a:lightRig>
          </a:scene3d>
          <a:sp3d extrusionH="107950" prstMaterial="plastic">
            <a:bevelT w="82550" h="63500" prst="divot"/>
            <a:bevelB/>
          </a:sp3d>
        </p:spPr>
      </p:pic>
      <p:pic>
        <p:nvPicPr>
          <p:cNvPr id="7" name="Picture 6">
            <a:extLst>
              <a:ext uri="{FF2B5EF4-FFF2-40B4-BE49-F238E27FC236}">
                <a16:creationId xmlns:a16="http://schemas.microsoft.com/office/drawing/2014/main" id="{967CDA72-A86E-4177-A09D-0B402234770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0" y="3657600"/>
            <a:ext cx="1733549" cy="2490651"/>
          </a:xfrm>
          <a:prstGeom prst="roundRect">
            <a:avLst>
              <a:gd name="adj" fmla="val 4167"/>
            </a:avLst>
          </a:prstGeom>
          <a:solidFill>
            <a:srgbClr val="FFFFFF"/>
          </a:solidFill>
          <a:ln w="76200" cap="sq">
            <a:noFill/>
            <a:miter lim="800000"/>
          </a:ln>
          <a:effectLst>
            <a:outerShdw blurRad="225425" dist="50800" dir="5220000" algn="ctr">
              <a:srgbClr val="000000">
                <a:alpha val="33000"/>
              </a:srgbClr>
            </a:outerShdw>
            <a:reflection blurRad="12700" stA="33000" endPos="28000" dist="5000" dir="5400000" sy="-100000" algn="bl" rotWithShape="0"/>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pic>
    </p:spTree>
    <p:extLst>
      <p:ext uri="{BB962C8B-B14F-4D97-AF65-F5344CB8AC3E}">
        <p14:creationId xmlns:p14="http://schemas.microsoft.com/office/powerpoint/2010/main" val="10996615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506174-C5AB-421F-83E8-8590A6F864FC}"/>
              </a:ext>
            </a:extLst>
          </p:cNvPr>
          <p:cNvSpPr>
            <a:spLocks noGrp="1"/>
          </p:cNvSpPr>
          <p:nvPr>
            <p:ph type="title"/>
          </p:nvPr>
        </p:nvSpPr>
        <p:spPr>
          <a:xfrm>
            <a:off x="7289074" y="2765839"/>
            <a:ext cx="4502331" cy="1326321"/>
          </a:xfrm>
        </p:spPr>
        <p:txBody>
          <a:bodyPr>
            <a:noAutofit/>
          </a:bodyPr>
          <a:lstStyle/>
          <a:p>
            <a:pPr>
              <a:lnSpc>
                <a:spcPct val="150000"/>
              </a:lnSpc>
            </a:pPr>
            <a:r>
              <a:rPr lang="ar-AE" sz="2000" b="0" dirty="0">
                <a:effectLst/>
                <a:cs typeface="+mn-cs"/>
              </a:rPr>
              <a:t>كاتب فرنسي ولد بالدار البيضاء في المغرب ، دانيال بيناتشيوني هو الابن الرابع  لعائلة كورسيكان وبروفنسالفي،  أمضى طفولته في أفريقيا وجنوب شرق آسيا وفرنسا. والده كان يكتب الشعر وهذا السبب الرئيسي لحبه الشديد للكتب، بعد دراسته في نيس أصبح مدرسا. بدأ يكتب للأطفال حيث كتب سلسلة كتابه "لا ساجا مالوسين" يمكن أن يكون أسلوب الكاتب  فكاهي وخيالي كما هو الحال في "لا ساجا مالوسين"، لكنه يستطيع أيضا أن يكتب مقال تربوي كما هو الحال "كوم أون رومان". كما يعالج كتابه الهزلي "</a:t>
            </a:r>
            <a:r>
              <a:rPr lang="ar-AE" sz="2000" b="0" dirty="0" err="1">
                <a:effectLst/>
                <a:cs typeface="+mn-cs"/>
              </a:rPr>
              <a:t>ديبوش</a:t>
            </a:r>
            <a:r>
              <a:rPr lang="ar-AE" sz="2000" b="0" dirty="0">
                <a:effectLst/>
                <a:cs typeface="+mn-cs"/>
              </a:rPr>
              <a:t>" الذي كتب بالاشتراك مع جاك </a:t>
            </a:r>
            <a:r>
              <a:rPr lang="ar-AE" sz="2000" b="0" dirty="0" err="1">
                <a:effectLst/>
                <a:cs typeface="+mn-cs"/>
              </a:rPr>
              <a:t>تاردي</a:t>
            </a:r>
            <a:r>
              <a:rPr lang="ar-AE" sz="2000" b="0" dirty="0">
                <a:effectLst/>
                <a:cs typeface="+mn-cs"/>
              </a:rPr>
              <a:t> موضوع البطالة والتي تظهر </a:t>
            </a:r>
            <a:r>
              <a:rPr lang="ar-AE" sz="2000" b="0" dirty="0" err="1">
                <a:effectLst/>
                <a:cs typeface="+mn-cs"/>
              </a:rPr>
              <a:t>اسلوبه</a:t>
            </a:r>
            <a:r>
              <a:rPr lang="ar-AE" sz="2000" b="0" dirty="0">
                <a:effectLst/>
                <a:cs typeface="+mn-cs"/>
              </a:rPr>
              <a:t> في الجوانب الاجتماعية</a:t>
            </a:r>
            <a:endParaRPr lang="en-US" sz="2000" b="0" dirty="0">
              <a:effectLst/>
              <a:cs typeface="+mn-cs"/>
            </a:endParaRPr>
          </a:p>
        </p:txBody>
      </p:sp>
      <p:sp>
        <p:nvSpPr>
          <p:cNvPr id="3" name="Content Placeholder 2">
            <a:extLst>
              <a:ext uri="{FF2B5EF4-FFF2-40B4-BE49-F238E27FC236}">
                <a16:creationId xmlns:a16="http://schemas.microsoft.com/office/drawing/2014/main" id="{1B8A2531-B72F-4910-B8E4-EC2199C03981}"/>
              </a:ext>
            </a:extLst>
          </p:cNvPr>
          <p:cNvSpPr>
            <a:spLocks noGrp="1"/>
          </p:cNvSpPr>
          <p:nvPr>
            <p:ph idx="1"/>
          </p:nvPr>
        </p:nvSpPr>
        <p:spPr>
          <a:xfrm>
            <a:off x="330926" y="633548"/>
            <a:ext cx="4875466" cy="6078583"/>
          </a:xfrm>
        </p:spPr>
        <p:txBody>
          <a:bodyPr>
            <a:normAutofit/>
          </a:bodyPr>
          <a:lstStyle/>
          <a:p>
            <a:pPr algn="r" rtl="1"/>
            <a:r>
              <a:rPr lang="ar-AE" dirty="0"/>
              <a:t>هذا كتاب يتوجّه إلى النقّاد والمثقّفين والقرّاء العاديين، دون استثناء، وجميعهم سيجدون فيه أنفسهم وسيبتسمون كثيرًا أثناء القراءة.</a:t>
            </a:r>
          </a:p>
          <a:p>
            <a:pPr algn="r" rtl="1">
              <a:lnSpc>
                <a:spcPct val="170000"/>
              </a:lnSpc>
            </a:pPr>
            <a:r>
              <a:rPr lang="ar-AE" dirty="0"/>
              <a:t>يتحدث بناك في كتابه عن تربية المرء القارئ، وكيف يتم تعليمه كل شيء عن الكتاب. ويقول “لقد فتحنا عينيه على التنوع اللانهائي للأشياء الخيالية، وعرفناه على فرح السفر العمودي، وزودناه بالقدرة على أن يكون في كل مكان، وخلصناه من سلطة الزمان على أن يكون في كل مكان، وخلصناه من سلطة، وجعلناه يغطس في عزلة القارئ المسكونة بتعدد عجيب</a:t>
            </a:r>
            <a:endParaRPr lang="en-US" dirty="0"/>
          </a:p>
        </p:txBody>
      </p:sp>
      <p:pic>
        <p:nvPicPr>
          <p:cNvPr id="5" name="Picture 4">
            <a:extLst>
              <a:ext uri="{FF2B5EF4-FFF2-40B4-BE49-F238E27FC236}">
                <a16:creationId xmlns:a16="http://schemas.microsoft.com/office/drawing/2014/main" id="{A4778C18-0897-485D-B5A5-70E414D5344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19572" y="792480"/>
            <a:ext cx="1786325" cy="2551611"/>
          </a:xfrm>
          <a:prstGeom prst="roundRect">
            <a:avLst>
              <a:gd name="adj" fmla="val 4167"/>
            </a:avLst>
          </a:prstGeom>
          <a:solidFill>
            <a:srgbClr val="FFFFFF"/>
          </a:solidFill>
          <a:ln w="76200" cap="sq">
            <a:noFill/>
            <a:miter lim="800000"/>
          </a:ln>
          <a:effectLst>
            <a:outerShdw blurRad="184150" dist="241300" dir="11520000" sx="110000" sy="110000" algn="ctr">
              <a:srgbClr val="000000">
                <a:alpha val="18000"/>
              </a:srgbClr>
            </a:outerShdw>
            <a:reflection blurRad="12700" stA="33000" endPos="28000" dist="5000" dir="5400000" sy="-100000" algn="bl" rotWithShape="0"/>
          </a:effectLst>
          <a:scene3d>
            <a:camera prst="perspectiveFront" fov="5100000">
              <a:rot lat="0" lon="2100000" rev="0"/>
            </a:camera>
            <a:lightRig rig="flood" dir="t">
              <a:rot lat="0" lon="0" rev="13800000"/>
            </a:lightRig>
          </a:scene3d>
          <a:sp3d extrusionH="107950" prstMaterial="plastic">
            <a:bevelT w="82550" h="63500" prst="divot"/>
            <a:bevelB/>
          </a:sp3d>
        </p:spPr>
      </p:pic>
      <p:pic>
        <p:nvPicPr>
          <p:cNvPr id="7" name="Picture 6">
            <a:extLst>
              <a:ext uri="{FF2B5EF4-FFF2-40B4-BE49-F238E27FC236}">
                <a16:creationId xmlns:a16="http://schemas.microsoft.com/office/drawing/2014/main" id="{A431583A-5682-4DA7-87E5-2C4724BFF86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73108" y="3752305"/>
            <a:ext cx="1624378" cy="2282411"/>
          </a:xfrm>
          <a:prstGeom prst="roundRect">
            <a:avLst>
              <a:gd name="adj" fmla="val 4167"/>
            </a:avLst>
          </a:prstGeom>
          <a:solidFill>
            <a:srgbClr val="FFFFFF"/>
          </a:solidFill>
          <a:ln w="76200" cap="sq">
            <a:noFill/>
            <a:miter lim="800000"/>
          </a:ln>
          <a:effectLst>
            <a:outerShdw blurRad="225425" dist="50800" dir="5220000" algn="ctr">
              <a:srgbClr val="000000">
                <a:alpha val="33000"/>
              </a:srgbClr>
            </a:outerShdw>
            <a:reflection blurRad="12700" stA="33000" endPos="28000" dist="5000" dir="5400000" sy="-100000" algn="bl" rotWithShape="0"/>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pic>
    </p:spTree>
    <p:extLst>
      <p:ext uri="{BB962C8B-B14F-4D97-AF65-F5344CB8AC3E}">
        <p14:creationId xmlns:p14="http://schemas.microsoft.com/office/powerpoint/2010/main" val="24761633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1CC44E4-44F8-442F-AC57-0B599CCA2CB9}"/>
              </a:ext>
            </a:extLst>
          </p:cNvPr>
          <p:cNvSpPr>
            <a:spLocks noGrp="1"/>
          </p:cNvSpPr>
          <p:nvPr>
            <p:ph idx="1"/>
          </p:nvPr>
        </p:nvSpPr>
        <p:spPr>
          <a:xfrm>
            <a:off x="247574" y="407125"/>
            <a:ext cx="4972592" cy="6043749"/>
          </a:xfrm>
        </p:spPr>
        <p:txBody>
          <a:bodyPr>
            <a:normAutofit fontScale="92500" lnSpcReduction="20000"/>
          </a:bodyPr>
          <a:lstStyle/>
          <a:p>
            <a:pPr algn="just" rtl="1">
              <a:lnSpc>
                <a:spcPct val="160000"/>
              </a:lnSpc>
            </a:pPr>
            <a:r>
              <a:rPr lang="ar-AE" dirty="0"/>
              <a:t>رواية عالمية تحكي عن قصة نظام شمولي يقوم بغزو العالم في المستقبل ويجعل التلفزيون دعاية سياسية له ويقوم بحرق الكتب على درجة 451 فهرنهايت. بطل الرواية هو رجل الإطفاء "</a:t>
            </a:r>
            <a:r>
              <a:rPr lang="ar-AE" dirty="0" err="1"/>
              <a:t>مونتياج</a:t>
            </a:r>
            <a:r>
              <a:rPr lang="ar-AE" dirty="0"/>
              <a:t>" يلتقي صدفة بجارته المثقفة وتدعى </a:t>
            </a:r>
            <a:r>
              <a:rPr lang="ar-AE" dirty="0" err="1"/>
              <a:t>كلاريس</a:t>
            </a:r>
            <a:r>
              <a:rPr lang="ar-AE" dirty="0"/>
              <a:t> وقد قامت بجذبه </a:t>
            </a:r>
            <a:r>
              <a:rPr lang="ar-AE" dirty="0" err="1"/>
              <a:t>وإقناعة</a:t>
            </a:r>
            <a:r>
              <a:rPr lang="ar-AE" dirty="0"/>
              <a:t> بقراءة رواية جميلة حيث كانت النتيجة سريعة إذ وقع </a:t>
            </a:r>
            <a:r>
              <a:rPr lang="ar-AE" dirty="0" err="1"/>
              <a:t>مونتياج</a:t>
            </a:r>
            <a:r>
              <a:rPr lang="ar-AE" dirty="0"/>
              <a:t> في حب التراث الإنساني العريق الذي لم يكن يعلم عنه لولا </a:t>
            </a:r>
            <a:r>
              <a:rPr lang="ar-AE" dirty="0" err="1"/>
              <a:t>كلاريس</a:t>
            </a:r>
            <a:r>
              <a:rPr lang="ar-AE" dirty="0"/>
              <a:t>. وبالتدريج تمرد هو أيضا على السلطة. </a:t>
            </a:r>
          </a:p>
          <a:p>
            <a:pPr algn="just" rtl="1">
              <a:lnSpc>
                <a:spcPct val="160000"/>
              </a:lnSpc>
            </a:pPr>
            <a:r>
              <a:rPr lang="ar-AE" dirty="0"/>
              <a:t>بعد ذلك، يلجأ </a:t>
            </a:r>
            <a:r>
              <a:rPr lang="ar-AE" dirty="0" err="1"/>
              <a:t>مونتاغ</a:t>
            </a:r>
            <a:r>
              <a:rPr lang="ar-AE" dirty="0"/>
              <a:t> إلى الريف حيث يلتقي مجموعة من الهاربين، كل واحد منهم قد حفظ عن ظهر قلب عدداً من الكتب إلى حين يصبح المجتمع جاهزاً لإعادة اكتشافها</a:t>
            </a:r>
          </a:p>
          <a:p>
            <a:pPr algn="just" rtl="1">
              <a:lnSpc>
                <a:spcPct val="160000"/>
              </a:lnSpc>
            </a:pPr>
            <a:r>
              <a:rPr lang="ar-AE" dirty="0"/>
              <a:t>هذه الرواية هي رد من راي </a:t>
            </a:r>
            <a:r>
              <a:rPr lang="ar-AE" dirty="0" err="1"/>
              <a:t>برادبري</a:t>
            </a:r>
            <a:r>
              <a:rPr lang="ar-AE" dirty="0"/>
              <a:t> على الإرهاب الثقافي الذي مارسه السيناتور جوزيف مكارثي على الكتاب والمثقفين في أمريكا.</a:t>
            </a:r>
          </a:p>
        </p:txBody>
      </p:sp>
      <p:sp>
        <p:nvSpPr>
          <p:cNvPr id="4" name="TextBox 3">
            <a:extLst>
              <a:ext uri="{FF2B5EF4-FFF2-40B4-BE49-F238E27FC236}">
                <a16:creationId xmlns:a16="http://schemas.microsoft.com/office/drawing/2014/main" id="{D5CCEF15-9A29-4CAF-BC47-DE493C53F375}"/>
              </a:ext>
            </a:extLst>
          </p:cNvPr>
          <p:cNvSpPr txBox="1"/>
          <p:nvPr/>
        </p:nvSpPr>
        <p:spPr>
          <a:xfrm>
            <a:off x="6971836" y="407125"/>
            <a:ext cx="4872500" cy="6273512"/>
          </a:xfrm>
          <a:prstGeom prst="rect">
            <a:avLst/>
          </a:prstGeom>
          <a:noFill/>
        </p:spPr>
        <p:txBody>
          <a:bodyPr wrap="square" rtlCol="0">
            <a:spAutoFit/>
          </a:bodyPr>
          <a:lstStyle/>
          <a:p>
            <a:pPr algn="just" rtl="1">
              <a:lnSpc>
                <a:spcPct val="150000"/>
              </a:lnSpc>
            </a:pPr>
            <a:r>
              <a:rPr lang="ar-AE" dirty="0"/>
              <a:t>أديب وكاتب سيناريو أمريكي. كتب في مجالات متنوعة من الأدب، مثل الفانتازيا والخيال العلمي والرعب والغموض.</a:t>
            </a:r>
          </a:p>
          <a:p>
            <a:pPr algn="just" rtl="1">
              <a:lnSpc>
                <a:spcPct val="150000"/>
              </a:lnSpc>
            </a:pPr>
            <a:r>
              <a:rPr lang="ar-AE" dirty="0"/>
              <a:t>من أشهر أعماله الرواية </a:t>
            </a:r>
            <a:r>
              <a:rPr lang="ar-AE" dirty="0" err="1"/>
              <a:t>الديستوبية</a:t>
            </a:r>
            <a:r>
              <a:rPr lang="ar-AE" dirty="0"/>
              <a:t> فهرنهايت 451 (1953)، ومجموعاته من الخيال العلمي والرعب، والتواريخ </a:t>
            </a:r>
            <a:r>
              <a:rPr lang="ar-AE" dirty="0" err="1"/>
              <a:t>المريخية</a:t>
            </a:r>
            <a:r>
              <a:rPr lang="ar-AE" dirty="0"/>
              <a:t> (1950). والرجل المصور (1951)، وأحتفي بإثارة الجسد (1969)</a:t>
            </a:r>
          </a:p>
          <a:p>
            <a:pPr algn="just" rtl="1">
              <a:lnSpc>
                <a:spcPct val="150000"/>
              </a:lnSpc>
            </a:pPr>
            <a:r>
              <a:rPr lang="ar-AE" dirty="0"/>
              <a:t>، كان </a:t>
            </a:r>
            <a:r>
              <a:rPr lang="ar-AE" dirty="0" err="1"/>
              <a:t>برادبري</a:t>
            </a:r>
            <a:r>
              <a:rPr lang="ar-AE" dirty="0"/>
              <a:t> أحد أشهر الكتاب الأمريكيين في القرنين العشرين والحادي والعشرين، وبالرغم من اشتهاره بالفنتازيا، إلا أنه كتب ضمن أنواع أدبية أخرى، مثل روايته نبيذ الهندباء (1957)، ومذكراته التخيلية الظلال الخضراء، الحوت الأبيض (1992).</a:t>
            </a:r>
          </a:p>
          <a:p>
            <a:pPr algn="just" rtl="1">
              <a:lnSpc>
                <a:spcPct val="150000"/>
              </a:lnSpc>
            </a:pPr>
            <a:r>
              <a:rPr lang="ar-AE" dirty="0"/>
              <a:t>حصل </a:t>
            </a:r>
            <a:r>
              <a:rPr lang="ar-AE" dirty="0" err="1"/>
              <a:t>برادبري</a:t>
            </a:r>
            <a:r>
              <a:rPr lang="ar-AE" dirty="0"/>
              <a:t> على العديد من الجوائز، بما في ذلك </a:t>
            </a:r>
            <a:r>
              <a:rPr lang="ar-AE" dirty="0" err="1"/>
              <a:t>بوليتزر</a:t>
            </a:r>
            <a:r>
              <a:rPr lang="ar-AE" dirty="0"/>
              <a:t> عن فئة الجوائز الخاصة والاستشهادات عام 2007، وقد كتب وكان مستشارًا لسيناريوهات الأفلام والنصوص التليفزيونية، مثل موبي ديك وقادم من الفضاء الخارجي. أعدت الكثير من أعماله للكتب المصورة والتلفزيون والأفلام.</a:t>
            </a:r>
          </a:p>
        </p:txBody>
      </p:sp>
      <p:pic>
        <p:nvPicPr>
          <p:cNvPr id="6" name="Picture 5">
            <a:extLst>
              <a:ext uri="{FF2B5EF4-FFF2-40B4-BE49-F238E27FC236}">
                <a16:creationId xmlns:a16="http://schemas.microsoft.com/office/drawing/2014/main" id="{D4BEADDA-FE75-4F9A-BEC8-3AC65DB16A5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02453" y="575776"/>
            <a:ext cx="1607353" cy="2546130"/>
          </a:xfrm>
          <a:prstGeom prst="rect">
            <a:avLst/>
          </a:prstGeom>
          <a:ln>
            <a:noFill/>
          </a:ln>
          <a:effectLst>
            <a:outerShdw blurRad="184150" dist="241300" dir="11520000" sx="110000" sy="110000" algn="ctr">
              <a:srgbClr val="000000">
                <a:alpha val="18000"/>
              </a:srgbClr>
            </a:outerShdw>
          </a:effectLst>
          <a:scene3d>
            <a:camera prst="perspectiveFront" fov="5100000">
              <a:rot lat="0" lon="2100000" rev="0"/>
            </a:camera>
            <a:lightRig rig="flood" dir="t">
              <a:rot lat="0" lon="0" rev="13800000"/>
            </a:lightRig>
          </a:scene3d>
          <a:sp3d extrusionH="107950" prstMaterial="plastic">
            <a:bevelT w="82550" h="63500" prst="divot"/>
            <a:bevelB/>
          </a:sp3d>
        </p:spPr>
      </p:pic>
      <p:pic>
        <p:nvPicPr>
          <p:cNvPr id="10" name="Picture 9">
            <a:extLst>
              <a:ext uri="{FF2B5EF4-FFF2-40B4-BE49-F238E27FC236}">
                <a16:creationId xmlns:a16="http://schemas.microsoft.com/office/drawing/2014/main" id="{15F443FA-06F8-4206-A000-A2228570F8C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16662" y="3736094"/>
            <a:ext cx="1471817" cy="2371725"/>
          </a:xfrm>
          <a:prstGeom prst="roundRect">
            <a:avLst>
              <a:gd name="adj" fmla="val 4167"/>
            </a:avLst>
          </a:prstGeom>
          <a:solidFill>
            <a:srgbClr val="FFFFFF"/>
          </a:solidFill>
          <a:ln w="76200" cap="sq">
            <a:noFill/>
            <a:miter lim="800000"/>
          </a:ln>
          <a:effectLst>
            <a:outerShdw blurRad="225425" dist="50800" dir="5220000" algn="ctr">
              <a:srgbClr val="000000">
                <a:alpha val="33000"/>
              </a:srgbClr>
            </a:outerShdw>
            <a:reflection blurRad="12700" stA="33000" endPos="28000" dist="5000" dir="5400000" sy="-100000" algn="bl" rotWithShape="0"/>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pic>
    </p:spTree>
    <p:extLst>
      <p:ext uri="{BB962C8B-B14F-4D97-AF65-F5344CB8AC3E}">
        <p14:creationId xmlns:p14="http://schemas.microsoft.com/office/powerpoint/2010/main" val="16464116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59AD1876-5AEF-479B-8FA1-C46568F4479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125" y="1402321"/>
            <a:ext cx="12139749" cy="5449768"/>
          </a:xfrm>
          <a:prstGeom prst="rect">
            <a:avLst/>
          </a:prstGeom>
          <a:effectLst>
            <a:softEdge rad="355600"/>
          </a:effectLst>
        </p:spPr>
      </p:pic>
      <p:sp>
        <p:nvSpPr>
          <p:cNvPr id="12" name="TextBox 11">
            <a:extLst>
              <a:ext uri="{FF2B5EF4-FFF2-40B4-BE49-F238E27FC236}">
                <a16:creationId xmlns:a16="http://schemas.microsoft.com/office/drawing/2014/main" id="{04EFE877-7741-4B9C-ADD9-A3F63771209A}"/>
              </a:ext>
            </a:extLst>
          </p:cNvPr>
          <p:cNvSpPr txBox="1"/>
          <p:nvPr/>
        </p:nvSpPr>
        <p:spPr>
          <a:xfrm>
            <a:off x="1316636" y="2295673"/>
            <a:ext cx="9366276" cy="1200329"/>
          </a:xfrm>
          <a:prstGeom prst="rect">
            <a:avLst/>
          </a:prstGeom>
          <a:noFill/>
        </p:spPr>
        <p:txBody>
          <a:bodyPr wrap="square" rtlCol="0">
            <a:spAutoFit/>
          </a:bodyPr>
          <a:lstStyle/>
          <a:p>
            <a:r>
              <a:rPr lang="ar-AE" sz="7200" dirty="0">
                <a:cs typeface="DecoType Thuluth" panose="02010000000000000000" pitchFamily="2" charset="-78"/>
              </a:rPr>
              <a:t>وعلى احر من اللهفة نبدأ التصويت</a:t>
            </a:r>
            <a:endParaRPr lang="en-US" sz="7200" dirty="0">
              <a:cs typeface="DecoType Thuluth" panose="02010000000000000000" pitchFamily="2" charset="-78"/>
            </a:endParaRPr>
          </a:p>
        </p:txBody>
      </p:sp>
      <p:sp>
        <p:nvSpPr>
          <p:cNvPr id="13" name="TextBox 12">
            <a:extLst>
              <a:ext uri="{FF2B5EF4-FFF2-40B4-BE49-F238E27FC236}">
                <a16:creationId xmlns:a16="http://schemas.microsoft.com/office/drawing/2014/main" id="{7DFFA9F9-7D87-4D5F-96D7-D661374C6B50}"/>
              </a:ext>
            </a:extLst>
          </p:cNvPr>
          <p:cNvSpPr txBox="1"/>
          <p:nvPr/>
        </p:nvSpPr>
        <p:spPr>
          <a:xfrm>
            <a:off x="362178" y="5388114"/>
            <a:ext cx="2943497" cy="1107996"/>
          </a:xfrm>
          <a:prstGeom prst="rect">
            <a:avLst/>
          </a:prstGeom>
          <a:noFill/>
        </p:spPr>
        <p:txBody>
          <a:bodyPr wrap="square" rtlCol="0">
            <a:spAutoFit/>
          </a:bodyPr>
          <a:lstStyle/>
          <a:p>
            <a:pPr algn="ctr"/>
            <a:r>
              <a:rPr lang="en-US" sz="6600" dirty="0">
                <a:latin typeface="Bell MT" panose="02020503060305020303" pitchFamily="18" charset="0"/>
              </a:rPr>
              <a:t>2022</a:t>
            </a:r>
            <a:endParaRPr lang="en-US" dirty="0">
              <a:latin typeface="Bell MT" panose="02020503060305020303" pitchFamily="18" charset="0"/>
            </a:endParaRPr>
          </a:p>
        </p:txBody>
      </p:sp>
      <p:pic>
        <p:nvPicPr>
          <p:cNvPr id="15" name="Graphic 14" descr="Snowflake">
            <a:extLst>
              <a:ext uri="{FF2B5EF4-FFF2-40B4-BE49-F238E27FC236}">
                <a16:creationId xmlns:a16="http://schemas.microsoft.com/office/drawing/2014/main" id="{7475E7D9-153B-4B56-879F-85D2594F347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167216" y="438754"/>
            <a:ext cx="296749" cy="296749"/>
          </a:xfrm>
          <a:prstGeom prst="rect">
            <a:avLst/>
          </a:prstGeom>
        </p:spPr>
      </p:pic>
      <p:pic>
        <p:nvPicPr>
          <p:cNvPr id="16" name="Graphic 15" descr="Snowflake">
            <a:extLst>
              <a:ext uri="{FF2B5EF4-FFF2-40B4-BE49-F238E27FC236}">
                <a16:creationId xmlns:a16="http://schemas.microsoft.com/office/drawing/2014/main" id="{5606F1D0-5D0B-4A64-8CE3-98D097865BD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699217" y="388419"/>
            <a:ext cx="678830" cy="678830"/>
          </a:xfrm>
          <a:prstGeom prst="rect">
            <a:avLst/>
          </a:prstGeom>
        </p:spPr>
      </p:pic>
      <p:pic>
        <p:nvPicPr>
          <p:cNvPr id="17" name="Graphic 16" descr="Snowflake">
            <a:extLst>
              <a:ext uri="{FF2B5EF4-FFF2-40B4-BE49-F238E27FC236}">
                <a16:creationId xmlns:a16="http://schemas.microsoft.com/office/drawing/2014/main" id="{2CB46D74-6A90-4EAD-9D9C-9088204ABFA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748160" y="727834"/>
            <a:ext cx="678830" cy="678830"/>
          </a:xfrm>
          <a:prstGeom prst="rect">
            <a:avLst/>
          </a:prstGeom>
        </p:spPr>
      </p:pic>
      <p:pic>
        <p:nvPicPr>
          <p:cNvPr id="18" name="Graphic 17" descr="Snowflake">
            <a:extLst>
              <a:ext uri="{FF2B5EF4-FFF2-40B4-BE49-F238E27FC236}">
                <a16:creationId xmlns:a16="http://schemas.microsoft.com/office/drawing/2014/main" id="{18226199-C5ED-4E76-AD79-08A2B043194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650274" y="638083"/>
            <a:ext cx="500743" cy="500743"/>
          </a:xfrm>
          <a:prstGeom prst="rect">
            <a:avLst/>
          </a:prstGeom>
        </p:spPr>
      </p:pic>
      <p:pic>
        <p:nvPicPr>
          <p:cNvPr id="19" name="Graphic 18" descr="Snowflake">
            <a:extLst>
              <a:ext uri="{FF2B5EF4-FFF2-40B4-BE49-F238E27FC236}">
                <a16:creationId xmlns:a16="http://schemas.microsoft.com/office/drawing/2014/main" id="{5632CBAC-025E-43C9-A75E-0675DC99A52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16275" y="748548"/>
            <a:ext cx="678830" cy="678830"/>
          </a:xfrm>
          <a:prstGeom prst="rect">
            <a:avLst/>
          </a:prstGeom>
        </p:spPr>
      </p:pic>
      <p:pic>
        <p:nvPicPr>
          <p:cNvPr id="20" name="Graphic 19" descr="Snowflake">
            <a:extLst>
              <a:ext uri="{FF2B5EF4-FFF2-40B4-BE49-F238E27FC236}">
                <a16:creationId xmlns:a16="http://schemas.microsoft.com/office/drawing/2014/main" id="{9C1C2751-F214-4E84-809C-B7FD9A2ADDC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843670" y="491754"/>
            <a:ext cx="678830" cy="678830"/>
          </a:xfrm>
          <a:prstGeom prst="rect">
            <a:avLst/>
          </a:prstGeom>
        </p:spPr>
      </p:pic>
      <p:pic>
        <p:nvPicPr>
          <p:cNvPr id="21" name="Graphic 20" descr="Snowflake">
            <a:extLst>
              <a:ext uri="{FF2B5EF4-FFF2-40B4-BE49-F238E27FC236}">
                <a16:creationId xmlns:a16="http://schemas.microsoft.com/office/drawing/2014/main" id="{75EB935E-11AA-4D50-95B8-90DAFBF8BA8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713954" y="689126"/>
            <a:ext cx="366091" cy="366091"/>
          </a:xfrm>
          <a:prstGeom prst="rect">
            <a:avLst/>
          </a:prstGeom>
        </p:spPr>
      </p:pic>
      <p:pic>
        <p:nvPicPr>
          <p:cNvPr id="22" name="Graphic 21" descr="Snowflake">
            <a:extLst>
              <a:ext uri="{FF2B5EF4-FFF2-40B4-BE49-F238E27FC236}">
                <a16:creationId xmlns:a16="http://schemas.microsoft.com/office/drawing/2014/main" id="{F8B6F35C-903C-40FC-991F-BAE1A1BE775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914776" y="1391971"/>
            <a:ext cx="388744" cy="388744"/>
          </a:xfrm>
          <a:prstGeom prst="rect">
            <a:avLst/>
          </a:prstGeom>
        </p:spPr>
      </p:pic>
      <p:pic>
        <p:nvPicPr>
          <p:cNvPr id="23" name="Graphic 22" descr="Snowflake">
            <a:extLst>
              <a:ext uri="{FF2B5EF4-FFF2-40B4-BE49-F238E27FC236}">
                <a16:creationId xmlns:a16="http://schemas.microsoft.com/office/drawing/2014/main" id="{D4E70980-6B6D-4EFC-AB9D-031B13198A7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053369" y="73354"/>
            <a:ext cx="549214" cy="549214"/>
          </a:xfrm>
          <a:prstGeom prst="rect">
            <a:avLst/>
          </a:prstGeom>
        </p:spPr>
      </p:pic>
      <p:pic>
        <p:nvPicPr>
          <p:cNvPr id="24" name="Graphic 23" descr="Snowflake">
            <a:extLst>
              <a:ext uri="{FF2B5EF4-FFF2-40B4-BE49-F238E27FC236}">
                <a16:creationId xmlns:a16="http://schemas.microsoft.com/office/drawing/2014/main" id="{F69D72C6-AC15-4924-A2F9-261614440B0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342320" y="1469886"/>
            <a:ext cx="548617" cy="548617"/>
          </a:xfrm>
          <a:prstGeom prst="rect">
            <a:avLst/>
          </a:prstGeom>
        </p:spPr>
      </p:pic>
      <p:pic>
        <p:nvPicPr>
          <p:cNvPr id="25" name="Graphic 24" descr="Snowflake">
            <a:extLst>
              <a:ext uri="{FF2B5EF4-FFF2-40B4-BE49-F238E27FC236}">
                <a16:creationId xmlns:a16="http://schemas.microsoft.com/office/drawing/2014/main" id="{66DDBB8D-A3E8-4738-A4B3-2FED10FA458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941414" y="1474910"/>
            <a:ext cx="388744" cy="388744"/>
          </a:xfrm>
          <a:prstGeom prst="rect">
            <a:avLst/>
          </a:prstGeom>
        </p:spPr>
      </p:pic>
      <p:pic>
        <p:nvPicPr>
          <p:cNvPr id="26" name="Graphic 25" descr="Snowflake">
            <a:extLst>
              <a:ext uri="{FF2B5EF4-FFF2-40B4-BE49-F238E27FC236}">
                <a16:creationId xmlns:a16="http://schemas.microsoft.com/office/drawing/2014/main" id="{D86654A3-6FF5-4278-AA9F-78E24BDF2FD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141093" y="1384097"/>
            <a:ext cx="357907" cy="357907"/>
          </a:xfrm>
          <a:prstGeom prst="rect">
            <a:avLst/>
          </a:prstGeom>
        </p:spPr>
      </p:pic>
      <p:pic>
        <p:nvPicPr>
          <p:cNvPr id="27" name="Graphic 26" descr="Snowflake">
            <a:extLst>
              <a:ext uri="{FF2B5EF4-FFF2-40B4-BE49-F238E27FC236}">
                <a16:creationId xmlns:a16="http://schemas.microsoft.com/office/drawing/2014/main" id="{40DB46BC-B4B3-43B0-92B6-301394ABBD7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1037328" y="1059801"/>
            <a:ext cx="592885" cy="592885"/>
          </a:xfrm>
          <a:prstGeom prst="rect">
            <a:avLst/>
          </a:prstGeom>
        </p:spPr>
      </p:pic>
      <p:pic>
        <p:nvPicPr>
          <p:cNvPr id="28" name="Graphic 27" descr="Snowflake">
            <a:extLst>
              <a:ext uri="{FF2B5EF4-FFF2-40B4-BE49-F238E27FC236}">
                <a16:creationId xmlns:a16="http://schemas.microsoft.com/office/drawing/2014/main" id="{78E91000-C385-466D-850B-CE242685791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262528" y="622568"/>
            <a:ext cx="608285" cy="608285"/>
          </a:xfrm>
          <a:prstGeom prst="rect">
            <a:avLst/>
          </a:prstGeom>
        </p:spPr>
      </p:pic>
      <p:pic>
        <p:nvPicPr>
          <p:cNvPr id="29" name="Graphic 28" descr="Snowflake">
            <a:extLst>
              <a:ext uri="{FF2B5EF4-FFF2-40B4-BE49-F238E27FC236}">
                <a16:creationId xmlns:a16="http://schemas.microsoft.com/office/drawing/2014/main" id="{9635B3E3-7CE1-44D8-A284-A68AC424555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397381" y="712862"/>
            <a:ext cx="492804" cy="492804"/>
          </a:xfrm>
          <a:prstGeom prst="rect">
            <a:avLst/>
          </a:prstGeom>
        </p:spPr>
      </p:pic>
      <p:pic>
        <p:nvPicPr>
          <p:cNvPr id="30" name="Graphic 29" descr="Snowflake">
            <a:extLst>
              <a:ext uri="{FF2B5EF4-FFF2-40B4-BE49-F238E27FC236}">
                <a16:creationId xmlns:a16="http://schemas.microsoft.com/office/drawing/2014/main" id="{FCA90E86-4141-46A5-ADEE-2CCC2F3C64D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133452" y="-194356"/>
            <a:ext cx="678830" cy="678830"/>
          </a:xfrm>
          <a:prstGeom prst="rect">
            <a:avLst/>
          </a:prstGeom>
        </p:spPr>
      </p:pic>
      <p:pic>
        <p:nvPicPr>
          <p:cNvPr id="31" name="Graphic 30" descr="Snowflake">
            <a:extLst>
              <a:ext uri="{FF2B5EF4-FFF2-40B4-BE49-F238E27FC236}">
                <a16:creationId xmlns:a16="http://schemas.microsoft.com/office/drawing/2014/main" id="{4BD5C541-B870-4900-86DE-18781215171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987893" y="1176478"/>
            <a:ext cx="492804" cy="492804"/>
          </a:xfrm>
          <a:prstGeom prst="rect">
            <a:avLst/>
          </a:prstGeom>
        </p:spPr>
      </p:pic>
      <p:pic>
        <p:nvPicPr>
          <p:cNvPr id="32" name="Graphic 31" descr="Snowflake">
            <a:extLst>
              <a:ext uri="{FF2B5EF4-FFF2-40B4-BE49-F238E27FC236}">
                <a16:creationId xmlns:a16="http://schemas.microsoft.com/office/drawing/2014/main" id="{197CD75B-2C46-43BB-AAAA-DDADD128CB2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240926" y="56673"/>
            <a:ext cx="678830" cy="678830"/>
          </a:xfrm>
          <a:prstGeom prst="rect">
            <a:avLst/>
          </a:prstGeom>
        </p:spPr>
      </p:pic>
      <p:pic>
        <p:nvPicPr>
          <p:cNvPr id="33" name="Graphic 32" descr="Snowflake">
            <a:extLst>
              <a:ext uri="{FF2B5EF4-FFF2-40B4-BE49-F238E27FC236}">
                <a16:creationId xmlns:a16="http://schemas.microsoft.com/office/drawing/2014/main" id="{9113BFDB-CF7E-4F5F-88BF-8FF2111E62C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11009" y="2221986"/>
            <a:ext cx="548617" cy="548617"/>
          </a:xfrm>
          <a:prstGeom prst="rect">
            <a:avLst/>
          </a:prstGeom>
        </p:spPr>
      </p:pic>
      <p:pic>
        <p:nvPicPr>
          <p:cNvPr id="34" name="Graphic 33" descr="Snowflake">
            <a:extLst>
              <a:ext uri="{FF2B5EF4-FFF2-40B4-BE49-F238E27FC236}">
                <a16:creationId xmlns:a16="http://schemas.microsoft.com/office/drawing/2014/main" id="{AC596107-8BCC-4990-BB1A-B556C435A66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22843" y="-194356"/>
            <a:ext cx="678830" cy="678830"/>
          </a:xfrm>
          <a:prstGeom prst="rect">
            <a:avLst/>
          </a:prstGeom>
        </p:spPr>
      </p:pic>
      <p:pic>
        <p:nvPicPr>
          <p:cNvPr id="35" name="Graphic 34" descr="Snowflake">
            <a:extLst>
              <a:ext uri="{FF2B5EF4-FFF2-40B4-BE49-F238E27FC236}">
                <a16:creationId xmlns:a16="http://schemas.microsoft.com/office/drawing/2014/main" id="{3C2DFA3D-83CC-454D-AFA3-45C6B55C6A1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53390" y="182760"/>
            <a:ext cx="426655" cy="426655"/>
          </a:xfrm>
          <a:prstGeom prst="rect">
            <a:avLst/>
          </a:prstGeom>
        </p:spPr>
      </p:pic>
      <p:pic>
        <p:nvPicPr>
          <p:cNvPr id="36" name="Graphic 35" descr="Snowflake">
            <a:extLst>
              <a:ext uri="{FF2B5EF4-FFF2-40B4-BE49-F238E27FC236}">
                <a16:creationId xmlns:a16="http://schemas.microsoft.com/office/drawing/2014/main" id="{E9116787-B24C-4EF1-825B-9369CED2F63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035272" y="-159586"/>
            <a:ext cx="518895" cy="518895"/>
          </a:xfrm>
          <a:prstGeom prst="rect">
            <a:avLst/>
          </a:prstGeom>
        </p:spPr>
      </p:pic>
      <p:pic>
        <p:nvPicPr>
          <p:cNvPr id="37" name="Graphic 36" descr="Snowflake">
            <a:extLst>
              <a:ext uri="{FF2B5EF4-FFF2-40B4-BE49-F238E27FC236}">
                <a16:creationId xmlns:a16="http://schemas.microsoft.com/office/drawing/2014/main" id="{CC3A12EA-C37F-4F7C-9684-4F602F45039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394315" y="2050880"/>
            <a:ext cx="577194" cy="577194"/>
          </a:xfrm>
          <a:prstGeom prst="rect">
            <a:avLst/>
          </a:prstGeom>
        </p:spPr>
      </p:pic>
      <p:pic>
        <p:nvPicPr>
          <p:cNvPr id="38" name="Graphic 37" descr="Snowflake">
            <a:extLst>
              <a:ext uri="{FF2B5EF4-FFF2-40B4-BE49-F238E27FC236}">
                <a16:creationId xmlns:a16="http://schemas.microsoft.com/office/drawing/2014/main" id="{B14ADB04-BCEC-454B-8119-63AC9F6664F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1426591" y="2389407"/>
            <a:ext cx="343989" cy="343989"/>
          </a:xfrm>
          <a:prstGeom prst="rect">
            <a:avLst/>
          </a:prstGeom>
        </p:spPr>
      </p:pic>
      <p:pic>
        <p:nvPicPr>
          <p:cNvPr id="39" name="Graphic 38" descr="Snowflake">
            <a:extLst>
              <a:ext uri="{FF2B5EF4-FFF2-40B4-BE49-F238E27FC236}">
                <a16:creationId xmlns:a16="http://schemas.microsoft.com/office/drawing/2014/main" id="{40118003-F063-4DD8-8E1C-86E4080F1E2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1669570" y="-187076"/>
            <a:ext cx="678830" cy="678830"/>
          </a:xfrm>
          <a:prstGeom prst="rect">
            <a:avLst/>
          </a:prstGeom>
        </p:spPr>
      </p:pic>
      <p:pic>
        <p:nvPicPr>
          <p:cNvPr id="40" name="Graphic 39" descr="Snowflake">
            <a:extLst>
              <a:ext uri="{FF2B5EF4-FFF2-40B4-BE49-F238E27FC236}">
                <a16:creationId xmlns:a16="http://schemas.microsoft.com/office/drawing/2014/main" id="{DBDC09D2-21E3-4D00-BC38-D9EC4C25905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324516" y="1382543"/>
            <a:ext cx="390611" cy="390611"/>
          </a:xfrm>
          <a:prstGeom prst="rect">
            <a:avLst/>
          </a:prstGeom>
        </p:spPr>
      </p:pic>
      <p:pic>
        <p:nvPicPr>
          <p:cNvPr id="41" name="Graphic 40" descr="Snowflake">
            <a:extLst>
              <a:ext uri="{FF2B5EF4-FFF2-40B4-BE49-F238E27FC236}">
                <a16:creationId xmlns:a16="http://schemas.microsoft.com/office/drawing/2014/main" id="{5DC30672-EED8-476F-A431-40531D2EA5D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509044" y="1184117"/>
            <a:ext cx="436810" cy="436810"/>
          </a:xfrm>
          <a:prstGeom prst="rect">
            <a:avLst/>
          </a:prstGeom>
        </p:spPr>
      </p:pic>
    </p:spTree>
    <p:extLst>
      <p:ext uri="{BB962C8B-B14F-4D97-AF65-F5344CB8AC3E}">
        <p14:creationId xmlns:p14="http://schemas.microsoft.com/office/powerpoint/2010/main" val="335887459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amask">
  <a:themeElements>
    <a:clrScheme name="Damask">
      <a:dk1>
        <a:sysClr val="windowText" lastClr="000000"/>
      </a:dk1>
      <a:lt1>
        <a:sysClr val="window" lastClr="FFFFFF"/>
      </a:lt1>
      <a:dk2>
        <a:srgbClr val="2A5B7F"/>
      </a:dk2>
      <a:lt2>
        <a:srgbClr val="ABDAFC"/>
      </a:lt2>
      <a:accent1>
        <a:srgbClr val="9EC544"/>
      </a:accent1>
      <a:accent2>
        <a:srgbClr val="50BEA3"/>
      </a:accent2>
      <a:accent3>
        <a:srgbClr val="4A9CCC"/>
      </a:accent3>
      <a:accent4>
        <a:srgbClr val="9A66CA"/>
      </a:accent4>
      <a:accent5>
        <a:srgbClr val="C54F71"/>
      </a:accent5>
      <a:accent6>
        <a:srgbClr val="DE9C3C"/>
      </a:accent6>
      <a:hlink>
        <a:srgbClr val="6BA9DA"/>
      </a:hlink>
      <a:folHlink>
        <a:srgbClr val="A0BCD3"/>
      </a:folHlink>
    </a:clrScheme>
    <a:fontScheme name="Damask">
      <a:majorFont>
        <a:latin typeface="Bookman Old Style" panose="02050604050505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ckwell" panose="020606030202050204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amask">
      <a:fillStyleLst>
        <a:solidFill>
          <a:schemeClr val="phClr"/>
        </a:solidFill>
        <a:gradFill rotWithShape="1">
          <a:gsLst>
            <a:gs pos="0">
              <a:schemeClr val="phClr">
                <a:tint val="48000"/>
                <a:satMod val="105000"/>
                <a:lumMod val="110000"/>
              </a:schemeClr>
            </a:gs>
            <a:gs pos="100000">
              <a:schemeClr val="phClr">
                <a:tint val="78000"/>
                <a:satMod val="109000"/>
                <a:lumMod val="100000"/>
              </a:schemeClr>
            </a:gs>
          </a:gsLst>
          <a:lin ang="5400000" scaled="0"/>
        </a:gradFill>
        <a:gradFill rotWithShape="1">
          <a:gsLst>
            <a:gs pos="0">
              <a:schemeClr val="phClr">
                <a:tint val="94000"/>
                <a:satMod val="100000"/>
                <a:lumMod val="104000"/>
              </a:schemeClr>
            </a:gs>
            <a:gs pos="69000">
              <a:schemeClr val="phClr">
                <a:shade val="86000"/>
                <a:satMod val="130000"/>
                <a:lumMod val="102000"/>
              </a:schemeClr>
            </a:gs>
            <a:gs pos="100000">
              <a:schemeClr val="phClr">
                <a:shade val="72000"/>
                <a:satMod val="130000"/>
                <a:lumMod val="100000"/>
              </a:scheme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50800" dist="38100" dir="5400000" sy="96000" rotWithShape="0">
              <a:srgbClr val="000000">
                <a:alpha val="54000"/>
              </a:srgbClr>
            </a:outerShdw>
          </a:effectLst>
        </a:effectStyle>
        <a:effectStyle>
          <a:effectLst>
            <a:outerShdw blurRad="76200" dist="38100" dir="5400000" algn="ctr" rotWithShape="0">
              <a:srgbClr val="000000">
                <a:alpha val="76000"/>
              </a:srgbClr>
            </a:outerShdw>
          </a:effectLst>
          <a:scene3d>
            <a:camera prst="orthographicFront">
              <a:rot lat="0" lon="0" rev="0"/>
            </a:camera>
            <a:lightRig rig="balanced" dir="t"/>
          </a:scene3d>
          <a:sp3d prstMaterial="matte">
            <a:bevelT w="25400" h="25400" prst="relaxedInset"/>
          </a:sp3d>
        </a:effectStyle>
      </a:effectStyleLst>
      <a:bgFillStyleLst>
        <a:solidFill>
          <a:schemeClr val="phClr"/>
        </a:solidFill>
        <a:solidFill>
          <a:schemeClr val="phClr">
            <a:tint val="95000"/>
            <a:satMod val="170000"/>
          </a:schemeClr>
        </a:solidFill>
        <a:blipFill rotWithShape="1">
          <a:blip xmlns:r="http://schemas.openxmlformats.org/officeDocument/2006/relationships" r:embed="rId1">
            <a:duotone>
              <a:schemeClr val="phClr">
                <a:shade val="18000"/>
                <a:satMod val="160000"/>
                <a:lumMod val="28000"/>
              </a:schemeClr>
              <a:schemeClr val="phClr">
                <a:tint val="95000"/>
                <a:satMod val="160000"/>
                <a:lumMod val="116000"/>
              </a:schemeClr>
            </a:duotone>
          </a:blip>
          <a:stretch/>
        </a:blipFill>
      </a:bgFillStyleLst>
    </a:fmtScheme>
  </a:themeElements>
  <a:objectDefaults/>
  <a:extraClrSchemeLst/>
  <a:extLst>
    <a:ext uri="{05A4C25C-085E-4340-85A3-A5531E510DB2}">
      <thm15:themeFamily xmlns:thm15="http://schemas.microsoft.com/office/thememl/2012/main" name="Damask" id="{F9A299A0-33D0-4E0F-9F3F-7163E3744208}" vid="{746EEEEA-FB6A-406B-B510-531588D54811}"/>
    </a:ext>
  </a:extLst>
</a:theme>
</file>

<file path=docProps/app.xml><?xml version="1.0" encoding="utf-8"?>
<Properties xmlns="http://schemas.openxmlformats.org/officeDocument/2006/extended-properties" xmlns:vt="http://schemas.openxmlformats.org/officeDocument/2006/docPropsVTypes">
  <Template>TM04033921[[fn=Damask]]</Template>
  <TotalTime>175</TotalTime>
  <Words>1000</Words>
  <Application>Microsoft Office PowerPoint</Application>
  <PresentationFormat>Widescreen</PresentationFormat>
  <Paragraphs>33</Paragraphs>
  <Slides>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vt:i4>
      </vt:variant>
    </vt:vector>
  </HeadingPairs>
  <TitlesOfParts>
    <vt:vector size="12" baseType="lpstr">
      <vt:lpstr>Arial</vt:lpstr>
      <vt:lpstr>Bell MT</vt:lpstr>
      <vt:lpstr>Bookman Old Style</vt:lpstr>
      <vt:lpstr>Rockwell</vt:lpstr>
      <vt:lpstr>Damask</vt:lpstr>
      <vt:lpstr>PowerPoint Presentation</vt:lpstr>
      <vt:lpstr>PowerPoint Presentation</vt:lpstr>
      <vt:lpstr>PowerPoint Presentation</vt:lpstr>
      <vt:lpstr>يصف تود هنري نفسه قائلا: أنا أكتب كتباً ، وأتحدث دولياً عن الإبداع ، والإنتاجية ، والشغف بالعمل ، وأساعد الناس والفرق على توليد أفكار رائعة. باختصار ، أنا تاجر أسلحة للثورة الإبداعية</vt:lpstr>
      <vt:lpstr>كاتب فرنسي ولد بالدار البيضاء في المغرب ، دانيال بيناتشيوني هو الابن الرابع  لعائلة كورسيكان وبروفنسالفي،  أمضى طفولته في أفريقيا وجنوب شرق آسيا وفرنسا. والده كان يكتب الشعر وهذا السبب الرئيسي لحبه الشديد للكتب، بعد دراسته في نيس أصبح مدرسا. بدأ يكتب للأطفال حيث كتب سلسلة كتابه "لا ساجا مالوسين" يمكن أن يكون أسلوب الكاتب  فكاهي وخيالي كما هو الحال في "لا ساجا مالوسين"، لكنه يستطيع أيضا أن يكتب مقال تربوي كما هو الحال "كوم أون رومان". كما يعالج كتابه الهزلي "ديبوش" الذي كتب بالاشتراك مع جاك تاردي موضوع البطالة والتي تظهر اسلوبه في الجوانب الاجتماعية</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امل جميع</dc:creator>
  <cp:lastModifiedBy>امل جميع</cp:lastModifiedBy>
  <cp:revision>13</cp:revision>
  <dcterms:created xsi:type="dcterms:W3CDTF">2021-12-25T04:35:10Z</dcterms:created>
  <dcterms:modified xsi:type="dcterms:W3CDTF">2021-12-25T07:30:16Z</dcterms:modified>
</cp:coreProperties>
</file>