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842" r:id="rId4"/>
  </p:sldMasterIdLst>
  <p:notesMasterIdLst>
    <p:notesMasterId r:id="rId13"/>
  </p:notesMasterIdLst>
  <p:handoutMasterIdLst>
    <p:handoutMasterId r:id="rId14"/>
  </p:handoutMasterIdLst>
  <p:sldIdLst>
    <p:sldId id="256" r:id="rId5"/>
    <p:sldId id="257" r:id="rId6"/>
    <p:sldId id="260" r:id="rId7"/>
    <p:sldId id="258" r:id="rId8"/>
    <p:sldId id="259" r:id="rId9"/>
    <p:sldId id="261" r:id="rId10"/>
    <p:sldId id="262"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2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96" y="378"/>
      </p:cViewPr>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notesMaster" Target="notesMasters/notesMaster1.xml" /><Relationship Id="rId18" Type="http://schemas.openxmlformats.org/officeDocument/2006/relationships/tableStyles" Target="tableStyles.xml" /><Relationship Id="rId3" Type="http://schemas.openxmlformats.org/officeDocument/2006/relationships/customXml" Target="../customXml/item3.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theme" Target="theme/theme1.xml" /><Relationship Id="rId2" Type="http://schemas.openxmlformats.org/officeDocument/2006/relationships/customXml" Target="../customXml/item2.xml" /><Relationship Id="rId16" Type="http://schemas.openxmlformats.org/officeDocument/2006/relationships/viewProps" Target="view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presProps" Target="presProps.xml" /><Relationship Id="rId10" Type="http://schemas.openxmlformats.org/officeDocument/2006/relationships/slide" Target="slides/slide6.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handoutMaster" Target="handoutMasters/handoutMaster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32A2767-FEC0-45D8-A250-3A0CECEC10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3D87BEA-720A-4B01-983C-6493C00177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438802-F28A-42D1-9BCA-40E34B52D6F0}" type="datetimeFigureOut">
              <a:rPr lang="en-US" smtClean="0"/>
              <a:t>2/22/2022</a:t>
            </a:fld>
            <a:endParaRPr lang="en-US" dirty="0"/>
          </a:p>
        </p:txBody>
      </p:sp>
      <p:sp>
        <p:nvSpPr>
          <p:cNvPr id="4" name="Footer Placeholder 3">
            <a:extLst>
              <a:ext uri="{FF2B5EF4-FFF2-40B4-BE49-F238E27FC236}">
                <a16:creationId xmlns:a16="http://schemas.microsoft.com/office/drawing/2014/main" id="{8D7F7142-7B6D-4E82-A762-17951F13958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7AA5D6A-4E5C-4EA7-A13B-15A02BB533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8A98BC-2DB8-47A3-A77F-B9E32C266238}" type="slidenum">
              <a:rPr lang="en-US" smtClean="0"/>
              <a:t>‹#›</a:t>
            </a:fld>
            <a:endParaRPr lang="en-US" dirty="0"/>
          </a:p>
        </p:txBody>
      </p:sp>
    </p:spTree>
    <p:extLst>
      <p:ext uri="{BB962C8B-B14F-4D97-AF65-F5344CB8AC3E}">
        <p14:creationId xmlns:p14="http://schemas.microsoft.com/office/powerpoint/2010/main" val="2845684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5794D-BDB5-4811-AA4A-B25E4EF28521}" type="datetimeFigureOut">
              <a:rPr lang="en-US" smtClean="0"/>
              <a:t>2/22/2022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B1A04-13E8-48CD-97F9-AC2568E1A8D4}" type="slidenum">
              <a:rPr lang="en-US" smtClean="0"/>
              <a:t>‹#›</a:t>
            </a:fld>
            <a:endParaRPr lang="en-US" dirty="0"/>
          </a:p>
        </p:txBody>
      </p:sp>
    </p:spTree>
    <p:extLst>
      <p:ext uri="{BB962C8B-B14F-4D97-AF65-F5344CB8AC3E}">
        <p14:creationId xmlns:p14="http://schemas.microsoft.com/office/powerpoint/2010/main" val="2576999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5362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8622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1179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2867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15789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43858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306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790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32623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12970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98977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99856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39787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78036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82672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0433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9545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8A87A34-81AB-432B-8DAE-1953F412C126}" type="datetimeFigureOut">
              <a:rPr lang="en-US" smtClean="0"/>
              <a:pPr/>
              <a:t>2/22/2022</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89909499"/>
      </p:ext>
    </p:extLst>
  </p:cSld>
  <p:clrMap bg1="dk1" tx1="lt1" bg2="dk2" tx2="lt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9.jpg" /><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11.jpg" /><Relationship Id="rId2" Type="http://schemas.openxmlformats.org/officeDocument/2006/relationships/image" Target="../media/image10.jp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10.jp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0">
              <a:srgbClr val="8F8F8F"/>
            </a:gs>
            <a:gs pos="100000">
              <a:schemeClr val="bg1">
                <a:lumMod val="65000"/>
                <a:lumOff val="35000"/>
              </a:schemeClr>
            </a:gs>
            <a:gs pos="0">
              <a:schemeClr val="accent3">
                <a:lumMod val="75000"/>
              </a:schemeClr>
            </a:gs>
          </a:gsLst>
          <a:path path="rect">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93602" y="1880376"/>
            <a:ext cx="9440034" cy="1828801"/>
          </a:xfrm>
          <a:noFill/>
        </p:spPr>
        <p:txBody>
          <a:bodyPr/>
          <a:lstStyle/>
          <a:p>
            <a:r>
              <a:rPr lang="ar-AE" dirty="0"/>
              <a:t>فرسان مارس 2022</a:t>
            </a:r>
            <a:endParaRPr lang="en-US" dirty="0"/>
          </a:p>
        </p:txBody>
      </p:sp>
    </p:spTree>
    <p:extLst>
      <p:ext uri="{BB962C8B-B14F-4D97-AF65-F5344CB8AC3E}">
        <p14:creationId xmlns:p14="http://schemas.microsoft.com/office/powerpoint/2010/main" val="24332222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1466205" y="1651721"/>
            <a:ext cx="2005223" cy="2797986"/>
          </a:xfrm>
          <a:prstGeom prst="ellipse">
            <a:avLst/>
          </a:prstGeom>
          <a:ln>
            <a:noFill/>
          </a:ln>
          <a:effectLst>
            <a:softEdge rad="112500"/>
          </a:effectLst>
        </p:spPr>
      </p:pic>
      <p:sp>
        <p:nvSpPr>
          <p:cNvPr id="2" name="Title 1"/>
          <p:cNvSpPr>
            <a:spLocks noGrp="1"/>
          </p:cNvSpPr>
          <p:nvPr>
            <p:ph type="title"/>
          </p:nvPr>
        </p:nvSpPr>
        <p:spPr>
          <a:xfrm>
            <a:off x="6169891" y="609600"/>
            <a:ext cx="5097666" cy="970450"/>
          </a:xfrm>
        </p:spPr>
        <p:txBody>
          <a:bodyPr/>
          <a:lstStyle/>
          <a:p>
            <a:r>
              <a:rPr lang="ar-AE" dirty="0"/>
              <a:t>كافكا على الشاطئ</a:t>
            </a:r>
            <a:endParaRPr lang="en-US" dirty="0"/>
          </a:p>
        </p:txBody>
      </p:sp>
      <p:sp>
        <p:nvSpPr>
          <p:cNvPr id="3" name="Content Placeholder 2"/>
          <p:cNvSpPr>
            <a:spLocks noGrp="1"/>
          </p:cNvSpPr>
          <p:nvPr>
            <p:ph idx="1"/>
          </p:nvPr>
        </p:nvSpPr>
        <p:spPr>
          <a:xfrm>
            <a:off x="5301673" y="1651721"/>
            <a:ext cx="5457884" cy="4058751"/>
          </a:xfrm>
        </p:spPr>
        <p:txBody>
          <a:bodyPr/>
          <a:lstStyle/>
          <a:p>
            <a:pPr algn="just" rtl="1">
              <a:lnSpc>
                <a:spcPct val="150000"/>
              </a:lnSpc>
            </a:pPr>
            <a:r>
              <a:rPr lang="ar-AE" dirty="0"/>
              <a:t>هاروكي موراكامي (باليابانية: </a:t>
            </a:r>
            <a:r>
              <a:rPr lang="ja-JP" altLang="en-US" dirty="0"/>
              <a:t>村上春樹 </a:t>
            </a:r>
            <a:r>
              <a:rPr lang="ar-AE" dirty="0"/>
              <a:t>موراكامي هاروكي) (مواليد 12 يناير 1949) هو كاتب ياباني من مدينة كيوتو. لاقت أعماله نجاح باهرًا حيث تصدرت قوائم أفضل الكتب مبيعًا سواء على الصعيد المحلي أو العالمي وترجمت إلى أكثر من 50 لغة. حصل موراكامي أيضًا على عدة جوائز أدبية عالمية منها جائزة عالم الفنتازيا (2006) وجائزة فرانك أوكونور العالمية للقصة القصيرة (2006) وجائزة فرانز كافكا (2006) وجائزة جائزة القدس (2009).</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988" y="2159472"/>
            <a:ext cx="2145723" cy="32343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21404949"/>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4281" y="609600"/>
            <a:ext cx="5023276" cy="970450"/>
          </a:xfrm>
        </p:spPr>
        <p:txBody>
          <a:bodyPr/>
          <a:lstStyle/>
          <a:p>
            <a:r>
              <a:rPr lang="ar-AE" dirty="0"/>
              <a:t>كافكا على الشاطئ</a:t>
            </a:r>
            <a:endParaRPr lang="en-US" dirty="0"/>
          </a:p>
        </p:txBody>
      </p:sp>
      <p:sp>
        <p:nvSpPr>
          <p:cNvPr id="3" name="Content Placeholder 2"/>
          <p:cNvSpPr>
            <a:spLocks noGrp="1"/>
          </p:cNvSpPr>
          <p:nvPr>
            <p:ph idx="1"/>
          </p:nvPr>
        </p:nvSpPr>
        <p:spPr>
          <a:xfrm>
            <a:off x="5379306" y="1669050"/>
            <a:ext cx="5196271" cy="4058751"/>
          </a:xfrm>
        </p:spPr>
        <p:txBody>
          <a:bodyPr/>
          <a:lstStyle/>
          <a:p>
            <a:pPr algn="just" rtl="1"/>
            <a:r>
              <a:rPr lang="ar-AE" dirty="0"/>
              <a:t> رواية بقدر ما هي غرائبية بقدر ما هي بسيطة تحتفل بسحر الحياة وتدافع عنها، وذلك من خلال حكايتين متوازيتين متقاطعتين، حكاية عجوز يبحث عن نصف ظله الضائع. وفتى في الخامسة عشر هارب من لعنة أبيه السوداء. وبينهما عوالم ومدن وشخصيات ورحلات شبه ملحمية تلخص جميعها حول البحث عن الحب، ومعنى الموت، وقيمة الذكريات، رواية لا تدفع كل واحد منا فحسب إلى تأمل الحياة، بل تستفزه لكي يغيرها أو لكي يغير نفسه فيها ويبدأ رحلة البحث عن بوصلته الضائعة.</a:t>
            </a:r>
          </a:p>
          <a:p>
            <a:pPr marL="36900" indent="0" algn="just" rtl="1">
              <a:buNone/>
            </a:pPr>
            <a:endParaRPr lang="ar-A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1087" y="1650071"/>
            <a:ext cx="2230524" cy="3112359"/>
          </a:xfrm>
          <a:prstGeom prst="rect">
            <a:avLst/>
          </a:prstGeom>
        </p:spPr>
      </p:pic>
    </p:spTree>
    <p:extLst>
      <p:ext uri="{BB962C8B-B14F-4D97-AF65-F5344CB8AC3E}">
        <p14:creationId xmlns:p14="http://schemas.microsoft.com/office/powerpoint/2010/main" val="4214713100"/>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0908" y="350981"/>
            <a:ext cx="3010248" cy="970450"/>
          </a:xfrm>
        </p:spPr>
        <p:txBody>
          <a:bodyPr/>
          <a:lstStyle/>
          <a:p>
            <a:pPr algn="r" rtl="1"/>
            <a:r>
              <a:rPr lang="ar-AE" dirty="0"/>
              <a:t>الهادي التيمومي </a:t>
            </a:r>
            <a:endParaRPr lang="en-US" dirty="0"/>
          </a:p>
        </p:txBody>
      </p:sp>
      <p:sp>
        <p:nvSpPr>
          <p:cNvPr id="3" name="Content Placeholder 2"/>
          <p:cNvSpPr>
            <a:spLocks noGrp="1"/>
          </p:cNvSpPr>
          <p:nvPr>
            <p:ph idx="1"/>
          </p:nvPr>
        </p:nvSpPr>
        <p:spPr>
          <a:xfrm>
            <a:off x="4729018" y="1581249"/>
            <a:ext cx="6547775" cy="5037806"/>
          </a:xfrm>
        </p:spPr>
        <p:txBody>
          <a:bodyPr>
            <a:normAutofit/>
          </a:bodyPr>
          <a:lstStyle/>
          <a:p>
            <a:pPr algn="just" rtl="1">
              <a:lnSpc>
                <a:spcPct val="150000"/>
              </a:lnSpc>
            </a:pPr>
            <a:r>
              <a:rPr lang="ar-AE" sz="1800" dirty="0"/>
              <a:t>ولد في 1949 بـالكبّارة من معتمدية نصر الله ] من ولاية القيروان، أستاذ ومؤرخ جامعي تونسي.</a:t>
            </a:r>
          </a:p>
          <a:p>
            <a:pPr algn="just" rtl="1">
              <a:lnSpc>
                <a:spcPct val="150000"/>
              </a:lnSpc>
            </a:pPr>
            <a:r>
              <a:rPr lang="ar-AE" sz="1800" dirty="0"/>
              <a:t>بعد إحرازه على الأستاذية في التاريخ عام 1971 من كلية الآداب والعلوم الإنسانية بتونس، ثم أعد عام 1972 شهادة الكفاءة في البحث ,اختصاص تاريخ معاصر, وناقشها بكلية الآداب والعلوم الإنسانية بنيس الفرنسية وكان موضوعها: الاستعمار الفرنسي وتوطين أنصاف الرحل بالسباسب التونسية : شراحيل 1905-1925، ثم ناقش عام 1975 أطروحة دكتوراه حلقة ثالثة بنفس الكلية  . وفي عام 1997، قدم أطروحة دكتوراه دولة بـجامعة تونس منذ حصل على شهادة دكتوراه المرحلة الثالثة، التحق الهادي التيمومي للتدريس بكلية الآداب والعلوم الإنسانية بتونس، وما زال يعمل هناك أستاذا للتاريخ المعاصر. وقد أشرف على تأطير عدد من الأطروحات.</a:t>
            </a:r>
            <a:endParaRPr lang="en-US" sz="1800" dirty="0"/>
          </a:p>
        </p:txBody>
      </p:sp>
      <p:pic>
        <p:nvPicPr>
          <p:cNvPr id="5" name="Picture 4"/>
          <p:cNvPicPr>
            <a:picLocks noChangeAspect="1"/>
          </p:cNvPicPr>
          <p:nvPr/>
        </p:nvPicPr>
        <p:blipFill rotWithShape="1">
          <a:blip r:embed="rId2">
            <a:duotone>
              <a:prstClr val="black"/>
              <a:srgbClr val="D9C3A5">
                <a:tint val="50000"/>
                <a:satMod val="180000"/>
              </a:srgbClr>
            </a:duotone>
            <a:extLst>
              <a:ext uri="{28A0092B-C50C-407E-A947-70E740481C1C}">
                <a14:useLocalDpi xmlns:a14="http://schemas.microsoft.com/office/drawing/2010/main" val="0"/>
              </a:ext>
            </a:extLst>
          </a:blip>
          <a:srcRect l="12261" r="15404"/>
          <a:stretch/>
        </p:blipFill>
        <p:spPr>
          <a:xfrm>
            <a:off x="2329186" y="1217153"/>
            <a:ext cx="1707356" cy="2811149"/>
          </a:xfrm>
          <a:prstGeom prst="ellipse">
            <a:avLst/>
          </a:prstGeom>
          <a:ln>
            <a:noFill/>
          </a:ln>
          <a:effectLst>
            <a:softEdge rad="112500"/>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414" y="1854922"/>
            <a:ext cx="2297113" cy="336362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176065579"/>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8853" y="609600"/>
            <a:ext cx="3548703" cy="970450"/>
          </a:xfrm>
        </p:spPr>
        <p:txBody>
          <a:bodyPr/>
          <a:lstStyle/>
          <a:p>
            <a:r>
              <a:rPr lang="ar-AE" dirty="0"/>
              <a:t>قيامة الحشاشين</a:t>
            </a:r>
            <a:endParaRPr lang="en-US" dirty="0"/>
          </a:p>
        </p:txBody>
      </p:sp>
      <p:sp>
        <p:nvSpPr>
          <p:cNvPr id="3" name="Content Placeholder 2"/>
          <p:cNvSpPr>
            <a:spLocks noGrp="1"/>
          </p:cNvSpPr>
          <p:nvPr>
            <p:ph idx="1"/>
          </p:nvPr>
        </p:nvSpPr>
        <p:spPr>
          <a:xfrm>
            <a:off x="4110681" y="1732449"/>
            <a:ext cx="7156875" cy="4643637"/>
          </a:xfrm>
        </p:spPr>
        <p:txBody>
          <a:bodyPr>
            <a:normAutofit fontScale="77500" lnSpcReduction="20000"/>
          </a:bodyPr>
          <a:lstStyle/>
          <a:p>
            <a:pPr algn="just" rtl="1">
              <a:lnSpc>
                <a:spcPct val="160000"/>
              </a:lnSpc>
            </a:pPr>
            <a:r>
              <a:rPr lang="ar-AE" dirty="0">
                <a:cs typeface="+mj-cs"/>
              </a:rPr>
              <a:t>يغادر أستاذُ التاريخ أرضَ إفريقيّة في ندوةٍ علميّةٍ باليمن، ويجد فيها فرصةً للقاء أحد شيوخ الباطنيّة وفهم ما استغلق عليه من كنزٍ أثريٍّ وجدَه في قبرٍ قديمٍ، فإذا الصدمة من السرّ المدفون هائلةٌ: إنّها مزاميرُ شيخ الجبل، ساكن عشّ النسر، حسن الصبّاح، ورقائقُه وتعاليمُه ووصاياهُ</a:t>
            </a:r>
          </a:p>
          <a:p>
            <a:pPr algn="just" rtl="1">
              <a:lnSpc>
                <a:spcPct val="160000"/>
              </a:lnSpc>
            </a:pPr>
            <a:r>
              <a:rPr lang="ar-AE" dirty="0">
                <a:cs typeface="+mj-cs"/>
              </a:rPr>
              <a:t>وهكذا يصبح الأستاذُ نابشُ القبر طريدًا يلاحقه هؤلاء لحرق الكنز المشؤوم ويطارده آخرون يبتغون إرثَ سيّدهم المقدّس، ويصرّ هو على كنزه إذ رأى فيه ثروةً وطنيّةً يستكشف من ورائها مناطق غارقةً في الظلمة من تاريخ أخطر فرقةٍ عرفها العصر الوسيط. وتبدأ رحلة المشاعر المضاربة: نشوة المُكتشِف يفكّ الطلاسم ورموز المزامير، ورعب الهارب يجدّ في إثره الحشّاشون ورجال الشرطة.</a:t>
            </a:r>
          </a:p>
          <a:p>
            <a:pPr algn="just" rtl="1">
              <a:lnSpc>
                <a:spcPct val="160000"/>
              </a:lnSpc>
            </a:pPr>
            <a:r>
              <a:rPr lang="ar-AE" dirty="0">
                <a:cs typeface="+mj-cs"/>
              </a:rPr>
              <a:t>إنّها رواية النّبش في تاريخ فرقةٍ طائفيّةٍ نُسجت حولها حكاياتٌ لم تخلُ في بعض الأحيان من الأسْطَرَة، ولاسيّما شخصيّة مؤسّسها حسن الصبّاح المعتصم بقلعة "ألموت " يخطّط لنشر مذهبه بقوّة بلاغته واندفاع فدائيّيه المدرّبين على الاغتيال. انتهت الحركة منذ زمنٍ، لكنّ الرواية تعلن قيامة الحشّاشين وتستعيد أزمنةَ الحروب الطائفيّة وتغوص بعين الفنّ بعيدًا فتعيد رتق فصولٍ من تاريخٍ يمتدّ ألف عامٍ، وتصل الماضي بالرّاهن كاشفةً عن أهمّ أسباب غياب نهضة الشّرق</a:t>
            </a:r>
            <a:endParaRPr lang="en-US" dirty="0">
              <a:cs typeface="+mj-cs"/>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4357" r="13309"/>
          <a:stretch/>
        </p:blipFill>
        <p:spPr>
          <a:xfrm>
            <a:off x="1112107" y="1993778"/>
            <a:ext cx="2135579" cy="322077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048980169"/>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9891" y="609600"/>
            <a:ext cx="5097666" cy="970450"/>
          </a:xfrm>
        </p:spPr>
        <p:txBody>
          <a:bodyPr/>
          <a:lstStyle/>
          <a:p>
            <a:pPr rtl="1"/>
            <a:r>
              <a:rPr lang="ar-AE" dirty="0"/>
              <a:t>عبده خال</a:t>
            </a:r>
            <a:endParaRPr lang="en-US" dirty="0"/>
          </a:p>
        </p:txBody>
      </p:sp>
      <p:sp>
        <p:nvSpPr>
          <p:cNvPr id="3" name="Content Placeholder 2"/>
          <p:cNvSpPr>
            <a:spLocks noGrp="1"/>
          </p:cNvSpPr>
          <p:nvPr>
            <p:ph idx="1"/>
          </p:nvPr>
        </p:nvSpPr>
        <p:spPr>
          <a:xfrm>
            <a:off x="5338618" y="2037249"/>
            <a:ext cx="5928939" cy="4058751"/>
          </a:xfrm>
        </p:spPr>
        <p:txBody>
          <a:bodyPr>
            <a:normAutofit lnSpcReduction="10000"/>
          </a:bodyPr>
          <a:lstStyle/>
          <a:p>
            <a:pPr algn="just" rtl="1">
              <a:lnSpc>
                <a:spcPct val="150000"/>
              </a:lnSpc>
            </a:pPr>
            <a:r>
              <a:rPr lang="ar-AE" dirty="0"/>
              <a:t>اشتغل بالصحافة منذ عام 1982 وهو حاليا يشغل مدير تحرير جريدة عكاظ السعودية. درس المرحلة الأبتدائية في مدرسة "ابن رشد" في مدينة الرياض حيث قضى فيها فترة من طفولته وبها درس المرحلة المتوسطة في مدرسة "ابن قدامة" عاد بعد أربعة أعوام الى مدينة جدة واكمل المرحلة المتوسطة في مدرسة "البحر الأحمر" أتم المرحلة الثانوية في مدرسة "قريش" ثم حصل على بكالوريوس في العلوم السياسية جامعة الملك عبد العزيز متزوج وله ثلاثة أبناء وابنة واحدة يشارك في تحرير دورية الراوي الصادرة عن نادي جدة الأدبي والمعنية بالسرد في الجزيرة العربية.</a:t>
            </a:r>
            <a:endParaRPr lang="en-US" dirty="0"/>
          </a:p>
        </p:txBody>
      </p:sp>
      <p:pic>
        <p:nvPicPr>
          <p:cNvPr id="5" name="Picture 4"/>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33823" y="1512544"/>
            <a:ext cx="1924050" cy="2943225"/>
          </a:xfrm>
          <a:prstGeom prst="ellipse">
            <a:avLst/>
          </a:prstGeom>
          <a:ln>
            <a:noFill/>
          </a:ln>
          <a:effectLst>
            <a:softEdge rad="112500"/>
          </a:effectLst>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7235" r="17327"/>
          <a:stretch/>
        </p:blipFill>
        <p:spPr>
          <a:xfrm>
            <a:off x="1935892" y="2037249"/>
            <a:ext cx="2158313" cy="34903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74044254"/>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2043" y="691978"/>
            <a:ext cx="5995341" cy="970450"/>
          </a:xfrm>
        </p:spPr>
        <p:txBody>
          <a:bodyPr/>
          <a:lstStyle/>
          <a:p>
            <a:r>
              <a:rPr lang="ar-AE" dirty="0"/>
              <a:t>الصهريج</a:t>
            </a:r>
            <a:endParaRPr lang="en-US" dirty="0"/>
          </a:p>
        </p:txBody>
      </p:sp>
      <p:sp>
        <p:nvSpPr>
          <p:cNvPr id="3" name="Content Placeholder 2"/>
          <p:cNvSpPr>
            <a:spLocks noGrp="1"/>
          </p:cNvSpPr>
          <p:nvPr>
            <p:ph idx="1"/>
          </p:nvPr>
        </p:nvSpPr>
        <p:spPr>
          <a:xfrm>
            <a:off x="4712043" y="1868373"/>
            <a:ext cx="5863535" cy="4989627"/>
          </a:xfrm>
        </p:spPr>
        <p:txBody>
          <a:bodyPr>
            <a:normAutofit/>
          </a:bodyPr>
          <a:lstStyle/>
          <a:p>
            <a:pPr algn="just" rtl="1">
              <a:lnSpc>
                <a:spcPct val="150000"/>
              </a:lnSpc>
            </a:pPr>
            <a:r>
              <a:rPr lang="ar-AE" sz="1800" dirty="0"/>
              <a:t>رواية اجتماعية تاريخية تتمركز أحداثها حول الأحياء القديمة في محافظة جدة بأزقتها المتناثرة على جبين المدينة، وبساحلها الذي يحمل نسمات البحر تارة وتجشؤ أنفاسه تارة أخرى، ويحمل معه أصوات السفن القادمة من الميناء ببشارات المنتظرين.. يغوص الروائي القدير عبده خال في أعماق جدة القديمة وينتزع منها آهات الفقر وتداعيات الأزقة المهجورة والمهاجرة إلى عوالم أكثر مدنية وحضارة، وهو بذلك يكشف الغطاء عن مكنون هذه الأحياء التي تضم المقيمين والمهاجرين إليها، ويظهر الواقع الذي تفوح منه روائح المكان والزمان، وهو في ذلك يسير بخطى نجيب محفوظ الذي نزع القناع عن وجه القاهرة القديمة وأظهرها للعالم بتفاصيلها المختبئة خلف مضامينها</a:t>
            </a:r>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2322" y="2253950"/>
            <a:ext cx="1924050" cy="29432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773976037"/>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6130" y="3075217"/>
            <a:ext cx="10353762" cy="895421"/>
          </a:xfrm>
        </p:spPr>
        <p:txBody>
          <a:bodyPr>
            <a:normAutofit/>
          </a:bodyPr>
          <a:lstStyle/>
          <a:p>
            <a:pPr marL="36900" indent="0" algn="ctr" rtl="1">
              <a:buNone/>
            </a:pPr>
            <a:r>
              <a:rPr lang="ar-AE" sz="4000" dirty="0"/>
              <a:t>وعلى أحر من اللهفة نشرع في التصويت </a:t>
            </a:r>
            <a:endParaRPr lang="en-US" sz="4000" dirty="0"/>
          </a:p>
        </p:txBody>
      </p:sp>
    </p:spTree>
    <p:extLst>
      <p:ext uri="{BB962C8B-B14F-4D97-AF65-F5344CB8AC3E}">
        <p14:creationId xmlns:p14="http://schemas.microsoft.com/office/powerpoint/2010/main" val="1225258881"/>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Status xmlns="71af3243-3dd4-4a8d-8c0d-dd76da1f02a5">Not started</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b385d60f68dd989dca1fdc827799d85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11b479caf7b199da365455750e457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B6055E-F2DC-412A-8B07-D3793807DA86}">
  <ds:schemaRefs>
    <ds:schemaRef ds:uri="http://schemas.microsoft.com/sharepoint/v3/contenttype/forms"/>
  </ds:schemaRefs>
</ds:datastoreItem>
</file>

<file path=customXml/itemProps2.xml><?xml version="1.0" encoding="utf-8"?>
<ds:datastoreItem xmlns:ds="http://schemas.openxmlformats.org/officeDocument/2006/customXml" ds:itemID="{0A938410-2173-430A-9B92-20257D39BD88}">
  <ds:schemaRefs>
    <ds:schemaRef ds:uri="http://schemas.microsoft.com/office/2006/metadata/properties"/>
    <ds:schemaRef ds:uri="http://www.w3.org/2000/xmlns/"/>
    <ds:schemaRef ds:uri="71af3243-3dd4-4a8d-8c0d-dd76da1f02a5"/>
    <ds:schemaRef ds:uri="http://www.w3.org/2001/XMLSchema-instance"/>
  </ds:schemaRefs>
</ds:datastoreItem>
</file>

<file path=customXml/itemProps3.xml><?xml version="1.0" encoding="utf-8"?>
<ds:datastoreItem xmlns:ds="http://schemas.openxmlformats.org/officeDocument/2006/customXml" ds:itemID="{ECBD1B6F-AE5F-4B27-9BE1-4797C9BEFBAB}">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emplate>TM03457515[[fn=View]]</Template>
  <TotalTime>0</TotalTime>
  <Words>710</Words>
  <Application>Microsoft Office PowerPoint</Application>
  <PresentationFormat>شاشة عريضة</PresentationFormat>
  <Paragraphs>17</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Slate</vt:lpstr>
      <vt:lpstr>فرسان مارس 2022</vt:lpstr>
      <vt:lpstr>كافكا على الشاطئ</vt:lpstr>
      <vt:lpstr>كافكا على الشاطئ</vt:lpstr>
      <vt:lpstr>الهادي التيمومي </vt:lpstr>
      <vt:lpstr>قيامة الحشاشين</vt:lpstr>
      <vt:lpstr>عبده خال</vt:lpstr>
      <vt:lpstr>الصهريج</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مارس 2022</dc:title>
  <dc:creator/>
  <cp:lastModifiedBy>أمل جميع</cp:lastModifiedBy>
  <cp:revision>2</cp:revision>
  <dcterms:created xsi:type="dcterms:W3CDTF">2022-02-22T06:09:45Z</dcterms:created>
  <dcterms:modified xsi:type="dcterms:W3CDTF">2022-02-22T11:23:58Z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