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60" r:id="rId3"/>
    <p:sldId id="257" r:id="rId4"/>
    <p:sldId id="259" r:id="rId5"/>
    <p:sldId id="258" r:id="rId6"/>
    <p:sldId id="262" r:id="rId7"/>
    <p:sldId id="261"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5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74AFDDAE-8D4C-404A-900E-0D5E51122B82}" type="datetimeFigureOut">
              <a:rPr lang="en-US" smtClean="0"/>
              <a:t>5/24/2022</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5CD5EA2D-244B-4B7E-A39F-9EEC980A8305}" type="slidenum">
              <a:rPr lang="en-US" smtClean="0"/>
              <a:t>‹#›</a:t>
            </a:fld>
            <a:endParaRPr lang="en-US"/>
          </a:p>
        </p:txBody>
      </p:sp>
    </p:spTree>
    <p:extLst>
      <p:ext uri="{BB962C8B-B14F-4D97-AF65-F5344CB8AC3E}">
        <p14:creationId xmlns:p14="http://schemas.microsoft.com/office/powerpoint/2010/main" val="387140043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4AFDDAE-8D4C-404A-900E-0D5E51122B82}" type="datetimeFigureOut">
              <a:rPr lang="en-US" smtClean="0"/>
              <a:t>5/24/2022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D5EA2D-244B-4B7E-A39F-9EEC980A8305}" type="slidenum">
              <a:rPr lang="en-US" smtClean="0"/>
              <a:t>‹#›</a:t>
            </a:fld>
            <a:endParaRPr lang="en-US"/>
          </a:p>
        </p:txBody>
      </p:sp>
    </p:spTree>
    <p:extLst>
      <p:ext uri="{BB962C8B-B14F-4D97-AF65-F5344CB8AC3E}">
        <p14:creationId xmlns:p14="http://schemas.microsoft.com/office/powerpoint/2010/main" val="1876460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74AFDDAE-8D4C-404A-900E-0D5E51122B82}" type="datetimeFigureOut">
              <a:rPr lang="en-US" smtClean="0"/>
              <a:t>5/24/2022</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5CD5EA2D-244B-4B7E-A39F-9EEC980A8305}" type="slidenum">
              <a:rPr lang="en-US" smtClean="0"/>
              <a:t>‹#›</a:t>
            </a:fld>
            <a:endParaRPr lang="en-US"/>
          </a:p>
        </p:txBody>
      </p:sp>
    </p:spTree>
    <p:extLst>
      <p:ext uri="{BB962C8B-B14F-4D97-AF65-F5344CB8AC3E}">
        <p14:creationId xmlns:p14="http://schemas.microsoft.com/office/powerpoint/2010/main" val="17202951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AFDDAE-8D4C-404A-900E-0D5E51122B82}" type="datetimeFigureOut">
              <a:rPr lang="en-US" smtClean="0"/>
              <a:t>5/24/2022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D5EA2D-244B-4B7E-A39F-9EEC980A8305}" type="slidenum">
              <a:rPr lang="en-US" smtClean="0"/>
              <a:t>‹#›</a:t>
            </a:fld>
            <a:endParaRPr lang="en-US"/>
          </a:p>
        </p:txBody>
      </p:sp>
    </p:spTree>
    <p:extLst>
      <p:ext uri="{BB962C8B-B14F-4D97-AF65-F5344CB8AC3E}">
        <p14:creationId xmlns:p14="http://schemas.microsoft.com/office/powerpoint/2010/main" val="3318241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4AFDDAE-8D4C-404A-900E-0D5E51122B82}" type="datetimeFigureOut">
              <a:rPr lang="en-US" smtClean="0"/>
              <a:t>5/24/2022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D5EA2D-244B-4B7E-A39F-9EEC980A8305}" type="slidenum">
              <a:rPr lang="en-US" smtClean="0"/>
              <a:t>‹#›</a:t>
            </a:fld>
            <a:endParaRPr lang="en-US"/>
          </a:p>
        </p:txBody>
      </p:sp>
    </p:spTree>
    <p:extLst>
      <p:ext uri="{BB962C8B-B14F-4D97-AF65-F5344CB8AC3E}">
        <p14:creationId xmlns:p14="http://schemas.microsoft.com/office/powerpoint/2010/main" val="640430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4AFDDAE-8D4C-404A-900E-0D5E51122B82}" type="datetimeFigureOut">
              <a:rPr lang="en-US" smtClean="0"/>
              <a:t>5/24/2022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D5EA2D-244B-4B7E-A39F-9EEC980A8305}" type="slidenum">
              <a:rPr lang="en-US" smtClean="0"/>
              <a:t>‹#›</a:t>
            </a:fld>
            <a:endParaRPr lang="en-US"/>
          </a:p>
        </p:txBody>
      </p:sp>
    </p:spTree>
    <p:extLst>
      <p:ext uri="{BB962C8B-B14F-4D97-AF65-F5344CB8AC3E}">
        <p14:creationId xmlns:p14="http://schemas.microsoft.com/office/powerpoint/2010/main" val="1210501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AFDDAE-8D4C-404A-900E-0D5E51122B82}" type="datetimeFigureOut">
              <a:rPr lang="en-US" smtClean="0"/>
              <a:t>5/24/2022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D5EA2D-244B-4B7E-A39F-9EEC980A8305}" type="slidenum">
              <a:rPr lang="en-US" smtClean="0"/>
              <a:t>‹#›</a:t>
            </a:fld>
            <a:endParaRPr lang="en-US"/>
          </a:p>
        </p:txBody>
      </p:sp>
    </p:spTree>
    <p:extLst>
      <p:ext uri="{BB962C8B-B14F-4D97-AF65-F5344CB8AC3E}">
        <p14:creationId xmlns:p14="http://schemas.microsoft.com/office/powerpoint/2010/main" val="886450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74AFDDAE-8D4C-404A-900E-0D5E51122B82}" type="datetimeFigureOut">
              <a:rPr lang="en-US" smtClean="0"/>
              <a:t>5/24/2022</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5CD5EA2D-244B-4B7E-A39F-9EEC980A8305}"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40242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74AFDDAE-8D4C-404A-900E-0D5E51122B82}" type="datetimeFigureOut">
              <a:rPr lang="en-US" smtClean="0"/>
              <a:t>5/24/2022</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5CD5EA2D-244B-4B7E-A39F-9EEC980A8305}"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38260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AFDDAE-8D4C-404A-900E-0D5E51122B82}" type="datetimeFigureOut">
              <a:rPr lang="en-US" smtClean="0"/>
              <a:t>5/24/2022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D5EA2D-244B-4B7E-A39F-9EEC980A8305}" type="slidenum">
              <a:rPr lang="en-US" smtClean="0"/>
              <a:t>‹#›</a:t>
            </a:fld>
            <a:endParaRPr lang="en-US"/>
          </a:p>
        </p:txBody>
      </p:sp>
    </p:spTree>
    <p:extLst>
      <p:ext uri="{BB962C8B-B14F-4D97-AF65-F5344CB8AC3E}">
        <p14:creationId xmlns:p14="http://schemas.microsoft.com/office/powerpoint/2010/main" val="3666101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AFDDAE-8D4C-404A-900E-0D5E51122B82}" type="datetimeFigureOut">
              <a:rPr lang="en-US" smtClean="0"/>
              <a:t>5/24/2022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D5EA2D-244B-4B7E-A39F-9EEC980A8305}" type="slidenum">
              <a:rPr lang="en-US" smtClean="0"/>
              <a:t>‹#›</a:t>
            </a:fld>
            <a:endParaRPr lang="en-US"/>
          </a:p>
        </p:txBody>
      </p:sp>
    </p:spTree>
    <p:extLst>
      <p:ext uri="{BB962C8B-B14F-4D97-AF65-F5344CB8AC3E}">
        <p14:creationId xmlns:p14="http://schemas.microsoft.com/office/powerpoint/2010/main" val="3464163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74AFDDAE-8D4C-404A-900E-0D5E51122B82}" type="datetimeFigureOut">
              <a:rPr lang="en-US" smtClean="0"/>
              <a:t>5/24/2022</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5CD5EA2D-244B-4B7E-A39F-9EEC980A8305}" type="slidenum">
              <a:rPr lang="en-US" smtClean="0"/>
              <a:t>‹#›</a:t>
            </a:fld>
            <a:endParaRPr lang="en-US"/>
          </a:p>
        </p:txBody>
      </p:sp>
    </p:spTree>
    <p:extLst>
      <p:ext uri="{BB962C8B-B14F-4D97-AF65-F5344CB8AC3E}">
        <p14:creationId xmlns:p14="http://schemas.microsoft.com/office/powerpoint/2010/main" val="414960366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5444" y="2332802"/>
            <a:ext cx="9068586" cy="2590800"/>
          </a:xfrm>
        </p:spPr>
        <p:txBody>
          <a:bodyPr/>
          <a:lstStyle/>
          <a:p>
            <a:r>
              <a:rPr lang="ar-AE" dirty="0" smtClean="0">
                <a:solidFill>
                  <a:schemeClr val="accent1">
                    <a:lumMod val="75000"/>
                  </a:schemeClr>
                </a:solidFill>
                <a:latin typeface="Arial" panose="020B0604020202020204" pitchFamily="34" charset="0"/>
                <a:cs typeface="Arial" panose="020B0604020202020204" pitchFamily="34" charset="0"/>
              </a:rPr>
              <a:t>فرسان يونيو 2022</a:t>
            </a:r>
            <a:endParaRPr lang="en-US" dirty="0">
              <a:solidFill>
                <a:schemeClr val="accent1">
                  <a:lumMod val="75000"/>
                </a:schemeClr>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9864" y="4379349"/>
            <a:ext cx="922182" cy="920177"/>
          </a:xfrm>
          <a:prstGeom prst="rect">
            <a:avLst/>
          </a:prstGeom>
        </p:spPr>
      </p:pic>
    </p:spTree>
    <p:extLst>
      <p:ext uri="{BB962C8B-B14F-4D97-AF65-F5344CB8AC3E}">
        <p14:creationId xmlns:p14="http://schemas.microsoft.com/office/powerpoint/2010/main" val="2240476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52678" y="4873773"/>
            <a:ext cx="3029312" cy="1043797"/>
          </a:xfrm>
        </p:spPr>
        <p:txBody>
          <a:bodyPr>
            <a:normAutofit/>
          </a:bodyPr>
          <a:lstStyle/>
          <a:p>
            <a:pPr algn="ctr" rtl="1"/>
            <a:r>
              <a:rPr lang="ar-AE" sz="2800" dirty="0">
                <a:solidFill>
                  <a:schemeClr val="accent1">
                    <a:lumMod val="75000"/>
                  </a:schemeClr>
                </a:solidFill>
                <a:latin typeface="Arial" panose="020B0604020202020204" pitchFamily="34" charset="0"/>
                <a:cs typeface="Arial" panose="020B0604020202020204" pitchFamily="34" charset="0"/>
              </a:rPr>
              <a:t>بشرى خلفان </a:t>
            </a:r>
            <a:endParaRPr lang="en-US" sz="2800" dirty="0">
              <a:solidFill>
                <a:schemeClr val="accent1">
                  <a:lumMod val="7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61049" y="2275649"/>
            <a:ext cx="6875253" cy="2805309"/>
          </a:xfrm>
        </p:spPr>
        <p:txBody>
          <a:bodyPr/>
          <a:lstStyle/>
          <a:p>
            <a:pPr algn="just" rtl="1">
              <a:lnSpc>
                <a:spcPct val="150000"/>
              </a:lnSpc>
            </a:pPr>
            <a:r>
              <a:rPr lang="ar-AE" dirty="0" smtClean="0">
                <a:latin typeface="Arial" panose="020B0604020202020204" pitchFamily="34" charset="0"/>
                <a:cs typeface="Arial" panose="020B0604020202020204" pitchFamily="34" charset="0"/>
              </a:rPr>
              <a:t>هي </a:t>
            </a:r>
            <a:r>
              <a:rPr lang="ar-AE" dirty="0">
                <a:latin typeface="Arial" panose="020B0604020202020204" pitchFamily="34" charset="0"/>
                <a:cs typeface="Arial" panose="020B0604020202020204" pitchFamily="34" charset="0"/>
              </a:rPr>
              <a:t>كاتبة وروائية وشاعرة وناشطة ثقافية عمانية. كانت كاتبة مقال أسبوعي في جريدتي الوطن والرؤية من عام 2002-11، وشاركت في إعداد وكتابة بعض حلقات المسلسل الكارتوني يوم ويوم عام 2011. هي عضو مؤسس في جمعية الكتاب والأدباء العمانية عام 2006، ورئيسة أسرة كتاب القصة بالنادي الثقافي 2000-02، ورئيسة لجنة الأدب والإبداع بالنادي الثقافي 2010-12، وعضو مؤسس في مختبر السرديات العماني ومديرته عام 2014.ترشحت لرئاسة مجلس إدارة جمعية الكتاب والأدباء 2018-20.</a:t>
            </a: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6272" y="2458096"/>
            <a:ext cx="1762125" cy="2157035"/>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716" y="4862428"/>
            <a:ext cx="1008446" cy="1006254"/>
          </a:xfrm>
          <a:prstGeom prst="ellipse">
            <a:avLst/>
          </a:prstGeom>
          <a:ln>
            <a:noFill/>
          </a:ln>
          <a:effectLst>
            <a:softEdge rad="112500"/>
          </a:effectLst>
        </p:spPr>
      </p:pic>
    </p:spTree>
    <p:extLst>
      <p:ext uri="{BB962C8B-B14F-4D97-AF65-F5344CB8AC3E}">
        <p14:creationId xmlns:p14="http://schemas.microsoft.com/office/powerpoint/2010/main" val="22671651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6325" y="947182"/>
            <a:ext cx="7056407" cy="4953286"/>
          </a:xfrm>
        </p:spPr>
        <p:txBody>
          <a:bodyPr>
            <a:normAutofit/>
          </a:bodyPr>
          <a:lstStyle/>
          <a:p>
            <a:pPr marL="0" indent="0" algn="just" rtl="1">
              <a:lnSpc>
                <a:spcPct val="150000"/>
              </a:lnSpc>
              <a:buNone/>
            </a:pPr>
            <a:endParaRPr lang="en-US" dirty="0">
              <a:latin typeface="Arial" panose="020B0604020202020204" pitchFamily="34" charset="0"/>
              <a:cs typeface="Arial" panose="020B0604020202020204" pitchFamily="34" charset="0"/>
            </a:endParaRPr>
          </a:p>
          <a:p>
            <a:pPr marL="0" indent="0" algn="just" rtl="1">
              <a:lnSpc>
                <a:spcPct val="150000"/>
              </a:lnSpc>
              <a:buNone/>
            </a:pPr>
            <a:r>
              <a:rPr lang="ar-AE" dirty="0" smtClean="0">
                <a:latin typeface="Arial" panose="020B0604020202020204" pitchFamily="34" charset="0"/>
                <a:cs typeface="Arial" panose="020B0604020202020204" pitchFamily="34" charset="0"/>
              </a:rPr>
              <a:t>في </a:t>
            </a:r>
            <a:r>
              <a:rPr lang="ar-AE" dirty="0">
                <a:latin typeface="Arial" panose="020B0604020202020204" pitchFamily="34" charset="0"/>
                <a:cs typeface="Arial" panose="020B0604020202020204" pitchFamily="34" charset="0"/>
              </a:rPr>
              <a:t>زمن سيطر عليه الفقر والمرض، ترك دلشاد ابنته الوحيدة لمصيرها، وكان عليها أن تجد طريقها في عالم من الأطماع تحكمه ذاكرة الجوع.</a:t>
            </a:r>
          </a:p>
          <a:p>
            <a:pPr marL="0" indent="0" algn="just" rtl="1">
              <a:lnSpc>
                <a:spcPct val="150000"/>
              </a:lnSpc>
              <a:buNone/>
            </a:pPr>
            <a:r>
              <a:rPr lang="ar-AE" dirty="0">
                <a:latin typeface="Arial" panose="020B0604020202020204" pitchFamily="34" charset="0"/>
                <a:cs typeface="Arial" panose="020B0604020202020204" pitchFamily="34" charset="0"/>
              </a:rPr>
              <a:t>رواية تشعرك بوخز الجوع في كلماتها، تتحسس جسدك الذي بدأ يضمر وينهلّ بحثا عن لقمة هنا ولقمة هناك، عن الغياب الذي يأخذ شخوص الرواية نحو الموت أحيانا أو نحو حياة أخرى وتجربة جوع آخر.</a:t>
            </a:r>
          </a:p>
          <a:p>
            <a:pPr marL="0" indent="0" algn="just" rtl="1">
              <a:lnSpc>
                <a:spcPct val="150000"/>
              </a:lnSpc>
              <a:buNone/>
            </a:pPr>
            <a:r>
              <a:rPr lang="ar-AE" dirty="0">
                <a:latin typeface="Arial" panose="020B0604020202020204" pitchFamily="34" charset="0"/>
                <a:cs typeface="Arial" panose="020B0604020202020204" pitchFamily="34" charset="0"/>
              </a:rPr>
              <a:t>أكاد أرى وجه دلشاد الضاحك من الألم والفقد والجوع والضياع، أكاد أبحث معه عما يسكت فيه ذلك الفم الجائع.</a:t>
            </a:r>
          </a:p>
          <a:p>
            <a:pPr marL="0" indent="0" algn="just" rtl="1">
              <a:lnSpc>
                <a:spcPct val="150000"/>
              </a:lnSpc>
              <a:buNone/>
            </a:pPr>
            <a:r>
              <a:rPr lang="ar-AE" dirty="0">
                <a:latin typeface="Arial" panose="020B0604020202020204" pitchFamily="34" charset="0"/>
                <a:cs typeface="Arial" panose="020B0604020202020204" pitchFamily="34" charset="0"/>
              </a:rPr>
              <a:t>هذه الرواية، </a:t>
            </a:r>
            <a:r>
              <a:rPr lang="ar-AE" dirty="0" smtClean="0">
                <a:latin typeface="Arial" panose="020B0604020202020204" pitchFamily="34" charset="0"/>
                <a:cs typeface="Arial" panose="020B0604020202020204" pitchFamily="34" charset="0"/>
              </a:rPr>
              <a:t>هذه الحياة</a:t>
            </a:r>
            <a:r>
              <a:rPr lang="ar-AE" dirty="0">
                <a:latin typeface="Arial" panose="020B0604020202020204" pitchFamily="34" charset="0"/>
                <a:cs typeface="Arial" panose="020B0604020202020204" pitchFamily="34" charset="0"/>
              </a:rPr>
              <a:t>، هذه اللعبة الخطيرة ما إن تبدأ حتى يجرفك سيل مآسيها لتبكي وتضحك وتشم روائح الموت والفقر، ثم تترك التيار يأخذك إلى دروب يرسمها القدر لشخصياتها. </a:t>
            </a: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33759" y="1850292"/>
            <a:ext cx="2171954" cy="332767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Picture 4"/>
          <p:cNvPicPr>
            <a:picLocks noChangeAspect="1"/>
          </p:cNvPicPr>
          <p:nvPr/>
        </p:nvPicPr>
        <p:blipFill>
          <a:blip r:embed="rId3"/>
          <a:stretch>
            <a:fillRect/>
          </a:stretch>
        </p:blipFill>
        <p:spPr>
          <a:xfrm>
            <a:off x="727153" y="5177964"/>
            <a:ext cx="978343" cy="973111"/>
          </a:xfrm>
          <a:prstGeom prst="rect">
            <a:avLst/>
          </a:prstGeom>
        </p:spPr>
      </p:pic>
    </p:spTree>
    <p:extLst>
      <p:ext uri="{BB962C8B-B14F-4D97-AF65-F5344CB8AC3E}">
        <p14:creationId xmlns:p14="http://schemas.microsoft.com/office/powerpoint/2010/main" val="8329976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6163" y="5374257"/>
            <a:ext cx="2863970" cy="985716"/>
          </a:xfrm>
        </p:spPr>
        <p:txBody>
          <a:bodyPr>
            <a:normAutofit/>
          </a:bodyPr>
          <a:lstStyle/>
          <a:p>
            <a:pPr algn="ctr" rtl="1"/>
            <a:r>
              <a:rPr lang="ar-AE" sz="2800" dirty="0" smtClean="0">
                <a:solidFill>
                  <a:schemeClr val="accent1">
                    <a:lumMod val="75000"/>
                  </a:schemeClr>
                </a:solidFill>
                <a:latin typeface="Arial" panose="020B0604020202020204" pitchFamily="34" charset="0"/>
                <a:cs typeface="Arial" panose="020B0604020202020204" pitchFamily="34" charset="0"/>
              </a:rPr>
              <a:t>محمد النعاس</a:t>
            </a:r>
            <a:endParaRPr lang="en-US" sz="2800" dirty="0">
              <a:solidFill>
                <a:schemeClr val="accent1">
                  <a:lumMod val="7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195954" y="2096220"/>
            <a:ext cx="7300823" cy="3931920"/>
          </a:xfrm>
        </p:spPr>
        <p:txBody>
          <a:bodyPr/>
          <a:lstStyle/>
          <a:p>
            <a:pPr marL="0" indent="0" algn="just" rtl="1">
              <a:lnSpc>
                <a:spcPct val="150000"/>
              </a:lnSpc>
              <a:buNone/>
            </a:pPr>
            <a:r>
              <a:rPr lang="ar-AE" dirty="0">
                <a:latin typeface="Arial" panose="020B0604020202020204" pitchFamily="34" charset="0"/>
                <a:cs typeface="Arial" panose="020B0604020202020204" pitchFamily="34" charset="0"/>
              </a:rPr>
              <a:t>ولد في مدينة تاجوراء في ليبيا. تخرج من جامعة طرابلس وحصل على شهادة البكالوريوس في الهندية الكهربائية في عام 2014. بدأ كتابة القصة القصيرة سنة 2010، والمقالة الساخرة في المنتديات والمدونات الإلكترونية، نشر إلكترونيا رواية إنسان مُقتبسة عن مذكرات خاصة لأحد جنود القذافي عثر عليها صديقه في مدينة مصراتة أبان الثورة الليبية سنة 2011.أصدر روايته الأولى بعنوان "خبز على طاولة الخال ميلاد" الصادرة عن دار رشم للنشر والتوزيع والتي كتبها في فترة الحجر الصحي خلال ستة أشهر. فازت روايته هذه بالجائزة العالمية للرواية العربية في دورتها 15 لعام 2022، وهو أول كاتب لبيبي وثاني أصغر كاتب فاز بالجائزة.</a:t>
            </a: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0188" r="47065" b="25283"/>
          <a:stretch/>
        </p:blipFill>
        <p:spPr>
          <a:xfrm>
            <a:off x="9152507" y="2484409"/>
            <a:ext cx="1621886" cy="2246679"/>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3"/>
          <a:stretch>
            <a:fillRect/>
          </a:stretch>
        </p:blipFill>
        <p:spPr>
          <a:xfrm>
            <a:off x="738315" y="5270740"/>
            <a:ext cx="915278" cy="910383"/>
          </a:xfrm>
          <a:prstGeom prst="rect">
            <a:avLst/>
          </a:prstGeom>
        </p:spPr>
      </p:pic>
    </p:spTree>
    <p:extLst>
      <p:ext uri="{BB962C8B-B14F-4D97-AF65-F5344CB8AC3E}">
        <p14:creationId xmlns:p14="http://schemas.microsoft.com/office/powerpoint/2010/main" val="9701483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5208" y="1525150"/>
            <a:ext cx="6800491" cy="3931920"/>
          </a:xfrm>
        </p:spPr>
        <p:txBody>
          <a:bodyPr>
            <a:normAutofit/>
          </a:bodyPr>
          <a:lstStyle/>
          <a:p>
            <a:pPr marL="0" indent="0" algn="r" rtl="1">
              <a:lnSpc>
                <a:spcPct val="150000"/>
              </a:lnSpc>
              <a:buNone/>
            </a:pPr>
            <a:r>
              <a:rPr lang="ar-AE" dirty="0">
                <a:latin typeface="Arial" panose="020B0604020202020204" pitchFamily="34" charset="0"/>
                <a:cs typeface="Arial" panose="020B0604020202020204" pitchFamily="34" charset="0"/>
              </a:rPr>
              <a:t>تعرض رواية ”خبز على طاولة الخال ميلاد“ للكاتب الليبي محمد النعاس، صورة اجتماعية مصغّرة لطريقة تصنيع الأفراد في المجتمع الليبي، بل والعربي، بحيث تكون مشابهة للنمط التقليدي الاجتماعي، مبينة رفض المجتمع شذوذ الأفراد عن المحيط</a:t>
            </a:r>
            <a:r>
              <a:rPr lang="ar-AE" dirty="0" smtClean="0">
                <a:latin typeface="Arial" panose="020B0604020202020204" pitchFamily="34" charset="0"/>
                <a:cs typeface="Arial" panose="020B0604020202020204" pitchFamily="34" charset="0"/>
              </a:rPr>
              <a:t>.</a:t>
            </a:r>
            <a:endParaRPr lang="ar-AE" dirty="0">
              <a:latin typeface="Arial" panose="020B0604020202020204" pitchFamily="34" charset="0"/>
              <a:cs typeface="Arial" panose="020B0604020202020204" pitchFamily="34" charset="0"/>
            </a:endParaRPr>
          </a:p>
          <a:p>
            <a:pPr marL="0" indent="0" algn="r" rtl="1">
              <a:lnSpc>
                <a:spcPct val="150000"/>
              </a:lnSpc>
              <a:buNone/>
            </a:pPr>
            <a:r>
              <a:rPr lang="ar-AE" dirty="0">
                <a:latin typeface="Arial" panose="020B0604020202020204" pitchFamily="34" charset="0"/>
                <a:cs typeface="Arial" panose="020B0604020202020204" pitchFamily="34" charset="0"/>
              </a:rPr>
              <a:t>الرواية صادرة عن دار رشم للنشر، والفائزة بالجائزة العالمية للرواية العربية 2022 في دورتها الخامسة عشرة</a:t>
            </a:r>
            <a:r>
              <a:rPr lang="ar-AE" dirty="0" smtClean="0">
                <a:latin typeface="Arial" panose="020B0604020202020204" pitchFamily="34" charset="0"/>
                <a:cs typeface="Arial" panose="020B0604020202020204" pitchFamily="34" charset="0"/>
              </a:rPr>
              <a:t>.</a:t>
            </a:r>
            <a:endParaRPr lang="ar-AE" dirty="0">
              <a:latin typeface="Arial" panose="020B0604020202020204" pitchFamily="34" charset="0"/>
              <a:cs typeface="Arial" panose="020B0604020202020204" pitchFamily="34" charset="0"/>
            </a:endParaRPr>
          </a:p>
          <a:p>
            <a:pPr marL="0" indent="0" algn="r" rtl="1">
              <a:lnSpc>
                <a:spcPct val="150000"/>
              </a:lnSpc>
              <a:buNone/>
            </a:pPr>
            <a:r>
              <a:rPr lang="ar-AE" dirty="0">
                <a:latin typeface="Arial" panose="020B0604020202020204" pitchFamily="34" charset="0"/>
                <a:cs typeface="Arial" panose="020B0604020202020204" pitchFamily="34" charset="0"/>
              </a:rPr>
              <a:t>وتدور أحداث النص السردي وعلى مدار 352 صفحة، حول ميلاد الذي يروي مراحل حياته منذ انطلاق طفولته في الريف الليبي، حتى شبابه، مبينًا عبر السرد الحكّاء تعرضه للضغط الاجتماعي منذ التنشئة، حتى يكون رجلًا بالمفهوم النمطي للمجتمع العربي.</a:t>
            </a: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1151" y="1880127"/>
            <a:ext cx="1974012" cy="296101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Picture 4"/>
          <p:cNvPicPr>
            <a:picLocks noChangeAspect="1"/>
          </p:cNvPicPr>
          <p:nvPr/>
        </p:nvPicPr>
        <p:blipFill>
          <a:blip r:embed="rId3"/>
          <a:stretch>
            <a:fillRect/>
          </a:stretch>
        </p:blipFill>
        <p:spPr>
          <a:xfrm>
            <a:off x="677930" y="5297025"/>
            <a:ext cx="978342" cy="973110"/>
          </a:xfrm>
          <a:prstGeom prst="rect">
            <a:avLst/>
          </a:prstGeom>
        </p:spPr>
      </p:pic>
    </p:spTree>
    <p:extLst>
      <p:ext uri="{BB962C8B-B14F-4D97-AF65-F5344CB8AC3E}">
        <p14:creationId xmlns:p14="http://schemas.microsoft.com/office/powerpoint/2010/main" val="13914548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41047" y="5106837"/>
            <a:ext cx="2365074" cy="737485"/>
          </a:xfrm>
        </p:spPr>
        <p:txBody>
          <a:bodyPr>
            <a:normAutofit/>
          </a:bodyPr>
          <a:lstStyle/>
          <a:p>
            <a:pPr algn="ctr"/>
            <a:r>
              <a:rPr lang="ar-AE" sz="2800" dirty="0" smtClean="0">
                <a:solidFill>
                  <a:schemeClr val="accent1">
                    <a:lumMod val="75000"/>
                  </a:schemeClr>
                </a:solidFill>
                <a:latin typeface="Arial" panose="020B0604020202020204" pitchFamily="34" charset="0"/>
                <a:cs typeface="Arial" panose="020B0604020202020204" pitchFamily="34" charset="0"/>
              </a:rPr>
              <a:t>محسن الوكيلي</a:t>
            </a:r>
            <a:endParaRPr lang="en-US" sz="2800" dirty="0">
              <a:solidFill>
                <a:schemeClr val="accent1">
                  <a:lumMod val="75000"/>
                </a:schemeClr>
              </a:solidFill>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83290" t="36453" r="7741" b="45339"/>
          <a:stretch/>
        </p:blipFill>
        <p:spPr>
          <a:xfrm>
            <a:off x="9583947" y="2419709"/>
            <a:ext cx="1518249" cy="2074596"/>
          </a:xfrm>
          <a:prstGeom prst="rect">
            <a:avLst/>
          </a:prstGeom>
          <a:ln w="88900" cap="sq" cmpd="thickThin">
            <a:solidFill>
              <a:srgbClr val="000000"/>
            </a:solidFill>
            <a:prstDash val="solid"/>
            <a:miter lim="800000"/>
          </a:ln>
          <a:effectLst>
            <a:innerShdw blurRad="76200">
              <a:srgbClr val="000000"/>
            </a:innerShdw>
          </a:effectLst>
        </p:spPr>
      </p:pic>
      <p:sp>
        <p:nvSpPr>
          <p:cNvPr id="5" name="TextBox 4"/>
          <p:cNvSpPr txBox="1"/>
          <p:nvPr/>
        </p:nvSpPr>
        <p:spPr>
          <a:xfrm>
            <a:off x="672859" y="1458954"/>
            <a:ext cx="8358997" cy="4662815"/>
          </a:xfrm>
          <a:prstGeom prst="rect">
            <a:avLst/>
          </a:prstGeom>
          <a:noFill/>
        </p:spPr>
        <p:txBody>
          <a:bodyPr wrap="square" rtlCol="0">
            <a:spAutoFit/>
          </a:bodyPr>
          <a:lstStyle/>
          <a:p>
            <a:pPr algn="just" rtl="1">
              <a:lnSpc>
                <a:spcPct val="150000"/>
              </a:lnSpc>
            </a:pPr>
            <a:r>
              <a:rPr lang="ar-AE" dirty="0" smtClean="0">
                <a:latin typeface="Arial" panose="020B0604020202020204" pitchFamily="34" charset="0"/>
                <a:cs typeface="Arial" panose="020B0604020202020204" pitchFamily="34" charset="0"/>
              </a:rPr>
              <a:t>ولد في مدينة تازة، المغرب في 17 يناير 1978. حاصل على شهادة البكالوريوس في التاريخ والحضارة. عمل كمدرس في المدرس ثم أصبح مسؤولا عن مركز للتوثيق والإعلام. وبدأت مسيرة الوكيلي الأدبية أولا في كتابة القصص ونشرها في مجلات عربية عديدة مثل مجلة "الرافد" الإماراتية، و"الرأي" الكويتية، و"النهار" اللبنانية، و"الشباب والمستقبل" المغربية. أصدر أول مجموعة قصصية له "فجر الغضب" في عام 2009، ثم أول رواية "رياح آب" في عام 2013، الصادرة عن دائرة الثقافة في الشارقة والتي حصلت على جائزة الشارقة للإبداع العربي في دورتها 16 في العام نفسه.</a:t>
            </a:r>
          </a:p>
          <a:p>
            <a:pPr algn="just" rtl="1">
              <a:lnSpc>
                <a:spcPct val="150000"/>
              </a:lnSpc>
            </a:pPr>
            <a:endParaRPr lang="ar-AE" dirty="0">
              <a:latin typeface="Arial" panose="020B0604020202020204" pitchFamily="34" charset="0"/>
              <a:cs typeface="Arial" panose="020B0604020202020204" pitchFamily="34" charset="0"/>
            </a:endParaRPr>
          </a:p>
          <a:p>
            <a:pPr algn="just" rtl="1">
              <a:lnSpc>
                <a:spcPct val="150000"/>
              </a:lnSpc>
            </a:pPr>
            <a:r>
              <a:rPr lang="ar-AE" dirty="0" smtClean="0">
                <a:latin typeface="Arial" panose="020B0604020202020204" pitchFamily="34" charset="0"/>
                <a:cs typeface="Arial" panose="020B0604020202020204" pitchFamily="34" charset="0"/>
              </a:rPr>
              <a:t> وأصدر حتى الآن أربع مجموعات قصصية، وثلاث روايات، ومسرحية واحدة.  نال الوكيلي على جوائز عديدة منها جائزة الشارقة للإبداع العربي عن روايته "رياح آب" في عام 2013، وجائزة ناجي النعمان للإبداع الأدبي عن مجموعته القصصية "حي العابرين" في عام 2011، وغيرهم من الجوائز. كما أن الوكيلي كان من ضمن القائمة الطويلة لجائزة الشيخ زايد للكتاب عن روايته "ريح الشركي في عام 2017.</a:t>
            </a:r>
            <a:endParaRPr lang="en-US"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a:off x="315622" y="5652375"/>
            <a:ext cx="943836" cy="938788"/>
          </a:xfrm>
          <a:prstGeom prst="rect">
            <a:avLst/>
          </a:prstGeom>
        </p:spPr>
      </p:pic>
    </p:spTree>
    <p:extLst>
      <p:ext uri="{BB962C8B-B14F-4D97-AF65-F5344CB8AC3E}">
        <p14:creationId xmlns:p14="http://schemas.microsoft.com/office/powerpoint/2010/main" val="81929544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4234" y="1169165"/>
            <a:ext cx="8246853" cy="4948112"/>
          </a:xfrm>
        </p:spPr>
        <p:txBody>
          <a:bodyPr>
            <a:normAutofit/>
          </a:bodyPr>
          <a:lstStyle/>
          <a:p>
            <a:pPr marL="0" indent="0" algn="just" rtl="1">
              <a:lnSpc>
                <a:spcPct val="150000"/>
              </a:lnSpc>
              <a:buNone/>
            </a:pPr>
            <a:r>
              <a:rPr lang="ar-AE" sz="1600" dirty="0">
                <a:latin typeface="Arial" panose="020B0604020202020204" pitchFamily="34" charset="0"/>
                <a:cs typeface="Arial" panose="020B0604020202020204" pitchFamily="34" charset="0"/>
              </a:rPr>
              <a:t> تكبر مع الآلام. فاس من نوافذ البيت كبيرة جداً؛ متاهة من الدروب والأزقة والحارات ومنازل لا تُحصيها عين. في داخل الدار تتناسل الممرات والأبواب والقبول؛ تنهض مدينة أخرى</a:t>
            </a:r>
            <a:r>
              <a:rPr lang="ar-AE" sz="1600" dirty="0" smtClean="0">
                <a:latin typeface="Arial" panose="020B0604020202020204" pitchFamily="34" charset="0"/>
                <a:cs typeface="Arial" panose="020B0604020202020204" pitchFamily="34" charset="0"/>
              </a:rPr>
              <a:t>.</a:t>
            </a:r>
            <a:endParaRPr lang="ar-AE" sz="1600" dirty="0">
              <a:latin typeface="Arial" panose="020B0604020202020204" pitchFamily="34" charset="0"/>
              <a:cs typeface="Arial" panose="020B0604020202020204" pitchFamily="34" charset="0"/>
            </a:endParaRPr>
          </a:p>
          <a:p>
            <a:pPr marL="0" indent="0" algn="just" rtl="1">
              <a:lnSpc>
                <a:spcPct val="150000"/>
              </a:lnSpc>
              <a:buNone/>
            </a:pPr>
            <a:r>
              <a:rPr lang="ar-AE" sz="1600" dirty="0">
                <a:latin typeface="Arial" panose="020B0604020202020204" pitchFamily="34" charset="0"/>
                <a:cs typeface="Arial" panose="020B0604020202020204" pitchFamily="34" charset="0"/>
              </a:rPr>
              <a:t>صبرت ما قدر الله من أيام في بيت آل العواد. لما أثقلت علي الوحدة وكاد الصمت يُذهب بعقلي خرجت إلى الدروب أقصد بيتنا. ما كنتُ أحسب أن إبراهيم يحيي بعد الذي فعل. رفعتُ وجهي إلى السماء، كان لونها كئيباً؛ أصفر وعكراً، أقرب إلى لون القيح. خضت في الطرقات. ماتت فاس التي عهدتُ. هرب الكثير من الناس إلى الجبال وأقفلت البقية الباقية الأبواب والنوافذ على نفسها تنتظر آجالها</a:t>
            </a:r>
            <a:r>
              <a:rPr lang="ar-AE" sz="1600" dirty="0" smtClean="0">
                <a:latin typeface="Arial" panose="020B0604020202020204" pitchFamily="34" charset="0"/>
                <a:cs typeface="Arial" panose="020B0604020202020204" pitchFamily="34" charset="0"/>
              </a:rPr>
              <a:t>.</a:t>
            </a:r>
            <a:endParaRPr lang="ar-AE" sz="1600" dirty="0">
              <a:latin typeface="Arial" panose="020B0604020202020204" pitchFamily="34" charset="0"/>
              <a:cs typeface="Arial" panose="020B0604020202020204" pitchFamily="34" charset="0"/>
            </a:endParaRPr>
          </a:p>
          <a:p>
            <a:pPr marL="0" indent="0" algn="just" rtl="1">
              <a:lnSpc>
                <a:spcPct val="150000"/>
              </a:lnSpc>
              <a:buNone/>
            </a:pPr>
            <a:r>
              <a:rPr lang="ar-AE" sz="1600" dirty="0">
                <a:latin typeface="Arial" panose="020B0604020202020204" pitchFamily="34" charset="0"/>
                <a:cs typeface="Arial" panose="020B0604020202020204" pitchFamily="34" charset="0"/>
              </a:rPr>
              <a:t>دفعت دفة باب دارنا ودخلت فهجامتني رائحة العفونة في البهو تابعتُ أخي عبد الصمد ينط كقرد زائغ النظرات ومن عنقه المذبوح يسيل دم سابغ</a:t>
            </a:r>
            <a:r>
              <a:rPr lang="ar-AE" sz="1600" dirty="0" smtClean="0">
                <a:latin typeface="Arial" panose="020B0604020202020204" pitchFamily="34" charset="0"/>
                <a:cs typeface="Arial" panose="020B0604020202020204" pitchFamily="34" charset="0"/>
              </a:rPr>
              <a:t>.</a:t>
            </a:r>
            <a:endParaRPr lang="ar-AE" sz="1600" dirty="0">
              <a:latin typeface="Arial" panose="020B0604020202020204" pitchFamily="34" charset="0"/>
              <a:cs typeface="Arial" panose="020B0604020202020204" pitchFamily="34" charset="0"/>
            </a:endParaRPr>
          </a:p>
          <a:p>
            <a:pPr marL="0" indent="0" algn="just" rtl="1">
              <a:lnSpc>
                <a:spcPct val="150000"/>
              </a:lnSpc>
              <a:buNone/>
            </a:pPr>
            <a:r>
              <a:rPr lang="ar-AE" sz="1600" dirty="0">
                <a:latin typeface="Arial" panose="020B0604020202020204" pitchFamily="34" charset="0"/>
                <a:cs typeface="Arial" panose="020B0604020202020204" pitchFamily="34" charset="0"/>
              </a:rPr>
              <a:t>"الذي مات مغدوراً يعود إلى الدنيا في الهيئة التي رحل عليها"، قالت أمي. ما كانت تحسب أن المغدور أبناؤها وأن الغادر زوجها التي أحبت. </a:t>
            </a:r>
            <a:endParaRPr lang="en-US" sz="16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42962"/>
          <a:stretch/>
        </p:blipFill>
        <p:spPr>
          <a:xfrm>
            <a:off x="9489056" y="2002408"/>
            <a:ext cx="1699405" cy="278129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Picture 4"/>
          <p:cNvPicPr>
            <a:picLocks noChangeAspect="1"/>
          </p:cNvPicPr>
          <p:nvPr/>
        </p:nvPicPr>
        <p:blipFill>
          <a:blip r:embed="rId3"/>
          <a:stretch>
            <a:fillRect/>
          </a:stretch>
        </p:blipFill>
        <p:spPr>
          <a:xfrm>
            <a:off x="269952" y="5613849"/>
            <a:ext cx="943837" cy="938789"/>
          </a:xfrm>
          <a:prstGeom prst="rect">
            <a:avLst/>
          </a:prstGeom>
        </p:spPr>
      </p:pic>
    </p:spTree>
    <p:extLst>
      <p:ext uri="{BB962C8B-B14F-4D97-AF65-F5344CB8AC3E}">
        <p14:creationId xmlns:p14="http://schemas.microsoft.com/office/powerpoint/2010/main" val="28766717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rtl="1"/>
            <a:r>
              <a:rPr lang="ar-AE" dirty="0" smtClean="0">
                <a:solidFill>
                  <a:schemeClr val="accent1">
                    <a:lumMod val="75000"/>
                  </a:schemeClr>
                </a:solidFill>
                <a:latin typeface="Arial" panose="020B0604020202020204" pitchFamily="34" charset="0"/>
                <a:cs typeface="Arial" panose="020B0604020202020204" pitchFamily="34" charset="0"/>
              </a:rPr>
              <a:t>وعلى</a:t>
            </a:r>
            <a:r>
              <a:rPr lang="ar-AE" dirty="0" smtClean="0">
                <a:solidFill>
                  <a:schemeClr val="accent1">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ar-AE" dirty="0" smtClean="0">
                <a:solidFill>
                  <a:schemeClr val="accent1">
                    <a:lumMod val="75000"/>
                  </a:schemeClr>
                </a:solidFill>
                <a:latin typeface="Arial" panose="020B0604020202020204" pitchFamily="34" charset="0"/>
                <a:cs typeface="Arial" panose="020B0604020202020204" pitchFamily="34" charset="0"/>
              </a:rPr>
              <a:t>أحر</a:t>
            </a:r>
            <a:r>
              <a:rPr lang="ar-AE" dirty="0" smtClean="0">
                <a:solidFill>
                  <a:schemeClr val="accent1">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ar-AE" dirty="0" smtClean="0">
                <a:solidFill>
                  <a:schemeClr val="accent1">
                    <a:lumMod val="75000"/>
                  </a:schemeClr>
                </a:solidFill>
                <a:latin typeface="Arial" panose="020B0604020202020204" pitchFamily="34" charset="0"/>
                <a:cs typeface="Arial" panose="020B0604020202020204" pitchFamily="34" charset="0"/>
              </a:rPr>
              <a:t>من</a:t>
            </a:r>
            <a:r>
              <a:rPr lang="ar-AE" dirty="0" smtClean="0">
                <a:solidFill>
                  <a:schemeClr val="accent1">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ar-AE" dirty="0" smtClean="0">
                <a:solidFill>
                  <a:schemeClr val="accent1">
                    <a:lumMod val="75000"/>
                  </a:schemeClr>
                </a:solidFill>
                <a:latin typeface="Arial" panose="020B0604020202020204" pitchFamily="34" charset="0"/>
                <a:cs typeface="Arial" panose="020B0604020202020204" pitchFamily="34" charset="0"/>
              </a:rPr>
              <a:t>اللهفة</a:t>
            </a:r>
            <a:r>
              <a:rPr lang="ar-AE" dirty="0" smtClean="0">
                <a:solidFill>
                  <a:schemeClr val="accent1">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ar-AE" dirty="0" smtClean="0">
                <a:solidFill>
                  <a:schemeClr val="accent1">
                    <a:lumMod val="75000"/>
                  </a:schemeClr>
                </a:solidFill>
                <a:latin typeface="Arial" panose="020B0604020202020204" pitchFamily="34" charset="0"/>
                <a:cs typeface="Arial" panose="020B0604020202020204" pitchFamily="34" charset="0"/>
              </a:rPr>
              <a:t>نُصَوّت</a:t>
            </a:r>
            <a:endParaRPr lang="en-US" dirty="0">
              <a:solidFill>
                <a:schemeClr val="accent1">
                  <a:lumMod val="75000"/>
                </a:schemeClr>
              </a:solidFill>
              <a:latin typeface="Arial" panose="020B0604020202020204" pitchFamily="34" charset="0"/>
              <a:cs typeface="Arial" panose="020B0604020202020204" pitchFamily="34" charset="0"/>
            </a:endParaRPr>
          </a:p>
        </p:txBody>
      </p:sp>
      <p:sp>
        <p:nvSpPr>
          <p:cNvPr id="4" name="TextBox 3"/>
          <p:cNvSpPr txBox="1"/>
          <p:nvPr/>
        </p:nvSpPr>
        <p:spPr>
          <a:xfrm>
            <a:off x="4839419" y="4095467"/>
            <a:ext cx="2846717" cy="369332"/>
          </a:xfrm>
          <a:prstGeom prst="rect">
            <a:avLst/>
          </a:prstGeom>
          <a:noFill/>
        </p:spPr>
        <p:txBody>
          <a:bodyPr wrap="square" rtlCol="0">
            <a:spAutoFit/>
          </a:bodyPr>
          <a:lstStyle/>
          <a:p>
            <a:pPr algn="ctr"/>
            <a:r>
              <a:rPr lang="ar-AE" dirty="0" smtClean="0">
                <a:solidFill>
                  <a:schemeClr val="accent5">
                    <a:lumMod val="75000"/>
                  </a:schemeClr>
                </a:solidFill>
              </a:rPr>
              <a:t>لجليسنا في  يونيو 2022</a:t>
            </a:r>
            <a:endParaRPr lang="en-US" dirty="0">
              <a:solidFill>
                <a:schemeClr val="accent5">
                  <a:lumMod val="75000"/>
                </a:scheme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5261" y="4464799"/>
            <a:ext cx="814189" cy="812419"/>
          </a:xfrm>
          <a:prstGeom prst="rect">
            <a:avLst/>
          </a:prstGeom>
        </p:spPr>
      </p:pic>
    </p:spTree>
    <p:extLst>
      <p:ext uri="{BB962C8B-B14F-4D97-AF65-F5344CB8AC3E}">
        <p14:creationId xmlns:p14="http://schemas.microsoft.com/office/powerpoint/2010/main" val="1712615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105</TotalTime>
  <Words>769</Words>
  <Application>Microsoft Office PowerPoint</Application>
  <PresentationFormat>Widescreen</PresentationFormat>
  <Paragraphs>23</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Century Gothic</vt:lpstr>
      <vt:lpstr>Garamond</vt:lpstr>
      <vt:lpstr>Tahoma</vt:lpstr>
      <vt:lpstr>Savon</vt:lpstr>
      <vt:lpstr>فرسان يونيو 2022</vt:lpstr>
      <vt:lpstr>بشرى خلفان </vt:lpstr>
      <vt:lpstr>PowerPoint Presentation</vt:lpstr>
      <vt:lpstr>محمد النعاس</vt:lpstr>
      <vt:lpstr>PowerPoint Presentation</vt:lpstr>
      <vt:lpstr>محسن الوكيلي</vt:lpstr>
      <vt:lpstr>PowerPoint Presentation</vt:lpstr>
      <vt:lpstr>وعلى أحر من اللهفة نُصَوّت</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يونيو 2022</dc:title>
  <dc:creator>User</dc:creator>
  <cp:lastModifiedBy>User</cp:lastModifiedBy>
  <cp:revision>22</cp:revision>
  <dcterms:created xsi:type="dcterms:W3CDTF">2022-05-24T06:50:29Z</dcterms:created>
  <dcterms:modified xsi:type="dcterms:W3CDTF">2022-05-24T08:36:31Z</dcterms:modified>
</cp:coreProperties>
</file>